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notesMasterIdLst>
    <p:notesMasterId r:id="rId13"/>
  </p:notesMasterIdLst>
  <p:sldIdLst>
    <p:sldId id="270" r:id="rId3"/>
    <p:sldId id="261" r:id="rId4"/>
    <p:sldId id="266" r:id="rId5"/>
    <p:sldId id="263" r:id="rId6"/>
    <p:sldId id="259" r:id="rId7"/>
    <p:sldId id="264" r:id="rId8"/>
    <p:sldId id="265" r:id="rId9"/>
    <p:sldId id="267" r:id="rId10"/>
    <p:sldId id="268" r:id="rId11"/>
    <p:sldId id="269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849" autoAdjust="0"/>
    <p:restoredTop sz="94660"/>
  </p:normalViewPr>
  <p:slideViewPr>
    <p:cSldViewPr>
      <p:cViewPr varScale="1">
        <p:scale>
          <a:sx n="70" d="100"/>
          <a:sy n="70" d="100"/>
        </p:scale>
        <p:origin x="149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87ED08-4AE3-4B99-87F2-593D3013F1E4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396623-A83E-4670-820B-711199ACAD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16865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396623-A83E-4670-820B-711199ACAD99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4300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396623-A83E-4670-820B-711199ACAD99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98048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396623-A83E-4670-820B-711199ACAD99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63488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924C0-EF32-4B03-A194-033439BE1919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C6925-4E9C-476E-BEFB-70846650DAD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924C0-EF32-4B03-A194-033439BE1919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C6925-4E9C-476E-BEFB-70846650DA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924C0-EF32-4B03-A194-033439BE1919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C6925-4E9C-476E-BEFB-70846650DA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924C0-EF32-4B03-A194-033439BE1919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C6925-4E9C-476E-BEFB-70846650DAD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924C0-EF32-4B03-A194-033439BE1919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C6925-4E9C-476E-BEFB-70846650DA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924C0-EF32-4B03-A194-033439BE1919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CBDC6925-4E9C-476E-BEFB-70846650DA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924C0-EF32-4B03-A194-033439BE1919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C6925-4E9C-476E-BEFB-70846650DA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924C0-EF32-4B03-A194-033439BE1919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C6925-4E9C-476E-BEFB-70846650DA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924C0-EF32-4B03-A194-033439BE1919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C6925-4E9C-476E-BEFB-70846650DA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924C0-EF32-4B03-A194-033439BE1919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C6925-4E9C-476E-BEFB-70846650DA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924C0-EF32-4B03-A194-033439BE1919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C6925-4E9C-476E-BEFB-70846650DA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924C0-EF32-4B03-A194-033439BE1919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C6925-4E9C-476E-BEFB-70846650DA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924C0-EF32-4B03-A194-033439BE1919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C6925-4E9C-476E-BEFB-70846650DA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924C0-EF32-4B03-A194-033439BE1919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C6925-4E9C-476E-BEFB-70846650DA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924C0-EF32-4B03-A194-033439BE1919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C6925-4E9C-476E-BEFB-70846650DA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924C0-EF32-4B03-A194-033439BE1919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CBDC6925-4E9C-476E-BEFB-70846650DA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924C0-EF32-4B03-A194-033439BE1919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C6925-4E9C-476E-BEFB-70846650DA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924C0-EF32-4B03-A194-033439BE1919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C6925-4E9C-476E-BEFB-70846650DA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924C0-EF32-4B03-A194-033439BE1919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C6925-4E9C-476E-BEFB-70846650DA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924C0-EF32-4B03-A194-033439BE1919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C6925-4E9C-476E-BEFB-70846650DA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924C0-EF32-4B03-A194-033439BE1919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C6925-4E9C-476E-BEFB-70846650DA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924C0-EF32-4B03-A194-033439BE1919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C6925-4E9C-476E-BEFB-70846650DA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46B924C0-EF32-4B03-A194-033439BE1919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CBDC6925-4E9C-476E-BEFB-70846650DAD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46B924C0-EF32-4B03-A194-033439BE1919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CBDC6925-4E9C-476E-BEFB-70846650DAD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3514402"/>
          </a:xfrm>
        </p:spPr>
        <p:txBody>
          <a:bodyPr>
            <a:normAutofit/>
          </a:bodyPr>
          <a:lstStyle/>
          <a:p>
            <a:r>
              <a:rPr lang="ru-RU" sz="4400" i="1" dirty="0" smtClean="0">
                <a:solidFill>
                  <a:schemeClr val="bg1"/>
                </a:solidFill>
              </a:rPr>
              <a:t>Ребенок  с ОВЗ в </a:t>
            </a:r>
            <a:r>
              <a:rPr lang="ru-RU" sz="4400" i="1" dirty="0" smtClean="0">
                <a:solidFill>
                  <a:schemeClr val="bg1"/>
                </a:solidFill>
              </a:rPr>
              <a:t>школе</a:t>
            </a:r>
            <a:endParaRPr lang="ru-RU" sz="4400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21088"/>
            <a:ext cx="8229600" cy="2088272"/>
          </a:xfrm>
        </p:spPr>
        <p:txBody>
          <a:bodyPr>
            <a:normAutofit/>
          </a:bodyPr>
          <a:lstStyle/>
          <a:p>
            <a:pPr algn="r">
              <a:buNone/>
            </a:pPr>
            <a:r>
              <a:rPr lang="ru-RU" b="1" i="1" dirty="0" smtClean="0">
                <a:solidFill>
                  <a:schemeClr val="bg1"/>
                </a:solidFill>
              </a:rPr>
              <a:t>Учителя-логопеды: </a:t>
            </a:r>
          </a:p>
          <a:p>
            <a:pPr algn="r">
              <a:buNone/>
            </a:pPr>
            <a:r>
              <a:rPr lang="ru-RU" b="1" i="1" dirty="0" smtClean="0">
                <a:solidFill>
                  <a:schemeClr val="bg1"/>
                </a:solidFill>
              </a:rPr>
              <a:t>Петрова Ирина Эрнестовна</a:t>
            </a:r>
          </a:p>
          <a:p>
            <a:pPr algn="r">
              <a:buNone/>
            </a:pPr>
            <a:r>
              <a:rPr lang="ru-RU" b="1" i="1" dirty="0" smtClean="0">
                <a:solidFill>
                  <a:schemeClr val="bg1"/>
                </a:solidFill>
              </a:rPr>
              <a:t>Чернова Татьяна Владимировна</a:t>
            </a:r>
            <a:endParaRPr lang="ru-RU" b="1" i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Семейное образование</a:t>
            </a:r>
            <a:br>
              <a:rPr lang="ru-RU" dirty="0" smtClean="0">
                <a:solidFill>
                  <a:schemeClr val="bg2">
                    <a:lumMod val="50000"/>
                  </a:schemeClr>
                </a:solidFill>
              </a:rPr>
            </a:b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877272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sz="3400" b="1" dirty="0" smtClean="0">
                <a:solidFill>
                  <a:schemeClr val="bg2">
                    <a:lumMod val="50000"/>
                  </a:schemeClr>
                </a:solidFill>
              </a:rPr>
              <a:t> </a:t>
            </a:r>
            <a:r>
              <a:rPr lang="ru-RU" sz="3800" b="1" dirty="0" smtClean="0">
                <a:solidFill>
                  <a:schemeClr val="bg2">
                    <a:lumMod val="50000"/>
                  </a:schemeClr>
                </a:solidFill>
              </a:rPr>
              <a:t>Плюсы:</a:t>
            </a:r>
            <a:r>
              <a:rPr lang="ru-RU" sz="3800" dirty="0" smtClean="0">
                <a:solidFill>
                  <a:schemeClr val="bg2">
                    <a:lumMod val="50000"/>
                  </a:schemeClr>
                </a:solidFill>
              </a:rPr>
              <a:t>   дети могут учиться в комфортном темпе и с оптимальной нагрузкой; весь образовательный процесс происходит дома в комфортной обстановке; родители могут не обучать самостоятельно, а выбрать </a:t>
            </a:r>
            <a:r>
              <a:rPr lang="ru-RU" sz="3800" dirty="0" err="1" smtClean="0">
                <a:solidFill>
                  <a:schemeClr val="bg2">
                    <a:lumMod val="50000"/>
                  </a:schemeClr>
                </a:solidFill>
              </a:rPr>
              <a:t>онлайн-школу</a:t>
            </a:r>
            <a:r>
              <a:rPr lang="ru-RU" sz="3800" dirty="0" smtClean="0">
                <a:solidFill>
                  <a:schemeClr val="bg2">
                    <a:lumMod val="50000"/>
                  </a:schemeClr>
                </a:solidFill>
              </a:rPr>
              <a:t>;   у детей есть время на дополнительные занятия или хобби.</a:t>
            </a:r>
          </a:p>
          <a:p>
            <a:endParaRPr lang="ru-RU" sz="3300" dirty="0" smtClean="0">
              <a:solidFill>
                <a:schemeClr val="bg2">
                  <a:lumMod val="50000"/>
                </a:schemeClr>
              </a:solidFill>
            </a:endParaRPr>
          </a:p>
          <a:p>
            <a:endParaRPr lang="ru-RU" sz="3300" dirty="0" smtClean="0">
              <a:solidFill>
                <a:schemeClr val="bg2">
                  <a:lumMod val="50000"/>
                </a:schemeClr>
              </a:solidFill>
            </a:endParaRPr>
          </a:p>
          <a:p>
            <a:pPr>
              <a:buNone/>
            </a:pPr>
            <a:r>
              <a:rPr lang="ru-RU" sz="3800" b="1" dirty="0" smtClean="0">
                <a:solidFill>
                  <a:schemeClr val="bg2">
                    <a:lumMod val="50000"/>
                  </a:schemeClr>
                </a:solidFill>
              </a:rPr>
              <a:t>Минусы:</a:t>
            </a:r>
            <a:r>
              <a:rPr lang="ru-RU" sz="3800" dirty="0" smtClean="0">
                <a:solidFill>
                  <a:schemeClr val="bg2">
                    <a:lumMod val="50000"/>
                  </a:schemeClr>
                </a:solidFill>
              </a:rPr>
              <a:t> - </a:t>
            </a:r>
            <a:r>
              <a:rPr lang="ru-RU" sz="3800" dirty="0" err="1" smtClean="0">
                <a:solidFill>
                  <a:schemeClr val="bg2">
                    <a:lumMod val="50000"/>
                  </a:schemeClr>
                </a:solidFill>
              </a:rPr>
              <a:t>трудозатратно</a:t>
            </a:r>
            <a:r>
              <a:rPr lang="ru-RU" sz="3800" dirty="0" smtClean="0">
                <a:solidFill>
                  <a:schemeClr val="bg2">
                    <a:lumMod val="50000"/>
                  </a:schemeClr>
                </a:solidFill>
              </a:rPr>
              <a:t> для родителей,  </a:t>
            </a:r>
            <a:br>
              <a:rPr lang="ru-RU" sz="3800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sz="3800" dirty="0" smtClean="0">
                <a:solidFill>
                  <a:schemeClr val="bg2">
                    <a:lumMod val="50000"/>
                  </a:schemeClr>
                </a:solidFill>
              </a:rPr>
              <a:t>  - при неграмотной организации учебного процесса дети не будут успевать по программе;</a:t>
            </a:r>
            <a:br>
              <a:rPr lang="ru-RU" sz="3800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sz="3800" dirty="0" smtClean="0">
                <a:solidFill>
                  <a:schemeClr val="bg2">
                    <a:lumMod val="50000"/>
                  </a:schemeClr>
                </a:solidFill>
              </a:rPr>
              <a:t>      - для прохождения промежуточных аттестаций нужно прикрепляться к массовым школам, при этом трудно найти образовательную организацию для аттестации по адаптированной программе;</a:t>
            </a:r>
            <a:br>
              <a:rPr lang="ru-RU" sz="3800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sz="3800" dirty="0" smtClean="0">
                <a:solidFill>
                  <a:schemeClr val="bg2">
                    <a:lumMod val="50000"/>
                  </a:schemeClr>
                </a:solidFill>
              </a:rPr>
              <a:t>      - дистанционное образование мало доступно для детей с нарушениями слуха, зрения, множественными нарушениями;</a:t>
            </a:r>
            <a:br>
              <a:rPr lang="ru-RU" sz="3800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sz="3800" dirty="0" smtClean="0">
                <a:solidFill>
                  <a:schemeClr val="bg2">
                    <a:lumMod val="50000"/>
                  </a:schemeClr>
                </a:solidFill>
              </a:rPr>
              <a:t>      - </a:t>
            </a:r>
            <a:r>
              <a:rPr lang="ru-RU" sz="3800" dirty="0" err="1" smtClean="0">
                <a:solidFill>
                  <a:schemeClr val="bg2">
                    <a:lumMod val="50000"/>
                  </a:schemeClr>
                </a:solidFill>
              </a:rPr>
              <a:t>онлайн-школы</a:t>
            </a:r>
            <a:r>
              <a:rPr lang="ru-RU" sz="3800" dirty="0" smtClean="0">
                <a:solidFill>
                  <a:schemeClr val="bg2">
                    <a:lumMod val="50000"/>
                  </a:schemeClr>
                </a:solidFill>
              </a:rPr>
              <a:t> платные.</a:t>
            </a:r>
          </a:p>
          <a:p>
            <a:endParaRPr lang="ru-RU" sz="3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63272" cy="850106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ОВЗ  равно   ИНВАЛИДНОСТЬ?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bg1"/>
                </a:solidFill>
              </a:rPr>
              <a:t>Аббревиатура ОВЗ расшифровывается как ограниченные возможности здоровья.</a:t>
            </a:r>
          </a:p>
          <a:p>
            <a:r>
              <a:rPr lang="ru-RU" sz="3200" dirty="0" smtClean="0">
                <a:solidFill>
                  <a:schemeClr val="bg1"/>
                </a:solidFill>
              </a:rPr>
              <a:t>-это педагогическое понятие, статус ОВЗ даёт </a:t>
            </a:r>
            <a:r>
              <a:rPr lang="ru-RU" sz="3200" dirty="0" err="1" smtClean="0">
                <a:solidFill>
                  <a:schemeClr val="bg1"/>
                </a:solidFill>
              </a:rPr>
              <a:t>психолого-медико-педагогическая</a:t>
            </a:r>
            <a:r>
              <a:rPr lang="ru-RU" sz="3200" dirty="0" smtClean="0">
                <a:solidFill>
                  <a:schemeClr val="bg1"/>
                </a:solidFill>
              </a:rPr>
              <a:t> комиссия  (ПМПК)</a:t>
            </a:r>
          </a:p>
          <a:p>
            <a:r>
              <a:rPr lang="ru-RU" sz="3200" dirty="0" smtClean="0">
                <a:solidFill>
                  <a:schemeClr val="bg1"/>
                </a:solidFill>
              </a:rPr>
              <a:t>«Инвалидность» — медицинский термин.</a:t>
            </a:r>
          </a:p>
          <a:p>
            <a:r>
              <a:rPr lang="ru-RU" sz="3200" dirty="0" smtClean="0">
                <a:solidFill>
                  <a:schemeClr val="bg1"/>
                </a:solidFill>
              </a:rPr>
              <a:t>-инвалидность устанавливают врачи на медико-социальной экспертизе  (МСЭ).</a:t>
            </a:r>
            <a:endParaRPr lang="ru-RU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Формы обучения детей с ОВЗ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0"/>
            <a:ext cx="8424935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39850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07504" y="1474967"/>
            <a:ext cx="8579296" cy="4834392"/>
          </a:xfrm>
        </p:spPr>
        <p:txBody>
          <a:bodyPr>
            <a:normAutofit fontScale="92500"/>
          </a:bodyPr>
          <a:lstStyle/>
          <a:p>
            <a:pPr marL="137160" lvl="0" indent="0">
              <a:buNone/>
            </a:pPr>
            <a:endParaRPr lang="ru-RU" sz="2400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lvl="0"/>
            <a:r>
              <a:rPr lang="ru-RU" dirty="0">
                <a:solidFill>
                  <a:schemeClr val="bg1">
                    <a:lumMod val="95000"/>
                    <a:lumOff val="5000"/>
                  </a:schemeClr>
                </a:solidFill>
              </a:rPr>
              <a:t>Г</a:t>
            </a:r>
            <a:r>
              <a:rPr lang="ru-RU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лухие, позднооглохшие(1.1, 1.2, 1.3, 1.4)</a:t>
            </a:r>
          </a:p>
          <a:p>
            <a:pPr lvl="0"/>
            <a:r>
              <a:rPr lang="ru-RU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Слабослышащие(2.1, 2.2, 2.3)</a:t>
            </a:r>
          </a:p>
          <a:p>
            <a:pPr lvl="0"/>
            <a:r>
              <a:rPr lang="ru-RU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Слепые(3.1, 3.2, 3.3, 3.4) </a:t>
            </a:r>
          </a:p>
          <a:p>
            <a:pPr lvl="0"/>
            <a:r>
              <a:rPr lang="ru-RU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Слабовидящие(4.1, 4.2, 4.3)</a:t>
            </a:r>
          </a:p>
          <a:p>
            <a:pPr lvl="0"/>
            <a:r>
              <a:rPr lang="ru-RU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Тяжелые нарушения речи(5.1, 5.2) </a:t>
            </a:r>
          </a:p>
          <a:p>
            <a:pPr lvl="0"/>
            <a:r>
              <a:rPr lang="ru-RU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Нарушения опорно-двигательного аппарата(6.1, 6.2, 6.3, 6.4) </a:t>
            </a:r>
          </a:p>
          <a:p>
            <a:pPr lvl="0"/>
            <a:r>
              <a:rPr lang="ru-RU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Задержка психического развития(7.1, 7.2)</a:t>
            </a:r>
          </a:p>
          <a:p>
            <a:pPr lvl="0"/>
            <a:r>
              <a:rPr lang="ru-RU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Расстройства аутистического спектра(8.1, 8.2, 8.3, 8.4)</a:t>
            </a:r>
          </a:p>
          <a:p>
            <a:endParaRPr lang="ru-RU" dirty="0"/>
          </a:p>
        </p:txBody>
      </p:sp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1403648" y="274638"/>
            <a:ext cx="676875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b="1" dirty="0" smtClean="0">
                <a:solidFill>
                  <a:srgbClr val="000000"/>
                </a:solidFill>
                <a:latin typeface="Arial" pitchFamily="34" charset="0"/>
                <a:cs typeface="Times New Roman" pitchFamily="18" charset="0"/>
              </a:rPr>
              <a:t>Варианты ФГОС НОО для детей с ОВЗ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256624"/>
          </a:xfrm>
        </p:spPr>
        <p:txBody>
          <a:bodyPr/>
          <a:lstStyle/>
          <a:p>
            <a:pPr>
              <a:buNone/>
            </a:pPr>
            <a:r>
              <a:rPr lang="ru-RU" sz="3200" dirty="0" smtClean="0">
                <a:solidFill>
                  <a:schemeClr val="bg2">
                    <a:lumMod val="50000"/>
                  </a:schemeClr>
                </a:solidFill>
              </a:rPr>
              <a:t>В статье 79 закона «Об образовании в Российской Федерации» выделяют несколько форм обучения детей с ОВЗ: </a:t>
            </a:r>
          </a:p>
          <a:p>
            <a:pPr lvl="0"/>
            <a:r>
              <a:rPr lang="ru-RU" sz="3200" dirty="0" smtClean="0">
                <a:solidFill>
                  <a:schemeClr val="bg2">
                    <a:lumMod val="50000"/>
                  </a:schemeClr>
                </a:solidFill>
              </a:rPr>
              <a:t>в инклюзивном классе массовой школы,</a:t>
            </a:r>
          </a:p>
          <a:p>
            <a:pPr lvl="0"/>
            <a:r>
              <a:rPr lang="ru-RU" sz="3200" dirty="0" smtClean="0">
                <a:solidFill>
                  <a:schemeClr val="bg2">
                    <a:lumMod val="50000"/>
                  </a:schemeClr>
                </a:solidFill>
              </a:rPr>
              <a:t>в коррекционном классе массовой школы, </a:t>
            </a:r>
          </a:p>
          <a:p>
            <a:pPr lvl="0"/>
            <a:r>
              <a:rPr lang="ru-RU" sz="3200" dirty="0" smtClean="0">
                <a:solidFill>
                  <a:schemeClr val="bg2">
                    <a:lumMod val="50000"/>
                  </a:schemeClr>
                </a:solidFill>
              </a:rPr>
              <a:t>в коррекционной школе,</a:t>
            </a:r>
          </a:p>
          <a:p>
            <a:pPr lvl="0"/>
            <a:r>
              <a:rPr lang="ru-RU" sz="3200" dirty="0" smtClean="0">
                <a:solidFill>
                  <a:schemeClr val="bg2">
                    <a:lumMod val="50000"/>
                  </a:schemeClr>
                </a:solidFill>
              </a:rPr>
              <a:t>надомное образование,</a:t>
            </a:r>
          </a:p>
          <a:p>
            <a:pPr lvl="0"/>
            <a:r>
              <a:rPr lang="ru-RU" sz="3200" dirty="0" smtClean="0">
                <a:solidFill>
                  <a:schemeClr val="bg2">
                    <a:lumMod val="50000"/>
                  </a:schemeClr>
                </a:solidFill>
              </a:rPr>
              <a:t>семейное образование.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00034" y="428605"/>
            <a:ext cx="8001056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u="sng" dirty="0" smtClean="0"/>
              <a:t/>
            </a:r>
            <a:br>
              <a:rPr lang="ru-RU" sz="2000" u="sng" dirty="0" smtClean="0"/>
            </a:br>
            <a:r>
              <a:rPr lang="ru-RU" sz="2000" u="sng" dirty="0" smtClean="0"/>
              <a:t> </a:t>
            </a:r>
            <a:endParaRPr lang="ru-RU" sz="2000" dirty="0" smtClean="0"/>
          </a:p>
          <a:p>
            <a:pPr lvl="0"/>
            <a:endParaRPr lang="ru-RU" sz="2000" dirty="0" smtClean="0"/>
          </a:p>
          <a:p>
            <a:pPr lvl="0"/>
            <a:r>
              <a:rPr lang="ru-RU" sz="2000" dirty="0" smtClean="0"/>
              <a:t>.</a:t>
            </a:r>
          </a:p>
          <a:p>
            <a:pPr lvl="0"/>
            <a:endParaRPr lang="ru-RU" sz="2000" dirty="0"/>
          </a:p>
          <a:p>
            <a:pPr lvl="0"/>
            <a:endParaRPr lang="ru-RU" sz="2000" dirty="0" smtClean="0"/>
          </a:p>
          <a:p>
            <a:endParaRPr lang="ru-RU" sz="2000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084982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bg2">
                    <a:lumMod val="50000"/>
                  </a:schemeClr>
                </a:solidFill>
              </a:rPr>
              <a:t>Инклюзивное обучение в обычной школе 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24744"/>
            <a:ext cx="8686800" cy="5184616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</a:rPr>
              <a:t>Плюсы</a:t>
            </a:r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</a:rPr>
              <a:t> : Дети с ОВЗ находятся вместе со здоровыми, и ребята быстро привыкают к тому, что все люди разные; школьники учатся взаимопомощи и развивают </a:t>
            </a:r>
            <a:r>
              <a:rPr lang="ru-RU" sz="2400" dirty="0" err="1" smtClean="0">
                <a:solidFill>
                  <a:schemeClr val="bg2">
                    <a:lumMod val="50000"/>
                  </a:schemeClr>
                </a:solidFill>
              </a:rPr>
              <a:t>эмпатию</a:t>
            </a:r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</a:rPr>
              <a:t> .</a:t>
            </a:r>
          </a:p>
          <a:p>
            <a:pPr algn="just">
              <a:buNone/>
            </a:pPr>
            <a:endParaRPr lang="ru-RU" sz="2400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 algn="just">
              <a:buNone/>
            </a:pPr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</a:rPr>
              <a:t>Проблемы: </a:t>
            </a:r>
          </a:p>
          <a:p>
            <a:pPr algn="just">
              <a:buNone/>
            </a:pPr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</a:rPr>
              <a:t>-школа по месту жительства, но нет специальных условий обучения;</a:t>
            </a:r>
          </a:p>
          <a:p>
            <a:pPr algn="just">
              <a:buNone/>
            </a:pPr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</a:rPr>
              <a:t>-не каждая школа может обеспечить специалистами </a:t>
            </a:r>
          </a:p>
          <a:p>
            <a:pPr algn="just">
              <a:buNone/>
            </a:pPr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</a:rPr>
              <a:t>(</a:t>
            </a:r>
            <a:r>
              <a:rPr lang="ru-RU" sz="2400" dirty="0" err="1" smtClean="0">
                <a:solidFill>
                  <a:schemeClr val="bg2">
                    <a:lumMod val="50000"/>
                  </a:schemeClr>
                </a:solidFill>
              </a:rPr>
              <a:t>тьютор</a:t>
            </a:r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</a:rPr>
              <a:t>, дефектолог, логопед);</a:t>
            </a:r>
          </a:p>
          <a:p>
            <a:pPr algn="just">
              <a:buNone/>
            </a:pPr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</a:rPr>
              <a:t>-педагоги школ не обучены для работы с детьми с ОВЗ;</a:t>
            </a:r>
          </a:p>
          <a:p>
            <a:pPr algn="just">
              <a:buNone/>
            </a:pPr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</a:rPr>
              <a:t>-родители стремятся, чтобы их ребёнок с ОВЗ «был, как все» ,не учитывая индивидуальных особенностей ребенка.</a:t>
            </a:r>
            <a:endParaRPr lang="ru-RU" sz="24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Коррекционный класс в обычной школе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Плюсы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: дети с ОВЗ занимаются по своей программе и не чувствуют себя отстающими;</a:t>
            </a:r>
            <a:br>
              <a:rPr lang="ru-RU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    + они находятся в коллективе.</a:t>
            </a:r>
          </a:p>
          <a:p>
            <a:pPr>
              <a:buNone/>
            </a:pPr>
            <a:endParaRPr lang="ru-RU" dirty="0" smtClean="0">
              <a:solidFill>
                <a:schemeClr val="bg2">
                  <a:lumMod val="50000"/>
                </a:schemeClr>
              </a:solidFill>
            </a:endParaRPr>
          </a:p>
          <a:p>
            <a:pPr>
              <a:buNone/>
            </a:pPr>
            <a:endParaRPr lang="ru-RU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Проблемы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 : главный </a:t>
            </a:r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недостаток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 заключается в том, что коррекционный класс воспринимается обществом как нечто «на ступень ниже» — «пятно» на репутации ребёнка и в истории школы.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Коррекционная школа</a:t>
            </a:r>
            <a:r>
              <a:rPr lang="ru-RU" dirty="0" smtClean="0"/>
              <a:t> 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472648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Плюсы: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 дети находятся среди детей с таким же диагнозом ,программы рассчитаны под определённую особенность, такие учебные заведения оборудованы всем необходимым для эффективных занятий .</a:t>
            </a:r>
          </a:p>
          <a:p>
            <a:pPr>
              <a:buNone/>
            </a:pPr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Проблема: 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   </a:t>
            </a:r>
          </a:p>
          <a:p>
            <a:pPr>
              <a:buNone/>
            </a:pPr>
            <a:r>
              <a:rPr lang="ru-RU" dirty="0" smtClean="0"/>
              <a:t> 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-  дети редко взаимодействуют со здоровыми сверстниками и привыкают жить в узком </a:t>
            </a:r>
            <a:r>
              <a:rPr lang="ru-RU" dirty="0" err="1" smtClean="0">
                <a:solidFill>
                  <a:schemeClr val="bg2">
                    <a:lumMod val="50000"/>
                  </a:schemeClr>
                </a:solidFill>
              </a:rPr>
              <a:t>микросоциуме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,</a:t>
            </a:r>
            <a:br>
              <a:rPr lang="ru-RU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      - под влиянием окружающей среды и стереотипов выпускники коррекционных школ не стремятся получать высшее образование.</a:t>
            </a:r>
          </a:p>
          <a:p>
            <a:pPr>
              <a:buNone/>
            </a:pPr>
            <a:endParaRPr lang="ru-RU" dirty="0" smtClean="0">
              <a:solidFill>
                <a:schemeClr val="bg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0" dirty="0" smtClean="0">
                <a:solidFill>
                  <a:schemeClr val="bg2">
                    <a:lumMod val="50000"/>
                  </a:schemeClr>
                </a:solidFill>
              </a:rPr>
              <a:t>Надомное обучение</a:t>
            </a:r>
            <a:br>
              <a:rPr lang="ru-RU" b="0" dirty="0" smtClean="0">
                <a:solidFill>
                  <a:schemeClr val="bg2">
                    <a:lumMod val="50000"/>
                  </a:schemeClr>
                </a:solidFill>
              </a:rPr>
            </a:br>
            <a:endParaRPr lang="ru-RU" b="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472648"/>
          </a:xfrm>
        </p:spPr>
        <p:txBody>
          <a:bodyPr/>
          <a:lstStyle/>
          <a:p>
            <a:endParaRPr lang="ru-RU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Главное</a:t>
            </a:r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 преимущество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 такого образования — он подходит для </a:t>
            </a:r>
            <a:r>
              <a:rPr lang="ru-RU" dirty="0" err="1" smtClean="0">
                <a:solidFill>
                  <a:schemeClr val="bg2">
                    <a:lumMod val="50000"/>
                  </a:schemeClr>
                </a:solidFill>
              </a:rPr>
              <a:t>маломобильных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 детей и тех, у кого сложные нарушения.</a:t>
            </a:r>
          </a:p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Минусы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:</a:t>
            </a:r>
          </a:p>
          <a:p>
            <a:pPr lvl="0"/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родителям необходимо создать условия для обучения дома;</a:t>
            </a:r>
          </a:p>
          <a:p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надомникам приходится много материала изучать самостоятельно.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Апекс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778</TotalTime>
  <Words>235</Words>
  <Application>Microsoft Office PowerPoint</Application>
  <PresentationFormat>Экран (4:3)</PresentationFormat>
  <Paragraphs>67</Paragraphs>
  <Slides>10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10</vt:i4>
      </vt:variant>
    </vt:vector>
  </HeadingPairs>
  <TitlesOfParts>
    <vt:vector size="20" baseType="lpstr">
      <vt:lpstr>Arial</vt:lpstr>
      <vt:lpstr>Book Antiqua</vt:lpstr>
      <vt:lpstr>Calibri</vt:lpstr>
      <vt:lpstr>Lucida Sans</vt:lpstr>
      <vt:lpstr>Times New Roman</vt:lpstr>
      <vt:lpstr>Wingdings</vt:lpstr>
      <vt:lpstr>Wingdings 2</vt:lpstr>
      <vt:lpstr>Wingdings 3</vt:lpstr>
      <vt:lpstr>1_Апекс</vt:lpstr>
      <vt:lpstr>2_Апекс</vt:lpstr>
      <vt:lpstr>Ребенок  с ОВЗ в школе</vt:lpstr>
      <vt:lpstr>ОВЗ  равно   ИНВАЛИДНОСТЬ?</vt:lpstr>
      <vt:lpstr>Презентация PowerPoint</vt:lpstr>
      <vt:lpstr> </vt:lpstr>
      <vt:lpstr>Презентация PowerPoint</vt:lpstr>
      <vt:lpstr>Инклюзивное обучение в обычной школе  </vt:lpstr>
      <vt:lpstr>Коррекционный класс в обычной школе </vt:lpstr>
      <vt:lpstr>Коррекционная школа  </vt:lpstr>
      <vt:lpstr>Надомное обучение </vt:lpstr>
      <vt:lpstr>Семейное образование </vt:lpstr>
    </vt:vector>
  </TitlesOfParts>
  <Company>Acer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ДЛЯ ДРУЖНОЙ РАБОТЫ  НЕОБХОДИМО:</dc:title>
  <dc:creator>Valued Acer Customer</dc:creator>
  <cp:lastModifiedBy>Учетная запись Майкрософт</cp:lastModifiedBy>
  <cp:revision>77</cp:revision>
  <dcterms:created xsi:type="dcterms:W3CDTF">2015-03-01T11:37:45Z</dcterms:created>
  <dcterms:modified xsi:type="dcterms:W3CDTF">2023-02-15T08:39:49Z</dcterms:modified>
</cp:coreProperties>
</file>