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97" r:id="rId2"/>
  </p:sldMasterIdLst>
  <p:notesMasterIdLst>
    <p:notesMasterId r:id="rId22"/>
  </p:notesMasterIdLst>
  <p:handoutMasterIdLst>
    <p:handoutMasterId r:id="rId23"/>
  </p:handoutMasterIdLst>
  <p:sldIdLst>
    <p:sldId id="315" r:id="rId3"/>
    <p:sldId id="309" r:id="rId4"/>
    <p:sldId id="312" r:id="rId5"/>
    <p:sldId id="310" r:id="rId6"/>
    <p:sldId id="311" r:id="rId7"/>
    <p:sldId id="313" r:id="rId8"/>
    <p:sldId id="314" r:id="rId9"/>
    <p:sldId id="307" r:id="rId10"/>
    <p:sldId id="271" r:id="rId11"/>
    <p:sldId id="300" r:id="rId12"/>
    <p:sldId id="299" r:id="rId13"/>
    <p:sldId id="298" r:id="rId14"/>
    <p:sldId id="302" r:id="rId15"/>
    <p:sldId id="297" r:id="rId16"/>
    <p:sldId id="301" r:id="rId17"/>
    <p:sldId id="303" r:id="rId18"/>
    <p:sldId id="304" r:id="rId19"/>
    <p:sldId id="308" r:id="rId20"/>
    <p:sldId id="316" r:id="rId21"/>
  </p:sldIdLst>
  <p:sldSz cx="12188825" cy="6858000"/>
  <p:notesSz cx="6858000" cy="9144000"/>
  <p:defaultTextStyle>
    <a:defPPr>
      <a:defRPr lang="en-US"/>
    </a:defPPr>
    <a:lvl1pPr algn="l" defTabSz="12176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608013" indent="-150813" algn="l" defTabSz="12176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217613" indent="-303213" algn="l" defTabSz="12176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827213" indent="-455613" algn="l" defTabSz="12176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436813" indent="-608013" algn="l" defTabSz="12176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3300"/>
  </p:clrMru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66" autoAdjust="0"/>
    <p:restoredTop sz="97462" autoAdjust="0"/>
  </p:normalViewPr>
  <p:slideViewPr>
    <p:cSldViewPr>
      <p:cViewPr>
        <p:scale>
          <a:sx n="50" d="100"/>
          <a:sy n="50" d="100"/>
        </p:scale>
        <p:origin x="-810" y="-58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70"/>
    </p:cViewPr>
  </p:sorter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01D6AD-F95A-47EE-8E70-91A454712DF4}" type="datetimeFigureOut">
              <a:rPr lang="ru-RU"/>
              <a:pPr>
                <a:defRPr/>
              </a:pPr>
              <a:t>04.02.2024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80CE51-DF3C-4864-8A7F-D04AE271940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191A0B-41BD-4EF3-A31C-2A0C7D251C3C}" type="datetimeFigureOut">
              <a:rPr lang="ru-RU"/>
              <a:pPr>
                <a:defRPr/>
              </a:pPr>
              <a:t>04.02.2024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218987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54E50-0C91-4554-9F86-2302A662F29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17613" rtl="0" fontAlgn="base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Arial" charset="0"/>
      </a:defRPr>
    </a:lvl1pPr>
    <a:lvl2pPr marL="608013" algn="l" defTabSz="1217613" rtl="0" fontAlgn="base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Arial" charset="0"/>
      </a:defRPr>
    </a:lvl2pPr>
    <a:lvl3pPr marL="1217613" algn="l" defTabSz="1217613" rtl="0" fontAlgn="base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Arial" charset="0"/>
      </a:defRPr>
    </a:lvl3pPr>
    <a:lvl4pPr marL="1827213" algn="l" defTabSz="1217613" rtl="0" fontAlgn="base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Arial" charset="0"/>
      </a:defRPr>
    </a:lvl4pPr>
    <a:lvl5pPr marL="2436813" algn="l" defTabSz="1217613" rtl="0" fontAlgn="base">
      <a:spcBef>
        <a:spcPct val="30000"/>
      </a:spcBef>
      <a:spcAft>
        <a:spcPct val="0"/>
      </a:spcAft>
      <a:defRPr sz="1600" kern="1200">
        <a:solidFill>
          <a:schemeClr val="tx2"/>
        </a:solidFill>
        <a:latin typeface="+mn-lt"/>
        <a:ea typeface="+mn-ea"/>
        <a:cs typeface="Arial" charset="0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2383" y="1498603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40"/>
            <a:ext cx="1422030" cy="5897561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309" y="274640"/>
            <a:ext cx="8532178" cy="5897561"/>
          </a:xfrm>
        </p:spPr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CF71F-1B42-413B-ACF2-EF5DB74A6B7D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26FB-202A-48E5-B9B8-F4E87BB1A5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5E9FE-1573-43AF-8E42-0B3ED29264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476FC-61AC-48A5-A500-C3A99CA4E7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287FE-B7CA-4FB1-A8DD-35BB3788FF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9EE65-7CEF-41A8-BBEF-8BF91CC1EE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56250-B204-42B5-9FCE-497BD6C146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E2513-129E-4C64-B9A3-EA712AEC04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21FA0-8665-476B-A52B-8B3F0EE79D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5361E-DD7F-4B72-8BB2-3650CEF44A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353AF-6CFA-4790-871E-D2CA834F28E1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57AD2-E07D-4844-B40A-780BB05FF7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3124201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A2C5D-229E-4D66-A04B-9BCD7C7F111F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03AFF-152A-4EAA-9364-A07F15C386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373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D2091-768C-43E9-8C72-7419070D3869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EF5D1-6228-4241-8713-DF36A6A71D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61862-2E9A-4F7D-B350-E47878DAA6AA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62C8-4BA2-4194-BCA2-15C22F636B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3960813" y="0"/>
            <a:ext cx="792321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2" y="1701800"/>
            <a:ext cx="3351927" cy="2844800"/>
          </a:xfrm>
        </p:spPr>
        <p:txBody>
          <a:bodyPr>
            <a:normAutofit/>
          </a:bodyPr>
          <a:lstStyle>
            <a:lvl1pPr algn="l">
              <a:defRPr sz="2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72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85DA4-4747-4DEB-9DE1-78369455A7A5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55EFE-A9D0-431E-A8AB-274E328900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2082800" y="0"/>
            <a:ext cx="80232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>
            <a:normAutofit/>
          </a:bodyPr>
          <a:lstStyle>
            <a:lvl1pPr algn="l">
              <a:defRPr sz="2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7765" y="279403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E5FDF-DD0B-4B1D-8408-719F3EE02332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5046D-8B79-4F14-8730-6E91297DFD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B9390-B990-42E4-843B-8BB188A18591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DCCF1-3188-4448-94E3-854488AA89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800" y="0"/>
            <a:ext cx="115792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117600" y="76200"/>
            <a:ext cx="10156825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99" tIns="60949" rIns="121899" bIns="6094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117600" y="1701800"/>
            <a:ext cx="10156825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600" y="6400800"/>
            <a:ext cx="2741613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defTabSz="1218987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B37EF8-30EF-459A-B931-D884F22C3B7F}" type="datetimeFigureOut">
              <a:rPr lang="ru-RU"/>
              <a:pPr>
                <a:defRPr/>
              </a:pPr>
              <a:t>04.02.2024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8425" y="6400800"/>
            <a:ext cx="6215063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defTabSz="121898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938" y="6400800"/>
            <a:ext cx="1106487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defTabSz="1218987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A3945B-6973-4F6E-8B8E-B2FDAC20E4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  <p:sldLayoutId id="2147483704" r:id="rId3"/>
    <p:sldLayoutId id="2147483701" r:id="rId4"/>
    <p:sldLayoutId id="2147483700" r:id="rId5"/>
    <p:sldLayoutId id="2147483699" r:id="rId6"/>
    <p:sldLayoutId id="2147483705" r:id="rId7"/>
    <p:sldLayoutId id="2147483706" r:id="rId8"/>
    <p:sldLayoutId id="2147483698" r:id="rId9"/>
    <p:sldLayoutId id="2147483697" r:id="rId10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2pPr>
      <a:lvl3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3pPr>
      <a:lvl4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4pPr>
      <a:lvl5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5pPr>
      <a:lvl6pPr marL="4572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03213" indent="-303213" algn="l" defTabSz="1217613" rtl="0" fontAlgn="base">
        <a:lnSpc>
          <a:spcPct val="95000"/>
        </a:lnSpc>
        <a:spcBef>
          <a:spcPts val="1863"/>
        </a:spcBef>
        <a:spcAft>
          <a:spcPct val="0"/>
        </a:spcAft>
        <a:buSzPct val="10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7288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84325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09775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69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69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3213" cy="476250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1218987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4013" y="6245225"/>
            <a:ext cx="3860800" cy="476250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1218987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013" y="6245225"/>
            <a:ext cx="2843212" cy="476250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1218987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C3778C-2AB4-443B-A1C8-D00FFF12F9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6.xml"/><Relationship Id="rId1" Type="http://schemas.openxmlformats.org/officeDocument/2006/relationships/video" Target="file:///C:\Users\User\Downloads\3885907708588.mp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09638" y="765175"/>
            <a:ext cx="10360025" cy="1470025"/>
          </a:xfrm>
        </p:spPr>
        <p:txBody>
          <a:bodyPr/>
          <a:lstStyle/>
          <a:p>
            <a:r>
              <a:rPr lang="ru-RU" sz="5400" smtClean="0">
                <a:latin typeface="Arial" charset="0"/>
              </a:rPr>
              <a:t>Поможем ребёнку сдать экзамены</a:t>
            </a: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477838" y="3860800"/>
            <a:ext cx="8513762" cy="1752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smtClean="0">
                <a:latin typeface="Arial" charset="0"/>
              </a:rPr>
              <a:t>Психолог МБОУ ППМС «ЦДиК» </a:t>
            </a:r>
          </a:p>
          <a:p>
            <a:pPr marL="0" indent="0">
              <a:buFontTx/>
              <a:buNone/>
            </a:pPr>
            <a:r>
              <a:rPr lang="ru-RU" smtClean="0">
                <a:latin typeface="Arial" charset="0"/>
              </a:rPr>
              <a:t>Устинова Е.Ю., высшая </a:t>
            </a:r>
          </a:p>
          <a:p>
            <a:pPr marL="0" indent="0">
              <a:buFontTx/>
              <a:buNone/>
            </a:pPr>
            <a:r>
              <a:rPr lang="ru-RU" smtClean="0">
                <a:latin typeface="Arial" charset="0"/>
              </a:rPr>
              <a:t>квалификационная категория</a:t>
            </a:r>
          </a:p>
        </p:txBody>
      </p:sp>
      <p:pic>
        <p:nvPicPr>
          <p:cNvPr id="65540" name="Picture 4" descr="sob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9813" y="3068638"/>
            <a:ext cx="4799012" cy="357346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50840">
            <a:off x="212725" y="1554163"/>
            <a:ext cx="6370638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919163" y="269875"/>
            <a:ext cx="80645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altLang="ru-RU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Будьте одновременно тверды и добры, </a:t>
            </a:r>
            <a:endParaRPr lang="en-US" altLang="ru-RU" b="1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/>
            <a:r>
              <a:rPr lang="ru-RU" altLang="ru-RU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но не выступайте в роли судьи</a:t>
            </a:r>
            <a:r>
              <a:rPr lang="ru-RU" altLang="ru-RU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alt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3375" y="2205038"/>
            <a:ext cx="907415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3333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Поддерживайте своего ребенка, демонстрируйте, что понимаете его переживания. Не повышайте тревожность ребенка накануне экзаменов – это может отрицательно сказаться на результате тестирования. Ребенку всегда передается волнение родителей, и если взрослые в ответственный момент могут справиться со своими эмоциями, то ребенок в силу возрастных особенностей может эмоционально "сорваться</a:t>
            </a:r>
            <a:endParaRPr lang="ru-RU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pic>
        <p:nvPicPr>
          <p:cNvPr id="6146" name="Picture 2" descr="http://school-18.3dn.ru/_nw/3/s703256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984329" y="1124744"/>
            <a:ext cx="3162914" cy="30958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300" y="2613025"/>
            <a:ext cx="5184775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0" y="188913"/>
            <a:ext cx="121888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36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Успокойтесь!</a:t>
            </a:r>
            <a:r>
              <a:rPr lang="ru-RU" sz="3600" b="1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3600" b="1">
              <a:solidFill>
                <a:srgbClr val="666666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ru-RU" sz="36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Ваша тревога передается детям, и их волнение только усиливается. Постарайтесь подбодрить ребенка, вселить в него чувство уверенности и желание достичь положительных результатов.</a:t>
            </a:r>
          </a:p>
          <a:p>
            <a:pPr defTabSz="914400"/>
            <a:r>
              <a:rPr lang="ru-RU" sz="36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Подбадривайте детей, хвалите их</a:t>
            </a:r>
            <a:r>
              <a:rPr lang="ru-RU" sz="36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 за то, что они делают хорошо. Повышайте их уверенность в себе.</a:t>
            </a:r>
          </a:p>
        </p:txBody>
      </p:sp>
      <p:pic>
        <p:nvPicPr>
          <p:cNvPr id="3074" name="Picture 2" descr="http://klubznaniy.ru/%D0%95%D0%93%D0%AD%20%D1%81%D1%82%D1%80%D0%B5%D1%81%D1%81%2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/>
            </a:extLst>
          </a:blip>
          <a:stretch/>
        </p:blipFill>
        <p:spPr bwMode="auto">
          <a:xfrm>
            <a:off x="8470676" y="3933056"/>
            <a:ext cx="3404284" cy="27215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1075" y="2406650"/>
            <a:ext cx="4876800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341313" y="404813"/>
            <a:ext cx="828198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altLang="ru-RU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Отнеситесь философски</a:t>
            </a:r>
            <a:r>
              <a:rPr lang="ru-RU" altLang="ru-RU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 к количеству баллов, полученному ребенком при сдаче ЕГЭ, и не критикуйте его после экзамена. Внушайте своему сыну или дочери мысль, что количество баллов не является совершенным измерением его возможностей. Помните о том, что выпускнику школы предстоят вступительные испытания. Очень важно, чтобы родители помогли ему сохранить уверенность в своих силах</a:t>
            </a:r>
            <a:r>
              <a:rPr lang="ru-RU" altLang="ru-RU" sz="28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100" name="Picture 4" descr="http://womendraiv.ru/uploads/posts/2011-06/1307741436981806e601a233efab17c9d1ae7456d4d9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398668" y="3295903"/>
            <a:ext cx="3574133" cy="320114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6575" y="2060575"/>
            <a:ext cx="4876800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838200" y="549275"/>
            <a:ext cx="11063288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80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Наблюдайте за самочувствием ребенка.</a:t>
            </a:r>
            <a:r>
              <a:rPr lang="ru-RU" sz="280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Никто, кроме вас, не сможет вовремя заметить и предотвратить ухудшение состояния ребенка, связанное с переутомлением.</a:t>
            </a:r>
          </a:p>
          <a:p>
            <a:pPr defTabSz="914400"/>
            <a:r>
              <a:rPr lang="ru-RU" sz="280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Контролируйте режим</a:t>
            </a:r>
            <a:r>
              <a:rPr lang="ru-RU" sz="280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подготовки к экзамену, не допускайте перегрузок, объясните сыну или дочери, что он обязательно должен чередовать занятия с отдыхом.</a:t>
            </a:r>
          </a:p>
          <a:p>
            <a:pPr defTabSz="914400"/>
            <a:r>
              <a:rPr lang="ru-RU" sz="280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Обеспечьте дома удобное место</a:t>
            </a:r>
            <a:r>
              <a:rPr lang="ru-RU" sz="280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для занятий, проследите, чтобы никто из домашних не мешал.</a:t>
            </a:r>
          </a:p>
          <a:p>
            <a:pPr defTabSz="914400"/>
            <a:r>
              <a:rPr lang="ru-RU" sz="280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Обратите внимание на питание</a:t>
            </a:r>
            <a:r>
              <a:rPr lang="ru-RU" sz="280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во время интенсивного умственного напряжения необходима питательная и разнообразная пища и сбалансированный комплекс витаминов. Такие продукты, как рыба, творог, орехи, курага и т. д., стимулируют работу головного мозга.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4413" y="2373313"/>
            <a:ext cx="4876800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3862388" y="260350"/>
            <a:ext cx="8326437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Помогите ребенку распределить темы подготовки по дням</a:t>
            </a:r>
            <a:r>
              <a:rPr lang="ru-RU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914400"/>
            <a:r>
              <a:rPr lang="ru-RU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Ознакомьте сына или дочь с методикой подготовки к экзаменам. Не имеет смысла зазубривать весь фактический материал, достаточно просмотреть ключевые моменты и уловить смысл и логику материала. Очень полезно делать краткие схематические выписки и таблицы, упорядочивая изучаемый материал по плану. Объясните, как это делается на практике. Основные формулы и определения можно выписать на листочках и развесить их над письменным столом, кроватью, в столовой и т. д.</a:t>
            </a:r>
          </a:p>
        </p:txBody>
      </p:sp>
      <p:pic>
        <p:nvPicPr>
          <p:cNvPr id="1026" name="Picture 2" descr="http://savepic.org/57545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9328" y="1844824"/>
            <a:ext cx="3510631" cy="32295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0588" y="2420938"/>
            <a:ext cx="4876800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5014913" y="476250"/>
            <a:ext cx="71278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Подготовьте различные варианты тестовых заданий по предмету</a:t>
            </a:r>
          </a:p>
          <a:p>
            <a:pPr defTabSz="914400"/>
            <a:r>
              <a:rPr lang="ru-RU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 (сейчас существует множество различных сборников тестовых заданий). Большое значение имеет развитие навыков работы с тестами, ведь эта форма отличается от привычных ему письменных и устных экзаменов.</a:t>
            </a:r>
          </a:p>
        </p:txBody>
      </p:sp>
      <p:pic>
        <p:nvPicPr>
          <p:cNvPr id="2052" name="Picture 4" descr="http://paramitacenter.ru/sites/default/files/1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/>
            </a:extLst>
          </a:blip>
          <a:srcRect b="99"/>
          <a:stretch/>
        </p:blipFill>
        <p:spPr bwMode="auto">
          <a:xfrm>
            <a:off x="333772" y="476672"/>
            <a:ext cx="3470476" cy="291380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/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1"/>
          <p:cNvSpPr>
            <a:spLocks noChangeArrowheads="1"/>
          </p:cNvSpPr>
          <p:nvPr/>
        </p:nvSpPr>
        <p:spPr bwMode="auto">
          <a:xfrm>
            <a:off x="388938" y="211138"/>
            <a:ext cx="117824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80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Заранее во время тренировки по тестовым заданиям приучайте ребенка ориентироваться во времени и уметь его распределять. Тогда у него будет сформирован навык концентрироваться на протяжении всего тестирования, что придаст спокойствие и снимет излишнюю тревожность: Если ребенок не носит часов, обязательно дайте ему часы на экзамен.</a:t>
            </a:r>
          </a:p>
        </p:txBody>
      </p:sp>
      <p:sp>
        <p:nvSpPr>
          <p:cNvPr id="36866" name="Прямоугольник 2"/>
          <p:cNvSpPr>
            <a:spLocks noChangeArrowheads="1"/>
          </p:cNvSpPr>
          <p:nvPr/>
        </p:nvSpPr>
        <p:spPr bwMode="auto">
          <a:xfrm>
            <a:off x="152400" y="5589588"/>
            <a:ext cx="120538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8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Накануне экзамена обеспечьте ребенку полноценный отдых</a:t>
            </a:r>
            <a:r>
              <a:rPr lang="ru-RU" sz="280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он должен как следует выспаться. Прогулка перед сном поможет снять напряжение.</a:t>
            </a:r>
          </a:p>
        </p:txBody>
      </p:sp>
      <p:pic>
        <p:nvPicPr>
          <p:cNvPr id="8" name="Picture 4" descr="http://pokhudanie.ru/wp-content/uploads/2016/11/kak-obshatsia-s-podrostkom-1024x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457717" y="2636912"/>
            <a:ext cx="3914019" cy="260402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/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76250"/>
            <a:ext cx="9023350" cy="56943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экзамена:</a:t>
            </a:r>
          </a:p>
          <a:p>
            <a:pPr marL="457200" indent="-457200" defTabSz="914400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3333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пробежать глазами весь тест, чтобы увидеть, какого типа задания в нем содержатся, это поможет настроиться на работу;</a:t>
            </a:r>
          </a:p>
          <a:p>
            <a:pPr marL="457200" indent="-457200" defTabSz="914400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3333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внимательно прочитать вопрос до конца и понять его смысл (характерная ошибка во время тестирования - не дочитав до конца, по первым словам уже предполагают ответ и торопятся его вписать);</a:t>
            </a:r>
          </a:p>
          <a:p>
            <a:pPr marL="457200" indent="-457200" defTabSz="914400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3333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знаешь ответа на вопрос или не уверен, пропусти его и отметь, чтобы потом к нему вернуться;</a:t>
            </a:r>
          </a:p>
          <a:p>
            <a:pPr marL="457200" indent="-457200" defTabSz="914400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3333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смог в течение отведенного времени ответить на вопрос, положись на свою интуицию и укажи наиболее вероятный вариант.</a:t>
            </a: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Прямоугольник 1"/>
          <p:cNvSpPr>
            <a:spLocks noChangeArrowheads="1"/>
          </p:cNvSpPr>
          <p:nvPr/>
        </p:nvSpPr>
        <p:spPr bwMode="auto">
          <a:xfrm>
            <a:off x="2062163" y="404813"/>
            <a:ext cx="964882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sz="44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Самое главное - это снизить напряжение и тревожность ребенка и обеспечить подходящие условия для занятий!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474185" y="3635137"/>
            <a:ext cx="4644563" cy="2314295"/>
            <a:chOff x="3149844" y="3187342"/>
            <a:chExt cx="7671962" cy="3711575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3149844" y="3187342"/>
              <a:ext cx="7671962" cy="3711575"/>
              <a:chOff x="864" y="1310"/>
              <a:chExt cx="3987" cy="2338"/>
            </a:xfrm>
          </p:grpSpPr>
          <p:sp>
            <p:nvSpPr>
              <p:cNvPr id="6" name="Oval 3"/>
              <p:cNvSpPr>
                <a:spLocks noChangeArrowheads="1"/>
              </p:cNvSpPr>
              <p:nvPr/>
            </p:nvSpPr>
            <p:spPr bwMode="gray">
              <a:xfrm>
                <a:off x="1347" y="2813"/>
                <a:ext cx="3504" cy="835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rgbClr val="F7F9F2"/>
                  </a:gs>
                </a:gsLst>
                <a:lin ang="27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vert="eaVert" wrap="none" lIns="92075" tIns="46038" rIns="92075" bIns="46038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7" name="Oval 4"/>
              <p:cNvSpPr>
                <a:spLocks noChangeArrowheads="1"/>
              </p:cNvSpPr>
              <p:nvPr/>
            </p:nvSpPr>
            <p:spPr bwMode="gray">
              <a:xfrm rot="-998297">
                <a:off x="890" y="1482"/>
                <a:ext cx="3630" cy="190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808080">
                      <a:gamma/>
                      <a:tint val="42353"/>
                      <a:invGamma/>
                    </a:srgbClr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Oval 5"/>
              <p:cNvSpPr>
                <a:spLocks noChangeArrowheads="1"/>
              </p:cNvSpPr>
              <p:nvPr/>
            </p:nvSpPr>
            <p:spPr bwMode="gray">
              <a:xfrm rot="-998297">
                <a:off x="926" y="1380"/>
                <a:ext cx="3504" cy="1841"/>
              </a:xfrm>
              <a:prstGeom prst="ellipse">
                <a:avLst/>
              </a:prstGeom>
              <a:gradFill rotWithShape="1">
                <a:gsLst>
                  <a:gs pos="0">
                    <a:srgbClr val="2791BB"/>
                  </a:gs>
                  <a:gs pos="100000">
                    <a:srgbClr val="2791BB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Arc 6"/>
              <p:cNvSpPr>
                <a:spLocks/>
              </p:cNvSpPr>
              <p:nvPr/>
            </p:nvSpPr>
            <p:spPr bwMode="gray">
              <a:xfrm rot="-998297">
                <a:off x="2599" y="1310"/>
                <a:ext cx="1795" cy="1239"/>
              </a:xfrm>
              <a:custGeom>
                <a:avLst/>
                <a:gdLst>
                  <a:gd name="G0" fmla="+- 0 0 0"/>
                  <a:gd name="G1" fmla="+- 17105 0 0"/>
                  <a:gd name="G2" fmla="+- 21600 0 0"/>
                  <a:gd name="T0" fmla="*/ 13190 w 21600"/>
                  <a:gd name="T1" fmla="*/ 0 h 29046"/>
                  <a:gd name="T2" fmla="*/ 17999 w 21600"/>
                  <a:gd name="T3" fmla="*/ 29046 h 29046"/>
                  <a:gd name="T4" fmla="*/ 0 w 21600"/>
                  <a:gd name="T5" fmla="*/ 17105 h 29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046" fill="none" extrusionOk="0">
                    <a:moveTo>
                      <a:pt x="13190" y="-1"/>
                    </a:moveTo>
                    <a:cubicBezTo>
                      <a:pt x="18493" y="4089"/>
                      <a:pt x="21600" y="10407"/>
                      <a:pt x="21600" y="17105"/>
                    </a:cubicBezTo>
                    <a:cubicBezTo>
                      <a:pt x="21600" y="21352"/>
                      <a:pt x="20347" y="25506"/>
                      <a:pt x="17999" y="29046"/>
                    </a:cubicBezTo>
                  </a:path>
                  <a:path w="21600" h="29046" stroke="0" extrusionOk="0">
                    <a:moveTo>
                      <a:pt x="13190" y="-1"/>
                    </a:moveTo>
                    <a:cubicBezTo>
                      <a:pt x="18493" y="4089"/>
                      <a:pt x="21600" y="10407"/>
                      <a:pt x="21600" y="17105"/>
                    </a:cubicBezTo>
                    <a:cubicBezTo>
                      <a:pt x="21600" y="21352"/>
                      <a:pt x="20347" y="25506"/>
                      <a:pt x="17999" y="29046"/>
                    </a:cubicBezTo>
                    <a:lnTo>
                      <a:pt x="0" y="1710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A9EB0"/>
                  </a:gs>
                  <a:gs pos="100000">
                    <a:srgbClr val="6A9EB0">
                      <a:gamma/>
                      <a:tint val="6352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Arc 7"/>
              <p:cNvSpPr>
                <a:spLocks/>
              </p:cNvSpPr>
              <p:nvPr/>
            </p:nvSpPr>
            <p:spPr bwMode="gray">
              <a:xfrm rot="20601703" flipH="1">
                <a:off x="1080" y="2491"/>
                <a:ext cx="2067" cy="930"/>
              </a:xfrm>
              <a:custGeom>
                <a:avLst/>
                <a:gdLst>
                  <a:gd name="G0" fmla="+- 3659 0 0"/>
                  <a:gd name="G1" fmla="+- 0 0 0"/>
                  <a:gd name="G2" fmla="+- 21600 0 0"/>
                  <a:gd name="T0" fmla="*/ 25114 w 25114"/>
                  <a:gd name="T1" fmla="*/ 2497 h 21600"/>
                  <a:gd name="T2" fmla="*/ 0 w 25114"/>
                  <a:gd name="T3" fmla="*/ 21288 h 21600"/>
                  <a:gd name="T4" fmla="*/ 3659 w 25114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114" h="21600" fill="none" extrusionOk="0">
                    <a:moveTo>
                      <a:pt x="25114" y="2497"/>
                    </a:moveTo>
                    <a:cubicBezTo>
                      <a:pt x="23846" y="13386"/>
                      <a:pt x="14622" y="21599"/>
                      <a:pt x="3659" y="21600"/>
                    </a:cubicBezTo>
                    <a:cubicBezTo>
                      <a:pt x="2432" y="21600"/>
                      <a:pt x="1208" y="21495"/>
                      <a:pt x="0" y="21287"/>
                    </a:cubicBezTo>
                  </a:path>
                  <a:path w="25114" h="21600" stroke="0" extrusionOk="0">
                    <a:moveTo>
                      <a:pt x="25114" y="2497"/>
                    </a:moveTo>
                    <a:cubicBezTo>
                      <a:pt x="23846" y="13386"/>
                      <a:pt x="14622" y="21599"/>
                      <a:pt x="3659" y="21600"/>
                    </a:cubicBezTo>
                    <a:cubicBezTo>
                      <a:pt x="2432" y="21600"/>
                      <a:pt x="1208" y="21495"/>
                      <a:pt x="0" y="21287"/>
                    </a:cubicBezTo>
                    <a:lnTo>
                      <a:pt x="3659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492B4">
                      <a:gamma/>
                      <a:shade val="69804"/>
                      <a:invGamma/>
                    </a:srgbClr>
                  </a:gs>
                  <a:gs pos="100000">
                    <a:srgbClr val="3492B4"/>
                  </a:gs>
                </a:gsLst>
                <a:lin ang="27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Arc 8"/>
              <p:cNvSpPr>
                <a:spLocks/>
              </p:cNvSpPr>
              <p:nvPr/>
            </p:nvSpPr>
            <p:spPr bwMode="gray">
              <a:xfrm rot="-998297">
                <a:off x="1715" y="1339"/>
                <a:ext cx="2034" cy="893"/>
              </a:xfrm>
              <a:custGeom>
                <a:avLst/>
                <a:gdLst>
                  <a:gd name="G0" fmla="+- 9843 0 0"/>
                  <a:gd name="G1" fmla="+- 21600 0 0"/>
                  <a:gd name="G2" fmla="+- 21600 0 0"/>
                  <a:gd name="T0" fmla="*/ 0 w 24549"/>
                  <a:gd name="T1" fmla="*/ 2373 h 21600"/>
                  <a:gd name="T2" fmla="*/ 24549 w 24549"/>
                  <a:gd name="T3" fmla="*/ 5780 h 21600"/>
                  <a:gd name="T4" fmla="*/ 9843 w 2454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549" h="21600" fill="none" extrusionOk="0">
                    <a:moveTo>
                      <a:pt x="0" y="2373"/>
                    </a:moveTo>
                    <a:cubicBezTo>
                      <a:pt x="3046" y="813"/>
                      <a:pt x="6420" y="-1"/>
                      <a:pt x="9843" y="0"/>
                    </a:cubicBezTo>
                    <a:cubicBezTo>
                      <a:pt x="15299" y="0"/>
                      <a:pt x="20553" y="2064"/>
                      <a:pt x="24549" y="5779"/>
                    </a:cubicBezTo>
                  </a:path>
                  <a:path w="24549" h="21600" stroke="0" extrusionOk="0">
                    <a:moveTo>
                      <a:pt x="0" y="2373"/>
                    </a:moveTo>
                    <a:cubicBezTo>
                      <a:pt x="3046" y="813"/>
                      <a:pt x="6420" y="-1"/>
                      <a:pt x="9843" y="0"/>
                    </a:cubicBezTo>
                    <a:cubicBezTo>
                      <a:pt x="15299" y="0"/>
                      <a:pt x="20553" y="2064"/>
                      <a:pt x="24549" y="5779"/>
                    </a:cubicBezTo>
                    <a:lnTo>
                      <a:pt x="9843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A9EB0"/>
                  </a:gs>
                  <a:gs pos="100000">
                    <a:srgbClr val="6A9EB0">
                      <a:gamma/>
                      <a:shade val="72549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Arc 9"/>
              <p:cNvSpPr>
                <a:spLocks/>
              </p:cNvSpPr>
              <p:nvPr/>
            </p:nvSpPr>
            <p:spPr bwMode="gray">
              <a:xfrm rot="20601703" flipH="1">
                <a:off x="864" y="1713"/>
                <a:ext cx="1796" cy="1302"/>
              </a:xfrm>
              <a:custGeom>
                <a:avLst/>
                <a:gdLst>
                  <a:gd name="G0" fmla="+- 0 0 0"/>
                  <a:gd name="G1" fmla="+- 19945 0 0"/>
                  <a:gd name="G2" fmla="+- 21600 0 0"/>
                  <a:gd name="T0" fmla="*/ 8292 w 21600"/>
                  <a:gd name="T1" fmla="*/ 0 h 30468"/>
                  <a:gd name="T2" fmla="*/ 18863 w 21600"/>
                  <a:gd name="T3" fmla="*/ 30468 h 30468"/>
                  <a:gd name="T4" fmla="*/ 0 w 21600"/>
                  <a:gd name="T5" fmla="*/ 19945 h 30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0468" fill="none" extrusionOk="0">
                    <a:moveTo>
                      <a:pt x="8291" y="0"/>
                    </a:moveTo>
                    <a:cubicBezTo>
                      <a:pt x="16349" y="3349"/>
                      <a:pt x="21600" y="11218"/>
                      <a:pt x="21600" y="19945"/>
                    </a:cubicBezTo>
                    <a:cubicBezTo>
                      <a:pt x="21600" y="23628"/>
                      <a:pt x="20657" y="27251"/>
                      <a:pt x="18863" y="30468"/>
                    </a:cubicBezTo>
                  </a:path>
                  <a:path w="21600" h="30468" stroke="0" extrusionOk="0">
                    <a:moveTo>
                      <a:pt x="8291" y="0"/>
                    </a:moveTo>
                    <a:cubicBezTo>
                      <a:pt x="16349" y="3349"/>
                      <a:pt x="21600" y="11218"/>
                      <a:pt x="21600" y="19945"/>
                    </a:cubicBezTo>
                    <a:cubicBezTo>
                      <a:pt x="21600" y="23628"/>
                      <a:pt x="20657" y="27251"/>
                      <a:pt x="18863" y="30468"/>
                    </a:cubicBezTo>
                    <a:lnTo>
                      <a:pt x="0" y="1994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CB444"/>
                  </a:gs>
                  <a:gs pos="100000">
                    <a:srgbClr val="7CB444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gray">
              <a:xfrm>
                <a:off x="3442" y="2282"/>
                <a:ext cx="1105" cy="233"/>
              </a:xfrm>
              <a:custGeom>
                <a:avLst/>
                <a:gdLst>
                  <a:gd name="T0" fmla="*/ 9 w 1105"/>
                  <a:gd name="T1" fmla="*/ 888 h 1120"/>
                  <a:gd name="T2" fmla="*/ 1105 w 1105"/>
                  <a:gd name="T3" fmla="*/ 0 h 1120"/>
                  <a:gd name="T4" fmla="*/ 1081 w 1105"/>
                  <a:gd name="T5" fmla="*/ 256 h 1120"/>
                  <a:gd name="T6" fmla="*/ 705 w 1105"/>
                  <a:gd name="T7" fmla="*/ 704 h 1120"/>
                  <a:gd name="T8" fmla="*/ 17 w 1105"/>
                  <a:gd name="T9" fmla="*/ 1120 h 1120"/>
                  <a:gd name="T10" fmla="*/ 9 w 1105"/>
                  <a:gd name="T11" fmla="*/ 888 h 1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5" h="1120">
                    <a:moveTo>
                      <a:pt x="9" y="888"/>
                    </a:moveTo>
                    <a:lnTo>
                      <a:pt x="1105" y="0"/>
                    </a:lnTo>
                    <a:lnTo>
                      <a:pt x="1081" y="256"/>
                    </a:lnTo>
                    <a:cubicBezTo>
                      <a:pt x="1014" y="373"/>
                      <a:pt x="882" y="560"/>
                      <a:pt x="705" y="704"/>
                    </a:cubicBezTo>
                    <a:cubicBezTo>
                      <a:pt x="528" y="848"/>
                      <a:pt x="133" y="1089"/>
                      <a:pt x="17" y="1120"/>
                    </a:cubicBezTo>
                    <a:cubicBezTo>
                      <a:pt x="0" y="1038"/>
                      <a:pt x="9" y="888"/>
                      <a:pt x="9" y="888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336699">
                      <a:gamma/>
                      <a:shade val="60784"/>
                      <a:invGamma/>
                    </a:srgbClr>
                  </a:gs>
                  <a:gs pos="100000">
                    <a:srgbClr val="336699"/>
                  </a:gs>
                </a:gsLst>
                <a:lin ang="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>
                <a:spAutoFit/>
              </a:bodyPr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Arc 11"/>
              <p:cNvSpPr>
                <a:spLocks/>
              </p:cNvSpPr>
              <p:nvPr/>
            </p:nvSpPr>
            <p:spPr bwMode="gray">
              <a:xfrm rot="-1060795">
                <a:off x="2840" y="1897"/>
                <a:ext cx="1719" cy="1171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18016 w 18016"/>
                  <a:gd name="T1" fmla="*/ 11915 h 21282"/>
                  <a:gd name="T2" fmla="*/ 3695 w 18016"/>
                  <a:gd name="T3" fmla="*/ 21282 h 21282"/>
                  <a:gd name="T4" fmla="*/ 0 w 18016"/>
                  <a:gd name="T5" fmla="*/ 0 h 2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016" h="21282" fill="none" extrusionOk="0">
                    <a:moveTo>
                      <a:pt x="18016" y="11915"/>
                    </a:moveTo>
                    <a:cubicBezTo>
                      <a:pt x="14735" y="16875"/>
                      <a:pt x="9554" y="20264"/>
                      <a:pt x="3694" y="21281"/>
                    </a:cubicBezTo>
                  </a:path>
                  <a:path w="18016" h="21282" stroke="0" extrusionOk="0">
                    <a:moveTo>
                      <a:pt x="18016" y="11915"/>
                    </a:moveTo>
                    <a:cubicBezTo>
                      <a:pt x="14735" y="16875"/>
                      <a:pt x="9554" y="20264"/>
                      <a:pt x="3694" y="21281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36699">
                      <a:gamma/>
                      <a:shade val="46275"/>
                      <a:invGamma/>
                    </a:srgbClr>
                  </a:gs>
                  <a:gs pos="100000">
                    <a:srgbClr val="336699"/>
                  </a:gs>
                </a:gsLst>
                <a:lin ang="27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gray">
              <a:xfrm>
                <a:off x="2819" y="2496"/>
                <a:ext cx="648" cy="233"/>
              </a:xfrm>
              <a:custGeom>
                <a:avLst/>
                <a:gdLst>
                  <a:gd name="T0" fmla="*/ 648 w 648"/>
                  <a:gd name="T1" fmla="*/ 632 h 928"/>
                  <a:gd name="T2" fmla="*/ 648 w 648"/>
                  <a:gd name="T3" fmla="*/ 928 h 928"/>
                  <a:gd name="T4" fmla="*/ 0 w 648"/>
                  <a:gd name="T5" fmla="*/ 64 h 928"/>
                  <a:gd name="T6" fmla="*/ 96 w 648"/>
                  <a:gd name="T7" fmla="*/ 0 h 928"/>
                  <a:gd name="T8" fmla="*/ 648 w 648"/>
                  <a:gd name="T9" fmla="*/ 632 h 9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8" h="928">
                    <a:moveTo>
                      <a:pt x="648" y="632"/>
                    </a:moveTo>
                    <a:lnTo>
                      <a:pt x="648" y="928"/>
                    </a:lnTo>
                    <a:lnTo>
                      <a:pt x="0" y="64"/>
                    </a:lnTo>
                    <a:lnTo>
                      <a:pt x="96" y="0"/>
                    </a:lnTo>
                    <a:lnTo>
                      <a:pt x="648" y="63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36699"/>
                  </a:gs>
                  <a:gs pos="100000">
                    <a:srgbClr val="336699">
                      <a:gamma/>
                      <a:shade val="5451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>
                <a:spAutoFit/>
              </a:bodyPr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gray">
              <a:xfrm rot="-998297">
                <a:off x="1846" y="1830"/>
                <a:ext cx="1698" cy="844"/>
              </a:xfrm>
              <a:prstGeom prst="ellipse">
                <a:avLst/>
              </a:prstGeom>
              <a:gradFill rotWithShape="0">
                <a:gsLst>
                  <a:gs pos="0">
                    <a:srgbClr val="DDDDDD"/>
                  </a:gs>
                  <a:gs pos="50000">
                    <a:srgbClr val="DDDDDD">
                      <a:gamma/>
                      <a:tint val="42353"/>
                      <a:invGamma/>
                    </a:srgbClr>
                  </a:gs>
                  <a:gs pos="100000">
                    <a:srgbClr val="DDDDDD"/>
                  </a:gs>
                </a:gsLst>
                <a:lin ang="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7" name="Freeform 19"/>
              <p:cNvSpPr>
                <a:spLocks/>
              </p:cNvSpPr>
              <p:nvPr/>
            </p:nvSpPr>
            <p:spPr bwMode="gray">
              <a:xfrm>
                <a:off x="2768" y="2632"/>
                <a:ext cx="544" cy="680"/>
              </a:xfrm>
              <a:custGeom>
                <a:avLst/>
                <a:gdLst>
                  <a:gd name="T0" fmla="*/ 0 w 544"/>
                  <a:gd name="T1" fmla="*/ 16 h 680"/>
                  <a:gd name="T2" fmla="*/ 256 w 544"/>
                  <a:gd name="T3" fmla="*/ 528 h 680"/>
                  <a:gd name="T4" fmla="*/ 264 w 544"/>
                  <a:gd name="T5" fmla="*/ 680 h 680"/>
                  <a:gd name="T6" fmla="*/ 448 w 544"/>
                  <a:gd name="T7" fmla="*/ 624 h 680"/>
                  <a:gd name="T8" fmla="*/ 544 w 544"/>
                  <a:gd name="T9" fmla="*/ 576 h 680"/>
                  <a:gd name="T10" fmla="*/ 112 w 544"/>
                  <a:gd name="T11" fmla="*/ 0 h 680"/>
                  <a:gd name="T12" fmla="*/ 0 w 544"/>
                  <a:gd name="T13" fmla="*/ 16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4" h="680">
                    <a:moveTo>
                      <a:pt x="0" y="16"/>
                    </a:moveTo>
                    <a:lnTo>
                      <a:pt x="256" y="528"/>
                    </a:lnTo>
                    <a:lnTo>
                      <a:pt x="264" y="680"/>
                    </a:lnTo>
                    <a:lnTo>
                      <a:pt x="448" y="624"/>
                    </a:lnTo>
                    <a:lnTo>
                      <a:pt x="544" y="576"/>
                    </a:lnTo>
                    <a:lnTo>
                      <a:pt x="112" y="0"/>
                    </a:lnTo>
                    <a:lnTo>
                      <a:pt x="0" y="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A9EB0">
                      <a:alpha val="19000"/>
                    </a:srgbClr>
                  </a:gs>
                  <a:gs pos="100000">
                    <a:srgbClr val="6A9EB0">
                      <a:gamma/>
                      <a:tint val="66667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Oval 20"/>
              <p:cNvSpPr>
                <a:spLocks noChangeArrowheads="1"/>
              </p:cNvSpPr>
              <p:nvPr/>
            </p:nvSpPr>
            <p:spPr bwMode="gray">
              <a:xfrm rot="-998297">
                <a:off x="1910" y="1989"/>
                <a:ext cx="1629" cy="68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  <a:extLst>
                <a:ext uri="{91240B29-F687-4F45-9708-019B960494DF}"/>
                <a:ext uri="{AF507438-7753-43E0-B8FC-AC1667EBCBE1}"/>
              </a:extLst>
            </p:spPr>
            <p:txBody>
              <a:bodyPr wrap="none" anchor="ctr"/>
              <a:lstStyle/>
              <a:p>
                <a:pPr defTabSz="914400">
                  <a:defRPr/>
                </a:pPr>
                <a:endParaRPr lang="ru-RU" sz="1800" kern="0">
                  <a:solidFill>
                    <a:srgbClr val="18418C"/>
                  </a:solidFill>
                  <a:latin typeface="+mn-lt"/>
                  <a:cs typeface="+mn-cs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5572788" y="4276053"/>
              <a:ext cx="2857449" cy="894690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>
              <a:spAutoFit/>
            </a:bodyPr>
            <a:lstStyle/>
            <a:p>
              <a:pPr defTabSz="9144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kern="0" dirty="0">
                  <a:solidFill>
                    <a:srgbClr val="374C8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Родительское собрание</a:t>
              </a: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6992938" y="6189663"/>
            <a:ext cx="4995862" cy="4445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lnSpc>
                <a:spcPct val="95000"/>
              </a:lnSpc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Социальный педагог: Беккер О.А.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>
              <a:latin typeface="Arial" charset="0"/>
            </a:endParaRPr>
          </a:p>
        </p:txBody>
      </p:sp>
      <p:pic>
        <p:nvPicPr>
          <p:cNvPr id="124932" name="3885907708588.mp4">
            <a:hlinkClick r:id="" action="ppaction://media"/>
          </p:cNvPr>
          <p:cNvPicPr>
            <a:picLocks noRot="1" noChangeAspect="1" noChangeArrowheads="1"/>
          </p:cNvPicPr>
          <p:nvPr>
            <p:ph idx="4294967295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838200" y="1196975"/>
            <a:ext cx="10440988" cy="50403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49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49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493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Экзамен (опрос подростков и родителей)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Ответственность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Проверка усвоенных знаний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Тестирование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Нервы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Нервотрепка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Дополнительная нагрузка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Ад 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Жесть</a:t>
            </a:r>
          </a:p>
          <a:p>
            <a:pPr>
              <a:lnSpc>
                <a:spcPct val="90000"/>
              </a:lnSpc>
            </a:pPr>
            <a:r>
              <a:rPr lang="ru-RU" sz="2800" smtClean="0">
                <a:latin typeface="Arial" charset="0"/>
              </a:rPr>
              <a:t>СТРЕСС!!!!!!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СТРЕСС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Arial" charset="0"/>
              </a:rPr>
              <a:t>С какого момента человек начинает испытывать Стресс?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Arial" charset="0"/>
              </a:rPr>
              <a:t>Все люди испытывают стресс!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Arial" charset="0"/>
              </a:rPr>
              <a:t>Какие качества необходимы современному человеку, чтобы быть успешным?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Arial" charset="0"/>
              </a:rPr>
              <a:t>Если взрослый человек может поработать с этим состоянием сознательно, то ребенок – НЕТ!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Arial" charset="0"/>
              </a:rPr>
              <a:t>Поэтому важно как можно раньше развивать в себе и ребенке СТРЕССОУСТОЙЧИВОСТЬ.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Стресс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Острый конструктивный положительный (когда идут позитивные изменения) – зачатие ребенка, роды, свадьба, получение диплома, новой должности, покупка квартиры и т.д.</a:t>
            </a:r>
          </a:p>
          <a:p>
            <a:r>
              <a:rPr lang="ru-RU" smtClean="0">
                <a:latin typeface="Arial" charset="0"/>
              </a:rPr>
              <a:t>Хронический деструктивный отрицательный (негативные эмоции, которые влияют на организм) – потеря близкого человека, СВО, потеря работы и т.д.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Стадии Стресса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Стадия тревоги</a:t>
            </a:r>
          </a:p>
          <a:p>
            <a:r>
              <a:rPr lang="ru-RU" smtClean="0">
                <a:latin typeface="Arial" charset="0"/>
              </a:rPr>
              <a:t>Стадия сопротивления</a:t>
            </a:r>
          </a:p>
          <a:p>
            <a:r>
              <a:rPr lang="ru-RU" smtClean="0">
                <a:latin typeface="Arial" charset="0"/>
              </a:rPr>
              <a:t>Стадия преодоления или истощения ( болезни, нарушения поведения) </a:t>
            </a:r>
          </a:p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Стресс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Психологические признаки:</a:t>
            </a:r>
          </a:p>
          <a:p>
            <a:pPr>
              <a:buFontTx/>
              <a:buNone/>
            </a:pPr>
            <a:r>
              <a:rPr lang="ru-RU" smtClean="0">
                <a:latin typeface="Arial" charset="0"/>
              </a:rPr>
              <a:t>Раздражительность, тревожность, конфликтность, агрессия, эмоциональная нестабильность, усталость, апатия, рассеянность, забывчивость, рассеянность и т.д.</a:t>
            </a:r>
          </a:p>
          <a:p>
            <a:pPr>
              <a:buFontTx/>
              <a:buNone/>
            </a:pPr>
            <a:r>
              <a:rPr lang="ru-RU" smtClean="0">
                <a:latin typeface="Arial" charset="0"/>
              </a:rPr>
              <a:t>На данном этапе работают  родитель, психолог 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Стресс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Соматические признаки стресса: головная боль, отдышка, головокружение, потливость, проблемы со сном, гормональные сбои, ослабление иммунитета, изменения аппетита и веса и т.д.</a:t>
            </a:r>
          </a:p>
          <a:p>
            <a:pPr>
              <a:buFontTx/>
              <a:buNone/>
            </a:pPr>
            <a:r>
              <a:rPr lang="ru-RU" smtClean="0">
                <a:latin typeface="Arial" charset="0"/>
              </a:rPr>
              <a:t>На данном этапе обязательно должны подключаться врачи.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2025" y="981075"/>
            <a:ext cx="4876800" cy="482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http://ffl-mgosgi.ru/documents/NEWS/2015/probEG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02700" y="2349500"/>
            <a:ext cx="28305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Прямоугольник 1"/>
          <p:cNvSpPr>
            <a:spLocks noChangeArrowheads="1"/>
          </p:cNvSpPr>
          <p:nvPr/>
        </p:nvSpPr>
        <p:spPr bwMode="auto">
          <a:xfrm>
            <a:off x="406400" y="260350"/>
            <a:ext cx="9072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sz="4000" b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Как же поддержать</a:t>
            </a:r>
            <a:r>
              <a:rPr lang="en-US" sz="4000" b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выпускника?</a:t>
            </a:r>
          </a:p>
        </p:txBody>
      </p:sp>
      <p:sp>
        <p:nvSpPr>
          <p:cNvPr id="28676" name="Прямоугольник 2"/>
          <p:cNvSpPr>
            <a:spLocks noChangeArrowheads="1"/>
          </p:cNvSpPr>
          <p:nvPr/>
        </p:nvSpPr>
        <p:spPr bwMode="auto">
          <a:xfrm>
            <a:off x="406400" y="1268413"/>
            <a:ext cx="8783638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8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Поддерживать ребенка – значит верить в него.  </a:t>
            </a:r>
            <a:endParaRPr lang="en-US" sz="2800" b="1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ru-RU" sz="28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Взрослые имеют немало возможностей, чтобы продемонстрировать ребенку свое удовлетворение от его достижений или усилий. Другой путь – научить подростка справляться с различными задачами, создав у него установку: «Ты сможешь это сделать».</a:t>
            </a:r>
          </a:p>
          <a:p>
            <a:pPr defTabSz="914400"/>
            <a:r>
              <a:rPr lang="ru-RU" sz="28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Существуют слова, которые поддерживают детей, например: «Зная тебя, я уверен, что ты все сделаешь хорошо», «Ты знаешь это очень хорошо». Поддерживать можно посредством прикосновений, совместных действий, физического соучастия, выражение лица.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138" y="2635250"/>
            <a:ext cx="8072437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Прямоугольник 4"/>
          <p:cNvSpPr>
            <a:spLocks noChangeArrowheads="1"/>
          </p:cNvSpPr>
          <p:nvPr/>
        </p:nvSpPr>
        <p:spPr bwMode="auto">
          <a:xfrm>
            <a:off x="779463" y="104775"/>
            <a:ext cx="9648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Итак, чтобы поддержать ребенка,</a:t>
            </a:r>
            <a:r>
              <a:rPr lang="en-US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необходимо:</a:t>
            </a:r>
          </a:p>
        </p:txBody>
      </p:sp>
      <p:sp>
        <p:nvSpPr>
          <p:cNvPr id="29699" name="Прямоугольник 5"/>
          <p:cNvSpPr>
            <a:spLocks noChangeArrowheads="1"/>
          </p:cNvSpPr>
          <p:nvPr/>
        </p:nvSpPr>
        <p:spPr bwMode="auto">
          <a:xfrm>
            <a:off x="274638" y="965200"/>
            <a:ext cx="7691437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Font typeface="Arial" charset="0"/>
              <a:buChar char="•"/>
            </a:pPr>
            <a:r>
              <a:rPr lang="ru-RU" sz="34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опираться на сильные стороны ребенка;</a:t>
            </a:r>
          </a:p>
          <a:p>
            <a:pPr defTabSz="914400">
              <a:buFont typeface="Arial" charset="0"/>
              <a:buChar char="•"/>
            </a:pPr>
            <a:r>
              <a:rPr lang="ru-RU" sz="34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избегать подчеркивания промахов ребенка;</a:t>
            </a:r>
          </a:p>
          <a:p>
            <a:pPr defTabSz="914400">
              <a:buFont typeface="Arial" charset="0"/>
              <a:buChar char="•"/>
            </a:pPr>
            <a:r>
              <a:rPr lang="ru-RU" sz="34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проявлять веру в ребенка, сочувствие к нему, уверенность в его силах;</a:t>
            </a:r>
          </a:p>
          <a:p>
            <a:pPr defTabSz="914400">
              <a:buFont typeface="Arial" charset="0"/>
              <a:buChar char="•"/>
            </a:pPr>
            <a:r>
              <a:rPr lang="ru-RU" sz="3400" b="1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создать дома обстановку дружелюбия и уважения, уметь и хотеть демонстрировать любовь и уважение к ребенку.</a:t>
            </a:r>
          </a:p>
        </p:txBody>
      </p:sp>
      <p:pic>
        <p:nvPicPr>
          <p:cNvPr id="1026" name="Picture 2" descr="http://kompravda.eu/share/i/12/5185592/wr-720.sh-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283153" y="2492896"/>
            <a:ext cx="3690653" cy="370790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к найти общий язык с подростками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Как найти общий язык с подростками</Template>
  <TotalTime>225</TotalTime>
  <Words>785</Words>
  <Application>Microsoft Office PowerPoint</Application>
  <PresentationFormat>Произвольный</PresentationFormat>
  <Paragraphs>67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13</vt:i4>
      </vt:variant>
      <vt:variant>
        <vt:lpstr>Заголовки слайдов</vt:lpstr>
      </vt:variant>
      <vt:variant>
        <vt:i4>19</vt:i4>
      </vt:variant>
    </vt:vector>
  </HeadingPairs>
  <TitlesOfParts>
    <vt:vector size="36" baseType="lpstr">
      <vt:lpstr>Century Gothic</vt:lpstr>
      <vt:lpstr>Arial</vt:lpstr>
      <vt:lpstr>Times New Roman</vt:lpstr>
      <vt:lpstr>Wingdings</vt:lpstr>
      <vt:lpstr>Как найти общий язык с подростками</vt:lpstr>
      <vt:lpstr>Как найти общий язык с подростками</vt:lpstr>
      <vt:lpstr>Как найти общий язык с подростками</vt:lpstr>
      <vt:lpstr>Как найти общий язык с подростками</vt:lpstr>
      <vt:lpstr>Как найти общий язык с подростками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Поможем ребёнку сдать экзамены</vt:lpstr>
      <vt:lpstr>Экзамен (опрос подростков и родителей)</vt:lpstr>
      <vt:lpstr>СТРЕСС</vt:lpstr>
      <vt:lpstr>Стресс</vt:lpstr>
      <vt:lpstr>Стадии Стресса</vt:lpstr>
      <vt:lpstr>Стресс </vt:lpstr>
      <vt:lpstr>Стресс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Поможем ребёнку сдать экзамены</dc:title>
  <dc:creator/>
  <cp:lastModifiedBy/>
  <cp:revision>2</cp:revision>
  <dcterms:created xsi:type="dcterms:W3CDTF">2017-05-20T13:48:22Z</dcterms:created>
  <dcterms:modified xsi:type="dcterms:W3CDTF">2024-02-04T10:38:27Z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441199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  <property fmtid="{D5CDD505-2E9C-101B-9397-08002B2CF9AE}" pid="5" name="_TemplateID">
    <vt:lpwstr>TC027879409991</vt:lpwstr>
  </property>
</Properties>
</file>