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notesMasterIdLst>
    <p:notesMasterId r:id="rId13"/>
  </p:notesMasterIdLst>
  <p:sldIdLst>
    <p:sldId id="297" r:id="rId2"/>
    <p:sldId id="317" r:id="rId3"/>
    <p:sldId id="316" r:id="rId4"/>
    <p:sldId id="318" r:id="rId5"/>
    <p:sldId id="320" r:id="rId6"/>
    <p:sldId id="319" r:id="rId7"/>
    <p:sldId id="324" r:id="rId8"/>
    <p:sldId id="325" r:id="rId9"/>
    <p:sldId id="321" r:id="rId10"/>
    <p:sldId id="326" r:id="rId11"/>
    <p:sldId id="32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Олег" initials="О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7487" autoAdjust="0"/>
    <p:restoredTop sz="94633" autoAdjust="0"/>
  </p:normalViewPr>
  <p:slideViewPr>
    <p:cSldViewPr>
      <p:cViewPr varScale="1">
        <p:scale>
          <a:sx n="54" d="100"/>
          <a:sy n="54" d="100"/>
        </p:scale>
        <p:origin x="57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1090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E4C168-8A9F-41CD-B5FA-F0C413B2F7EB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D99E3-91EF-4A03-A7BD-01BCA21BCF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631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CD99E3-91EF-4A03-A7BD-01BCA21BCFED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981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010F6-F2E8-4188-B1DD-6DB4C54A5235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19EB-F8F7-4E5C-82FF-C84E9B1B70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842517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010F6-F2E8-4188-B1DD-6DB4C54A5235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19EB-F8F7-4E5C-82FF-C84E9B1B70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947533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010F6-F2E8-4188-B1DD-6DB4C54A5235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19EB-F8F7-4E5C-82FF-C84E9B1B70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23212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010F6-F2E8-4188-B1DD-6DB4C54A5235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19EB-F8F7-4E5C-82FF-C84E9B1B70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603298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010F6-F2E8-4188-B1DD-6DB4C54A5235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19EB-F8F7-4E5C-82FF-C84E9B1B70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050495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010F6-F2E8-4188-B1DD-6DB4C54A5235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19EB-F8F7-4E5C-82FF-C84E9B1B70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612640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010F6-F2E8-4188-B1DD-6DB4C54A5235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19EB-F8F7-4E5C-82FF-C84E9B1B70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908329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010F6-F2E8-4188-B1DD-6DB4C54A5235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19EB-F8F7-4E5C-82FF-C84E9B1B70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096718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010F6-F2E8-4188-B1DD-6DB4C54A5235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19EB-F8F7-4E5C-82FF-C84E9B1B70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304413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010F6-F2E8-4188-B1DD-6DB4C54A5235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19EB-F8F7-4E5C-82FF-C84E9B1B70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054176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010F6-F2E8-4188-B1DD-6DB4C54A5235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19EB-F8F7-4E5C-82FF-C84E9B1B70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471887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9010F6-F2E8-4188-B1DD-6DB4C54A5235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A19EB-F8F7-4E5C-82FF-C84E9B1B70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843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ransition spd="med">
    <p:wheel spokes="8"/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582364"/>
            <a:ext cx="7886700" cy="49393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i="1" dirty="0" smtClean="0">
                <a:solidFill>
                  <a:schemeClr val="tx1"/>
                </a:solidFill>
              </a:rPr>
              <a:t>МБОУ ППМС </a:t>
            </a:r>
            <a:br>
              <a:rPr lang="ru-RU" sz="1800" b="1" i="1" dirty="0" smtClean="0">
                <a:solidFill>
                  <a:schemeClr val="tx1"/>
                </a:solidFill>
              </a:rPr>
            </a:br>
            <a:r>
              <a:rPr lang="ru-RU" sz="1800" b="1" i="1" dirty="0" smtClean="0">
                <a:solidFill>
                  <a:schemeClr val="tx1"/>
                </a:solidFill>
              </a:rPr>
              <a:t>«Центр диагностики и консультирования» </a:t>
            </a:r>
            <a:br>
              <a:rPr lang="ru-RU" sz="1800" b="1" i="1" dirty="0" smtClean="0">
                <a:solidFill>
                  <a:schemeClr val="tx1"/>
                </a:solidFill>
              </a:rPr>
            </a:br>
            <a:r>
              <a:rPr lang="ru-RU" sz="1800" b="1" i="1" dirty="0" smtClean="0">
                <a:solidFill>
                  <a:schemeClr val="tx1"/>
                </a:solidFill>
              </a:rPr>
              <a:t>НМР РТ</a:t>
            </a:r>
            <a:endParaRPr lang="ru-RU" sz="1800" b="1" i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060848"/>
            <a:ext cx="8496944" cy="2232248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ru-RU" sz="4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i="1" dirty="0">
                <a:solidFill>
                  <a:srgbClr val="C00000"/>
                </a:solidFill>
              </a:rPr>
              <a:t>Межведомственное сопровождение </a:t>
            </a:r>
            <a:endParaRPr lang="ru-RU" sz="2800" b="1" i="1" dirty="0" smtClean="0">
              <a:solidFill>
                <a:srgbClr val="C00000"/>
              </a:solidFill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i="1" dirty="0" smtClean="0">
                <a:solidFill>
                  <a:srgbClr val="C00000"/>
                </a:solidFill>
              </a:rPr>
              <a:t>детей </a:t>
            </a:r>
            <a:r>
              <a:rPr lang="ru-RU" sz="2800" b="1" i="1" dirty="0">
                <a:solidFill>
                  <a:srgbClr val="C00000"/>
                </a:solidFill>
              </a:rPr>
              <a:t>раннего возраста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2800" b="1" i="1" dirty="0">
                <a:solidFill>
                  <a:srgbClr val="C00000"/>
                </a:solidFill>
              </a:rPr>
              <a:t>с расстройствами аутистического спектра и другими ментальными нарушениями</a:t>
            </a:r>
          </a:p>
          <a:p>
            <a:pPr algn="ctr">
              <a:buNone/>
            </a:pPr>
            <a:endParaRPr lang="ru-RU" sz="40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None/>
            </a:pPr>
            <a:r>
              <a:rPr lang="ru-RU" sz="2000" b="1" i="1" dirty="0" smtClean="0"/>
              <a:t>Педагог-психолог Шурыгина И.Г.</a:t>
            </a:r>
            <a:endParaRPr lang="ru-RU" sz="2000" b="1" i="1" dirty="0"/>
          </a:p>
          <a:p>
            <a:pPr algn="ctr">
              <a:buNone/>
            </a:pPr>
            <a:endParaRPr lang="ru-RU" sz="2000" b="1" i="1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ru-RU" sz="2000" b="1" i="1" dirty="0" smtClean="0">
                <a:solidFill>
                  <a:schemeClr val="tx1"/>
                </a:solidFill>
              </a:rPr>
              <a:t>Нижнекамск</a:t>
            </a:r>
            <a:r>
              <a:rPr lang="ru-RU" sz="2000" b="1" i="1" dirty="0" smtClean="0">
                <a:solidFill>
                  <a:schemeClr val="tx1"/>
                </a:solidFill>
              </a:rPr>
              <a:t>, 2024</a:t>
            </a:r>
            <a:endParaRPr lang="ru-RU" sz="2000" b="1" i="1" dirty="0">
              <a:solidFill>
                <a:schemeClr val="tx1"/>
              </a:solidFill>
            </a:endParaRPr>
          </a:p>
          <a:p>
            <a:pPr>
              <a:buNone/>
            </a:pPr>
            <a:endParaRPr lang="ru-RU" sz="40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ru-RU" sz="4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ru-RU" sz="40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ru-RU" sz="40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sz="40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г.Нижнекамск</a:t>
            </a:r>
            <a:endParaRPr lang="ru-RU" sz="40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116" y="208585"/>
            <a:ext cx="959767" cy="1080000"/>
          </a:xfrm>
          <a:prstGeom prst="rect">
            <a:avLst/>
          </a:prstGeom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</a:rPr>
              <a:t>Алгоритм работы </a:t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ru-RU" i="1" dirty="0" smtClean="0">
                <a:solidFill>
                  <a:srgbClr val="FF0000"/>
                </a:solidFill>
              </a:rPr>
              <a:t>кабинета ранней помощи в </a:t>
            </a:r>
            <a:r>
              <a:rPr lang="ru-RU" i="1" dirty="0" err="1" smtClean="0">
                <a:solidFill>
                  <a:srgbClr val="FF0000"/>
                </a:solidFill>
              </a:rPr>
              <a:t>ЦДиК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/>
              <a:t>В случае выявления ребенка целевой группы:</a:t>
            </a:r>
          </a:p>
          <a:p>
            <a:r>
              <a:rPr lang="ru-RU" dirty="0"/>
              <a:t>и</a:t>
            </a:r>
            <a:r>
              <a:rPr lang="ru-RU" dirty="0" smtClean="0"/>
              <a:t>нформируем родителей (законных представителей)</a:t>
            </a:r>
          </a:p>
          <a:p>
            <a:r>
              <a:rPr lang="ru-RU" dirty="0"/>
              <a:t>в</a:t>
            </a:r>
            <a:r>
              <a:rPr lang="ru-RU" dirty="0" smtClean="0"/>
              <a:t>ыдаем направление родителям (законным представителям) для обращения в медицинскую организацию</a:t>
            </a:r>
          </a:p>
          <a:p>
            <a:r>
              <a:rPr lang="ru-RU" dirty="0"/>
              <a:t>в</a:t>
            </a:r>
            <a:r>
              <a:rPr lang="ru-RU" dirty="0" smtClean="0"/>
              <a:t>носим информацию в Единый банк данных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97391" y="3501008"/>
            <a:ext cx="2377749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1479" y="1556792"/>
            <a:ext cx="2511676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9360854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</a:rPr>
              <a:t>Алгоритм работы </a:t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ru-RU" i="1" dirty="0" smtClean="0">
                <a:solidFill>
                  <a:srgbClr val="FF0000"/>
                </a:solidFill>
              </a:rPr>
              <a:t>кабинета ранней помощи в </a:t>
            </a:r>
            <a:r>
              <a:rPr lang="ru-RU" i="1" dirty="0" err="1" smtClean="0">
                <a:solidFill>
                  <a:srgbClr val="FF0000"/>
                </a:solidFill>
              </a:rPr>
              <a:t>ЦДиК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556792"/>
            <a:ext cx="3511302" cy="4620171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В случае выявления/направления ребенка целевой группы:</a:t>
            </a:r>
          </a:p>
          <a:p>
            <a:r>
              <a:rPr lang="ru-RU" dirty="0"/>
              <a:t>з</a:t>
            </a:r>
            <a:r>
              <a:rPr lang="ru-RU" dirty="0" smtClean="0"/>
              <a:t>аключение договора</a:t>
            </a:r>
          </a:p>
          <a:p>
            <a:r>
              <a:rPr lang="ru-RU" dirty="0"/>
              <a:t>ф</a:t>
            </a:r>
            <a:r>
              <a:rPr lang="ru-RU" dirty="0" smtClean="0"/>
              <a:t>ормирование индивидуальной программы ранней помощи</a:t>
            </a:r>
          </a:p>
          <a:p>
            <a:r>
              <a:rPr lang="ru-RU" dirty="0"/>
              <a:t>р</a:t>
            </a:r>
            <a:r>
              <a:rPr lang="ru-RU" dirty="0" smtClean="0"/>
              <a:t>еализация ИПРП и повторная диагностика</a:t>
            </a:r>
          </a:p>
          <a:p>
            <a:r>
              <a:rPr lang="ru-RU" dirty="0"/>
              <a:t>з</a:t>
            </a:r>
            <a:r>
              <a:rPr lang="ru-RU" dirty="0" smtClean="0"/>
              <a:t>авершение работы /интеграция ребенка в образовательную организацию (детский сад)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32592" y="4114312"/>
            <a:ext cx="1983823" cy="26434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593" y="1523795"/>
            <a:ext cx="1983822" cy="2626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690" y="4117710"/>
            <a:ext cx="2010677" cy="26809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0">
            <a:off x="3786407" y="1852584"/>
            <a:ext cx="2658273" cy="19937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60534303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8182" y="260648"/>
            <a:ext cx="6347713" cy="1320800"/>
          </a:xfrm>
        </p:spPr>
        <p:txBody>
          <a:bodyPr/>
          <a:lstStyle/>
          <a:p>
            <a:r>
              <a:rPr lang="ru-RU" i="1" dirty="0">
                <a:solidFill>
                  <a:srgbClr val="FF0000"/>
                </a:solidFill>
              </a:rPr>
              <a:t>Анализ ситуации</a:t>
            </a:r>
            <a:br>
              <a:rPr lang="ru-RU" i="1" dirty="0">
                <a:solidFill>
                  <a:srgbClr val="FF0000"/>
                </a:solidFill>
              </a:rPr>
            </a:b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7992888" cy="5132643"/>
          </a:xfrm>
        </p:spPr>
        <p:txBody>
          <a:bodyPr>
            <a:normAutofit lnSpcReduction="10000"/>
          </a:bodyPr>
          <a:lstStyle/>
          <a:p>
            <a:pPr algn="just"/>
            <a:endParaRPr lang="ru-RU" dirty="0"/>
          </a:p>
          <a:p>
            <a:pPr algn="just"/>
            <a:r>
              <a:rPr lang="ru-RU" dirty="0"/>
              <a:t>По данным федеральной государственной информационной системы "Федеральный реестр инвалидов", на 1 января 2022 года численность детей-инвалидов, проживающих в Республике Татарстан, составляет </a:t>
            </a:r>
            <a:r>
              <a:rPr lang="ru-RU" b="1" dirty="0"/>
              <a:t>16 793 </a:t>
            </a:r>
            <a:r>
              <a:rPr lang="ru-RU" dirty="0" smtClean="0"/>
              <a:t>человека. </a:t>
            </a:r>
            <a:r>
              <a:rPr lang="ru-RU" dirty="0"/>
              <a:t>Тревогу вызывает рост числа детей, инвалидность которым устанавливается в связи с наличием психических заболеваний и расстройств поведения.</a:t>
            </a:r>
          </a:p>
          <a:p>
            <a:pPr algn="just"/>
            <a:r>
              <a:rPr lang="ru-RU" dirty="0"/>
              <a:t>В структуре первичной инвалидности среди детей на протяжении последних четырех лет психические расстройства и расстройства поведения занимают </a:t>
            </a:r>
            <a:r>
              <a:rPr lang="ru-RU" b="1" dirty="0"/>
              <a:t>первое место </a:t>
            </a:r>
            <a:r>
              <a:rPr lang="ru-RU" dirty="0"/>
              <a:t>(31,2 процента от общего числа детей, которым впервые установлена инвалидность). Среди граждан в возрасте 18 лет и старше этот класс заболеваний стоит на третьем месте.</a:t>
            </a:r>
          </a:p>
          <a:p>
            <a:pPr algn="just"/>
            <a:r>
              <a:rPr lang="ru-RU" dirty="0"/>
              <a:t>По данным Министерства здравоохранения Республики Татарстан, в Республике Татарстан численность граждан, страдающих психическими расстройствами, на 1 февраля 2022 года составляет </a:t>
            </a:r>
            <a:r>
              <a:rPr lang="ru-RU" b="1" dirty="0"/>
              <a:t>85 500 </a:t>
            </a:r>
            <a:r>
              <a:rPr lang="ru-RU" dirty="0"/>
              <a:t>человек, из них детей в возрасте от 0 до 17 лет - </a:t>
            </a:r>
            <a:r>
              <a:rPr lang="ru-RU" b="1" dirty="0"/>
              <a:t>15 742 </a:t>
            </a:r>
            <a:r>
              <a:rPr lang="ru-RU" dirty="0"/>
              <a:t>человека.</a:t>
            </a:r>
          </a:p>
          <a:p>
            <a:pPr algn="just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8384" y="233595"/>
            <a:ext cx="96179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940758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16632"/>
            <a:ext cx="6347713" cy="792088"/>
          </a:xfrm>
        </p:spPr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</a:rPr>
              <a:t>Нормативные документы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68760"/>
            <a:ext cx="8280920" cy="558924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dirty="0"/>
              <a:t>Федеральный закон от 24.07.1998 N 124-ФЗ (ред. от 28.12.2016) «Об </a:t>
            </a:r>
            <a:r>
              <a:rPr lang="ru-RU" sz="2000" dirty="0" smtClean="0"/>
              <a:t>основных гарантиях </a:t>
            </a:r>
            <a:r>
              <a:rPr lang="ru-RU" sz="2000" dirty="0"/>
              <a:t>прав ребенка в Российской Федерации».</a:t>
            </a:r>
          </a:p>
          <a:p>
            <a:pPr algn="just"/>
            <a:r>
              <a:rPr lang="ru-RU" sz="2000" dirty="0"/>
              <a:t>Федеральный закон от 29.12.2012 N 273-ФЗ (ред. от 29.07.2017) "Об образовании </a:t>
            </a:r>
            <a:r>
              <a:rPr lang="ru-RU" sz="2000" dirty="0" smtClean="0"/>
              <a:t>в Российской Федерации".</a:t>
            </a:r>
          </a:p>
          <a:p>
            <a:pPr algn="just"/>
            <a:r>
              <a:rPr lang="ru-RU" sz="2000" dirty="0"/>
              <a:t>Распоряжение Правительства РФ от 31.08.2016 N 1839-р «Об утверждении </a:t>
            </a:r>
            <a:r>
              <a:rPr lang="ru-RU" sz="2000" dirty="0" smtClean="0"/>
              <a:t>Концепции развития </a:t>
            </a:r>
            <a:r>
              <a:rPr lang="ru-RU" sz="2000" dirty="0"/>
              <a:t>ранней помощи в Российской Федерации на период до 2020 года</a:t>
            </a:r>
            <a:r>
              <a:rPr lang="ru-RU" sz="2000" dirty="0" smtClean="0"/>
              <a:t>».</a:t>
            </a:r>
          </a:p>
          <a:p>
            <a:pPr algn="just"/>
            <a:r>
              <a:rPr lang="ru-RU" sz="2000" dirty="0"/>
              <a:t>П</a:t>
            </a:r>
            <a:r>
              <a:rPr lang="ru-RU" sz="2000" dirty="0" smtClean="0"/>
              <a:t>остановление </a:t>
            </a:r>
            <a:r>
              <a:rPr lang="ru-RU" sz="2000" dirty="0"/>
              <a:t>Кабинета Министров Республики Татарстан от 06.09.2019 № 790 «О реализации пилотного проекта по организации системы оказания услуг ранней помощи в Республике Татарстан</a:t>
            </a:r>
            <a:r>
              <a:rPr lang="ru-RU" sz="2000" dirty="0" smtClean="0"/>
              <a:t>».</a:t>
            </a:r>
          </a:p>
          <a:p>
            <a:pPr algn="just"/>
            <a:r>
              <a:rPr lang="ru-RU" sz="2000" dirty="0" smtClean="0"/>
              <a:t>Постановление Кабинета Министров </a:t>
            </a:r>
            <a:r>
              <a:rPr lang="ru-RU" sz="2000" dirty="0"/>
              <a:t>Р</a:t>
            </a:r>
            <a:r>
              <a:rPr lang="ru-RU" sz="2000" dirty="0" smtClean="0"/>
              <a:t>еспублики Татарстан от 14 ноября 2022 г. N 1208 «Об утверждении концепции комплексного сопровождения людей с расстройствами аутистического спектра и другими ментальными нарушениями в Республике Татарстан на 2022 - 2026 годы»</a:t>
            </a:r>
          </a:p>
          <a:p>
            <a:pPr algn="just"/>
            <a:r>
              <a:rPr lang="ru-RU" sz="2000" dirty="0" smtClean="0"/>
              <a:t>Постановление Кабинета Министров РТ от 23.06.2023 № 745 «О внесение изменений в постановление Кабинета Министров Республики Татарстан от 06.09.2019 № 790 «О реализации пилотного проекта по организации системы оказания услуг ранней помощи в Республике Татарстан».</a:t>
            </a:r>
          </a:p>
          <a:p>
            <a:pPr algn="just"/>
            <a:endParaRPr lang="ru-RU" sz="2000" b="1" dirty="0" smtClean="0"/>
          </a:p>
          <a:p>
            <a:pPr algn="just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4839" y="82683"/>
            <a:ext cx="961792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105049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16632"/>
            <a:ext cx="6347713" cy="792088"/>
          </a:xfrm>
        </p:spPr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</a:rPr>
              <a:t>Целевые группы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8028383" cy="594928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1. </a:t>
            </a:r>
            <a:r>
              <a:rPr lang="ru-RU" dirty="0" smtClean="0"/>
              <a:t>Дети </a:t>
            </a:r>
            <a:r>
              <a:rPr lang="ru-RU" dirty="0"/>
              <a:t>(далее также - ребенок) в возрасте от нуля до трех лет, относящиеся к категории:</a:t>
            </a:r>
          </a:p>
          <a:p>
            <a:pPr algn="just"/>
            <a:r>
              <a:rPr lang="ru-RU" dirty="0"/>
              <a:t>дети-инвалиды;</a:t>
            </a:r>
          </a:p>
          <a:p>
            <a:pPr algn="just"/>
            <a:r>
              <a:rPr lang="ru-RU" dirty="0"/>
              <a:t>дети, не имеющие статуса "ребенок-инвалид", у которых выявлено стойкое нарушение функций организма или заболевания, приводящие к нарушениям функций организма, или выявлена задержка развития;</a:t>
            </a:r>
          </a:p>
          <a:p>
            <a:pPr algn="just"/>
            <a:r>
              <a:rPr lang="ru-RU" dirty="0"/>
              <a:t>дети с риском развития стойких нарушений функций организма и ограничений жизнедеятельности, в том числе дети из группы социального риска;</a:t>
            </a:r>
          </a:p>
          <a:p>
            <a:pPr algn="just"/>
            <a:r>
              <a:rPr lang="ru-RU" dirty="0"/>
              <a:t>дети раннего возраста (от полутора до трех лет), определенные к группе риска с признаками расстройства аутистического спектра и другими ментальными нарушениями по результатам общего скрининга</a:t>
            </a:r>
          </a:p>
          <a:p>
            <a:pPr algn="just"/>
            <a:r>
              <a:rPr lang="ru-RU" dirty="0"/>
              <a:t>дети, родители которых обеспокоены развитием и поведением ребенка.</a:t>
            </a:r>
          </a:p>
          <a:p>
            <a:pPr algn="just"/>
            <a:r>
              <a:rPr lang="ru-RU" dirty="0"/>
              <a:t>2.  Родители (законные представители) ребенка и другие лица, непосредственно ухаживающие за ребенком из числа детей, указанных в пункте 1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5867" y="116632"/>
            <a:ext cx="961792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923629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692150"/>
            <a:ext cx="8027988" cy="5689600"/>
          </a:xfrm>
        </p:spPr>
        <p:txBody>
          <a:bodyPr>
            <a:normAutofit/>
          </a:bodyPr>
          <a:lstStyle/>
          <a:p>
            <a:pPr algn="just"/>
            <a:r>
              <a:rPr lang="ru-RU" sz="2800" i="1" dirty="0" smtClean="0">
                <a:solidFill>
                  <a:srgbClr val="FF0000"/>
                </a:solidFill>
              </a:rPr>
              <a:t>РАННЯЯ ПОМОЩЬ </a:t>
            </a:r>
            <a:r>
              <a:rPr lang="ru-RU" sz="2800" dirty="0" smtClean="0"/>
              <a:t>- </a:t>
            </a:r>
            <a:r>
              <a:rPr lang="ru-RU" sz="2800" dirty="0"/>
              <a:t>комплекс медицинских, социальных и психолого-педагогических услуг, оказываемых на межведомственной основе детям целевой группы и их семьям, направленных на раннее выявление детей целевой группы, содействие их оптимальному развитию, формированию физического и психического здоровья, включению в среду сверстников и интеграции в общество, а также на сопровождение и поддержку их семей и повышение компетентности родителей (законных представителей) ребенка</a:t>
            </a:r>
            <a:r>
              <a:rPr lang="ru-RU" dirty="0"/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1545" y="133498"/>
            <a:ext cx="961792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293769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632848" cy="1008112"/>
          </a:xfrm>
        </p:spPr>
        <p:txBody>
          <a:bodyPr>
            <a:noAutofit/>
          </a:bodyPr>
          <a:lstStyle/>
          <a:p>
            <a:pPr algn="ctr"/>
            <a:r>
              <a:rPr lang="ru-RU" i="1" dirty="0" smtClean="0">
                <a:solidFill>
                  <a:srgbClr val="FF0000"/>
                </a:solidFill>
              </a:rPr>
              <a:t/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ru-RU" i="1" dirty="0" smtClean="0">
                <a:solidFill>
                  <a:srgbClr val="FF0000"/>
                </a:solidFill>
              </a:rPr>
              <a:t>Организации-поставщики </a:t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ru-RU" i="1" dirty="0" smtClean="0">
                <a:solidFill>
                  <a:srgbClr val="FF0000"/>
                </a:solidFill>
              </a:rPr>
              <a:t>услуг </a:t>
            </a:r>
            <a:r>
              <a:rPr lang="ru-RU" i="1" dirty="0">
                <a:solidFill>
                  <a:srgbClr val="FF0000"/>
                </a:solidFill>
              </a:rPr>
              <a:t>ранней помощи</a:t>
            </a:r>
            <a:br>
              <a:rPr lang="ru-RU" i="1" dirty="0">
                <a:solidFill>
                  <a:srgbClr val="FF0000"/>
                </a:solidFill>
              </a:rPr>
            </a:b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1556792"/>
            <a:ext cx="7274770" cy="4484571"/>
          </a:xfrm>
        </p:spPr>
        <p:txBody>
          <a:bodyPr>
            <a:normAutofit/>
          </a:bodyPr>
          <a:lstStyle/>
          <a:p>
            <a:endParaRPr lang="ru-RU" dirty="0"/>
          </a:p>
          <a:p>
            <a:pPr algn="just"/>
            <a:r>
              <a:rPr lang="ru-RU" sz="2800" dirty="0" smtClean="0"/>
              <a:t>ГАУЗ «Нижнекамская ДРБ с ПЦ»</a:t>
            </a:r>
          </a:p>
          <a:p>
            <a:pPr algn="just"/>
            <a:r>
              <a:rPr lang="ru-RU" sz="2800" dirty="0" smtClean="0"/>
              <a:t>ГАУСО «КЦСОН «Милосердие»</a:t>
            </a:r>
          </a:p>
          <a:p>
            <a:pPr algn="just"/>
            <a:r>
              <a:rPr lang="ru-RU" sz="2800" dirty="0" smtClean="0"/>
              <a:t>АНО «Дарим ангелам радость»</a:t>
            </a:r>
          </a:p>
          <a:p>
            <a:pPr algn="just"/>
            <a:r>
              <a:rPr lang="ru-RU" sz="2800" dirty="0" smtClean="0"/>
              <a:t>МБОУ ППМС «Центр диагностики и консультирования» НМР РТ</a:t>
            </a:r>
          </a:p>
        </p:txBody>
      </p:sp>
    </p:spTree>
    <p:extLst>
      <p:ext uri="{BB962C8B-B14F-4D97-AF65-F5344CB8AC3E}">
        <p14:creationId xmlns:p14="http://schemas.microsoft.com/office/powerpoint/2010/main" val="1193801835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1"/>
            <a:ext cx="7886700" cy="836711"/>
          </a:xfrm>
        </p:spPr>
        <p:txBody>
          <a:bodyPr/>
          <a:lstStyle/>
          <a:p>
            <a:pPr algn="ctr"/>
            <a:r>
              <a:rPr lang="ru-RU" i="1" dirty="0" smtClean="0">
                <a:solidFill>
                  <a:srgbClr val="FF0000"/>
                </a:solidFill>
              </a:rPr>
              <a:t>Виды деятельности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764704"/>
            <a:ext cx="7886700" cy="590465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Первичный прием врача, анкетирование, внесение информации в Единый банк данных </a:t>
            </a:r>
          </a:p>
          <a:p>
            <a:r>
              <a:rPr lang="ru-RU" sz="2000" dirty="0" smtClean="0"/>
              <a:t>Проведение заседаний межведомственного консилиума</a:t>
            </a:r>
          </a:p>
          <a:p>
            <a:r>
              <a:rPr lang="ru-RU" sz="2000" dirty="0" smtClean="0"/>
              <a:t>Экспресс-диагностика</a:t>
            </a:r>
          </a:p>
          <a:p>
            <a:r>
              <a:rPr lang="ru-RU" sz="2000" dirty="0" smtClean="0"/>
              <a:t>Определение видов помощи</a:t>
            </a:r>
            <a:endParaRPr lang="ru-RU" sz="2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083" y="4755333"/>
            <a:ext cx="2638373" cy="1980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1653" y="4774661"/>
            <a:ext cx="2695641" cy="20198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6847" y="4754443"/>
            <a:ext cx="2718395" cy="20400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8772" y="2775348"/>
            <a:ext cx="3097562" cy="1913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0512" y="2813189"/>
            <a:ext cx="2344019" cy="19412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61662481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87610"/>
          </a:xfrm>
        </p:spPr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</a:rPr>
              <a:t>Виды деятельности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052737"/>
            <a:ext cx="2935238" cy="5124226"/>
          </a:xfrm>
        </p:spPr>
        <p:txBody>
          <a:bodyPr/>
          <a:lstStyle/>
          <a:p>
            <a:r>
              <a:rPr lang="ru-RU" dirty="0" smtClean="0"/>
              <a:t>Диагностическое обследование</a:t>
            </a:r>
          </a:p>
          <a:p>
            <a:r>
              <a:rPr lang="ru-RU" dirty="0" smtClean="0"/>
              <a:t>ПМПК</a:t>
            </a:r>
          </a:p>
          <a:p>
            <a:r>
              <a:rPr lang="ru-RU" dirty="0" smtClean="0"/>
              <a:t>Консультации</a:t>
            </a:r>
          </a:p>
          <a:p>
            <a:r>
              <a:rPr lang="ru-RU" dirty="0" smtClean="0"/>
              <a:t>Коррекционно-развивающие занятия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4169" y="1268412"/>
            <a:ext cx="2847079" cy="18960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4654" y="4925992"/>
            <a:ext cx="2583056" cy="19385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8946" y="3294009"/>
            <a:ext cx="2110388" cy="2812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84" y="3010801"/>
            <a:ext cx="2760305" cy="2068958"/>
          </a:xfrm>
          <a:prstGeom prst="rect">
            <a:avLst/>
          </a:prstGeom>
        </p:spPr>
      </p:pic>
      <p:pic>
        <p:nvPicPr>
          <p:cNvPr id="14" name="Объект 13"/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6511248" y="1134246"/>
            <a:ext cx="2912572" cy="2313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50571" y="4250649"/>
            <a:ext cx="2422076" cy="261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905927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60648"/>
            <a:ext cx="7562800" cy="1224136"/>
          </a:xfrm>
        </p:spPr>
        <p:txBody>
          <a:bodyPr>
            <a:normAutofit/>
          </a:bodyPr>
          <a:lstStyle/>
          <a:p>
            <a:pPr algn="ctr"/>
            <a:r>
              <a:rPr lang="ru-RU" sz="3600" i="1" dirty="0" smtClean="0">
                <a:solidFill>
                  <a:srgbClr val="FF0000"/>
                </a:solidFill>
              </a:rPr>
              <a:t>Кабинет ранней помощи</a:t>
            </a:r>
            <a:endParaRPr lang="ru-RU" sz="3600" i="1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71489" y="1163613"/>
            <a:ext cx="3808971" cy="2701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16518" y="3991892"/>
            <a:ext cx="3569028" cy="26784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24" y="1163612"/>
            <a:ext cx="3600400" cy="2701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4233" y="3991892"/>
            <a:ext cx="3536734" cy="2649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85641587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1558</TotalTime>
  <Words>662</Words>
  <Application>Microsoft Office PowerPoint</Application>
  <PresentationFormat>Экран (4:3)</PresentationFormat>
  <Paragraphs>64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МБОУ ППМС  «Центр диагностики и консультирования»  НМР РТ</vt:lpstr>
      <vt:lpstr>Анализ ситуации </vt:lpstr>
      <vt:lpstr>Нормативные документы</vt:lpstr>
      <vt:lpstr>Целевые группы</vt:lpstr>
      <vt:lpstr>Презентация PowerPoint</vt:lpstr>
      <vt:lpstr> Организации-поставщики  услуг ранней помощи </vt:lpstr>
      <vt:lpstr>Виды деятельности</vt:lpstr>
      <vt:lpstr>Виды деятельности</vt:lpstr>
      <vt:lpstr>Кабинет ранней помощи</vt:lpstr>
      <vt:lpstr>Алгоритм работы  кабинета ранней помощи в ЦДиК</vt:lpstr>
      <vt:lpstr>Алгоритм работы  кабинета ранней помощи в ЦДиК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Повышение педагогической компетенции родителей по познавательному развитию детей раннего возраста </dc:title>
  <dc:creator>Admin</dc:creator>
  <cp:lastModifiedBy>Учетная запись Майкрософт</cp:lastModifiedBy>
  <cp:revision>160</cp:revision>
  <dcterms:created xsi:type="dcterms:W3CDTF">2012-02-14T18:09:49Z</dcterms:created>
  <dcterms:modified xsi:type="dcterms:W3CDTF">2024-04-03T16:06:15Z</dcterms:modified>
</cp:coreProperties>
</file>