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74" r:id="rId2"/>
    <p:sldId id="328" r:id="rId3"/>
    <p:sldId id="290" r:id="rId4"/>
    <p:sldId id="294" r:id="rId5"/>
    <p:sldId id="332" r:id="rId6"/>
    <p:sldId id="293" r:id="rId7"/>
    <p:sldId id="324" r:id="rId8"/>
    <p:sldId id="325" r:id="rId9"/>
    <p:sldId id="326" r:id="rId10"/>
    <p:sldId id="327" r:id="rId11"/>
    <p:sldId id="330" r:id="rId12"/>
    <p:sldId id="329" r:id="rId13"/>
    <p:sldId id="323" r:id="rId14"/>
    <p:sldId id="333" r:id="rId15"/>
    <p:sldId id="33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4" autoAdjust="0"/>
    <p:restoredTop sz="97500" autoAdjust="0"/>
  </p:normalViewPr>
  <p:slideViewPr>
    <p:cSldViewPr>
      <p:cViewPr varScale="1">
        <p:scale>
          <a:sx n="44" d="100"/>
          <a:sy n="44" d="100"/>
        </p:scale>
        <p:origin x="-125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704B83-3CDC-4F5F-8EDD-199BFF0DF908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50EA4-BA59-4800-A02B-06EE2E5D31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079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50EA4-BA59-4800-A02B-06EE2E5D315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7199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50EA4-BA59-4800-A02B-06EE2E5D315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0909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B3B5-DF24-453C-A8FC-32FE9D6B4CDD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0C4C-A4FB-41F4-AC88-BFF41D87E1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B3B5-DF24-453C-A8FC-32FE9D6B4CDD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0C4C-A4FB-41F4-AC88-BFF41D87E1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B3B5-DF24-453C-A8FC-32FE9D6B4CDD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0C4C-A4FB-41F4-AC88-BFF41D87E1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B3B5-DF24-453C-A8FC-32FE9D6B4CDD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0C4C-A4FB-41F4-AC88-BFF41D87E1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B3B5-DF24-453C-A8FC-32FE9D6B4CDD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0C4C-A4FB-41F4-AC88-BFF41D87E1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B3B5-DF24-453C-A8FC-32FE9D6B4CDD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0C4C-A4FB-41F4-AC88-BFF41D87E1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B3B5-DF24-453C-A8FC-32FE9D6B4CDD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0C4C-A4FB-41F4-AC88-BFF41D87E1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B3B5-DF24-453C-A8FC-32FE9D6B4CDD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0C4C-A4FB-41F4-AC88-BFF41D87E1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B3B5-DF24-453C-A8FC-32FE9D6B4CDD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0C4C-A4FB-41F4-AC88-BFF41D87E1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B3B5-DF24-453C-A8FC-32FE9D6B4CDD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0C4C-A4FB-41F4-AC88-BFF41D87E1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B3B5-DF24-453C-A8FC-32FE9D6B4CDD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0C4C-A4FB-41F4-AC88-BFF41D87E1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B3B5-DF24-453C-A8FC-32FE9D6B4CDD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30C4C-A4FB-41F4-AC88-BFF41D87E1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404664"/>
            <a:ext cx="54726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Межведомственное сопровождение детей с расстройствами аутистического спектра и другими ментальными нарушениями</a:t>
            </a:r>
          </a:p>
        </p:txBody>
      </p:sp>
    </p:spTree>
    <p:extLst>
      <p:ext uri="{BB962C8B-B14F-4D97-AF65-F5344CB8AC3E}">
        <p14:creationId xmlns:p14="http://schemas.microsoft.com/office/powerpoint/2010/main" xmlns="" val="1323930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2CDCF49-3C2E-9E7E-3554-7BFA851A8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Алгоритм работы </a:t>
            </a:r>
            <a:br>
              <a:rPr lang="ru-RU" sz="36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кабинета ранней помощи в </a:t>
            </a:r>
            <a:r>
              <a:rPr lang="ru-RU" sz="3600" dirty="0" err="1">
                <a:solidFill>
                  <a:schemeClr val="accent6">
                    <a:lumMod val="75000"/>
                  </a:schemeClr>
                </a:solidFill>
              </a:rPr>
              <a:t>ЦДиК</a:t>
            </a: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1DC8578-A964-BA67-4901-0B6A2B8869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708525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sz="3100" i="1" dirty="0"/>
              <a:t>В случае выявления ребенка целевой группы:</a:t>
            </a:r>
          </a:p>
          <a:p>
            <a:pPr algn="just"/>
            <a:r>
              <a:rPr lang="ru-RU" sz="3100" i="1" dirty="0"/>
              <a:t>информируем родителей (законных представителей); </a:t>
            </a:r>
          </a:p>
          <a:p>
            <a:pPr algn="just"/>
            <a:r>
              <a:rPr lang="ru-RU" sz="3100" i="1" dirty="0"/>
              <a:t>выдаем направление родителям (законным представителям) ребенка для обращения в медицинскую организацию </a:t>
            </a:r>
          </a:p>
          <a:p>
            <a:pPr algn="just"/>
            <a:r>
              <a:rPr lang="ru-RU" sz="3100" i="1" dirty="0"/>
              <a:t>вносим информацию в Единый банк данных.</a:t>
            </a:r>
          </a:p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B90C245E-BF47-3529-0B9E-E1C1DDEBDC5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796136" y="1317049"/>
            <a:ext cx="3167926" cy="211195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B591161-7F57-1DB4-E95F-110827FE49C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5800" y="2996952"/>
            <a:ext cx="2084491" cy="28062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D12FC91-9579-73B8-1C4F-C0CAC9B1B09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80291" y="3358896"/>
            <a:ext cx="2158722" cy="1619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7B63E38-2D8A-3C54-398D-39325385EB20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80407" y="4234067"/>
            <a:ext cx="1983655" cy="1487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9796997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2CDCF49-3C2E-9E7E-3554-7BFA851A8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Алгоритм работы </a:t>
            </a:r>
            <a:br>
              <a:rPr lang="ru-RU" sz="36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кабинета ранней помощи в </a:t>
            </a:r>
            <a:r>
              <a:rPr lang="ru-RU" sz="3600" dirty="0" err="1">
                <a:solidFill>
                  <a:schemeClr val="accent6">
                    <a:lumMod val="75000"/>
                  </a:schemeClr>
                </a:solidFill>
              </a:rPr>
              <a:t>ЦДиК</a:t>
            </a: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1DC8578-A964-BA67-4901-0B6A2B8869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938" y="1360298"/>
            <a:ext cx="4392062" cy="4765865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i="1" dirty="0"/>
              <a:t>В случае выявления ребенка целевой группы:</a:t>
            </a:r>
          </a:p>
          <a:p>
            <a:pPr algn="just"/>
            <a:r>
              <a:rPr lang="ru-RU" sz="2400" i="1" dirty="0"/>
              <a:t>заключение договора;</a:t>
            </a:r>
          </a:p>
          <a:p>
            <a:pPr algn="just"/>
            <a:r>
              <a:rPr lang="ru-RU" sz="2400" i="1" dirty="0"/>
              <a:t>формирование индивидуальной программы ранней помощи;</a:t>
            </a:r>
          </a:p>
          <a:p>
            <a:pPr algn="just"/>
            <a:r>
              <a:rPr lang="ru-RU" sz="2400" i="1" dirty="0"/>
              <a:t>реализация ИПРП и повторная диагностика;</a:t>
            </a:r>
          </a:p>
          <a:p>
            <a:pPr algn="just"/>
            <a:r>
              <a:rPr lang="ru-RU" sz="2400" i="1" dirty="0"/>
              <a:t>завершение работы /интеграция ребенка в образовательное пространство (детский сад)</a:t>
            </a:r>
          </a:p>
          <a:p>
            <a:pPr algn="just"/>
            <a:endParaRPr lang="ru-RU" sz="2400" dirty="0"/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xmlns="" id="{D1E61E7E-1F2F-ABF5-FCF9-BD3A6E591AF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86301" y="1365487"/>
            <a:ext cx="2677987" cy="200725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22538EEC-DF92-7468-8288-CE9EAFF7113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52320" y="1360298"/>
            <a:ext cx="1511742" cy="201244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C96A392-1A96-D16E-4E40-94E18FC23F3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7071" y="3428999"/>
            <a:ext cx="2176991" cy="232387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16B0326A-C237-52E9-5AFC-F14055E7FFB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3403019"/>
            <a:ext cx="2177388" cy="234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712401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096EC10-104C-E377-DFDD-B7437E839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Количество оказанных услуг за 10 месяцев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47433C12-4C3D-2367-1A25-6225CF61F84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75102272"/>
              </p:ext>
            </p:extLst>
          </p:nvPr>
        </p:nvGraphicFramePr>
        <p:xfrm>
          <a:off x="755576" y="1402108"/>
          <a:ext cx="7931224" cy="41535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>
                  <a:extLst>
                    <a:ext uri="{9D8B030D-6E8A-4147-A177-3AD203B41FA5}">
                      <a16:colId xmlns:a16="http://schemas.microsoft.com/office/drawing/2014/main" xmlns="" val="3342981155"/>
                    </a:ext>
                  </a:extLst>
                </a:gridCol>
                <a:gridCol w="3682752">
                  <a:extLst>
                    <a:ext uri="{9D8B030D-6E8A-4147-A177-3AD203B41FA5}">
                      <a16:colId xmlns:a16="http://schemas.microsoft.com/office/drawing/2014/main" xmlns="" val="4224524796"/>
                    </a:ext>
                  </a:extLst>
                </a:gridCol>
              </a:tblGrid>
              <a:tr h="754603"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solidFill>
                            <a:schemeClr val="bg1"/>
                          </a:solidFill>
                        </a:rPr>
                        <a:t>Общее количество детей, посетивших МВК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chemeClr val="bg1"/>
                          </a:solidFill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65515877"/>
                  </a:ext>
                </a:extLst>
              </a:tr>
              <a:tr h="754603">
                <a:tc>
                  <a:txBody>
                    <a:bodyPr/>
                    <a:lstStyle/>
                    <a:p>
                      <a:pPr algn="l"/>
                      <a:r>
                        <a:rPr lang="ru-RU" sz="2800" b="1" dirty="0">
                          <a:solidFill>
                            <a:schemeClr val="tx1"/>
                          </a:solidFill>
                        </a:rPr>
                        <a:t>Направлено в </a:t>
                      </a:r>
                      <a:r>
                        <a:rPr lang="ru-RU" sz="2800" b="1" dirty="0" err="1">
                          <a:solidFill>
                            <a:schemeClr val="tx1"/>
                          </a:solidFill>
                        </a:rPr>
                        <a:t>ЦДиК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chemeClr val="tx1"/>
                          </a:solidFill>
                        </a:rPr>
                        <a:t>66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01579816"/>
                  </a:ext>
                </a:extLst>
              </a:tr>
              <a:tr h="754603">
                <a:tc>
                  <a:txBody>
                    <a:bodyPr/>
                    <a:lstStyle/>
                    <a:p>
                      <a:pPr algn="l"/>
                      <a:r>
                        <a:rPr lang="ru-RU" sz="2800" b="1" dirty="0">
                          <a:solidFill>
                            <a:schemeClr val="tx1"/>
                          </a:solidFill>
                        </a:rPr>
                        <a:t>ПМПК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chemeClr val="tx1"/>
                          </a:solidFill>
                        </a:rPr>
                        <a:t>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5532909"/>
                  </a:ext>
                </a:extLst>
              </a:tr>
              <a:tr h="754603">
                <a:tc>
                  <a:txBody>
                    <a:bodyPr/>
                    <a:lstStyle/>
                    <a:p>
                      <a:pPr algn="l"/>
                      <a:r>
                        <a:rPr lang="ru-RU" sz="2800" b="1" dirty="0">
                          <a:solidFill>
                            <a:schemeClr val="tx1"/>
                          </a:solidFill>
                        </a:rPr>
                        <a:t>Консультации специалистов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chemeClr val="tx1"/>
                          </a:solidFill>
                        </a:rPr>
                        <a:t>36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86708030"/>
                  </a:ext>
                </a:extLst>
              </a:tr>
              <a:tr h="754603">
                <a:tc>
                  <a:txBody>
                    <a:bodyPr/>
                    <a:lstStyle/>
                    <a:p>
                      <a:pPr algn="l"/>
                      <a:r>
                        <a:rPr lang="ru-RU" sz="2800" b="1" dirty="0">
                          <a:solidFill>
                            <a:schemeClr val="tx1"/>
                          </a:solidFill>
                        </a:rPr>
                        <a:t>Занятия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98796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75449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2CDCF49-3C2E-9E7E-3554-7BFA851A8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0337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Психолого-педагогическое сопровождение в ДОУ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C6E6680-352C-E395-2D6A-686D051F47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1600201"/>
            <a:ext cx="8003232" cy="4133056"/>
          </a:xfrm>
        </p:spPr>
        <p:txBody>
          <a:bodyPr>
            <a:normAutofit fontScale="92500"/>
          </a:bodyPr>
          <a:lstStyle/>
          <a:p>
            <a:pPr algn="just"/>
            <a:r>
              <a:rPr lang="ru-RU" i="1" dirty="0"/>
              <a:t>Составление заключения и рекомендаций по сопровождению семьи с целью включения в образовательную среду;</a:t>
            </a:r>
          </a:p>
          <a:p>
            <a:pPr algn="just"/>
            <a:r>
              <a:rPr lang="ru-RU" i="1" dirty="0"/>
              <a:t>Родителям предоставляется информация о выборе ДОУ, консультирование  в ДОО на период адаптации ребенка; </a:t>
            </a:r>
          </a:p>
          <a:p>
            <a:pPr algn="just"/>
            <a:r>
              <a:rPr lang="ru-RU" i="1" dirty="0"/>
              <a:t>При необходимости ДОУ направляют в медицинскую организацию или </a:t>
            </a:r>
            <a:r>
              <a:rPr lang="ru-RU" i="1" dirty="0" err="1"/>
              <a:t>ЦДиК</a:t>
            </a:r>
            <a:r>
              <a:rPr lang="ru-RU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9952324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2CDCF49-3C2E-9E7E-3554-7BFA851A8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0337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Организации </a:t>
            </a:r>
            <a:br>
              <a:rPr lang="ru-RU" sz="36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социального обслуживания: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C6E6680-352C-E395-2D6A-686D051F47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1600201"/>
            <a:ext cx="8003232" cy="4133056"/>
          </a:xfrm>
        </p:spPr>
        <p:txBody>
          <a:bodyPr>
            <a:normAutofit fontScale="92500"/>
          </a:bodyPr>
          <a:lstStyle/>
          <a:p>
            <a:pPr algn="just"/>
            <a:r>
              <a:rPr lang="ru-RU" i="1" dirty="0"/>
              <a:t>В случае выявления ребенка целевой группы:</a:t>
            </a:r>
          </a:p>
          <a:p>
            <a:pPr algn="just"/>
            <a:r>
              <a:rPr lang="ru-RU" i="1" dirty="0"/>
              <a:t>информируем родителей (законных представителей); </a:t>
            </a:r>
          </a:p>
          <a:p>
            <a:pPr algn="just"/>
            <a:r>
              <a:rPr lang="ru-RU" i="1" dirty="0"/>
              <a:t>выдаем направление родителям (законным представителям) ребенка для обращения в медицинскую организацию </a:t>
            </a:r>
          </a:p>
          <a:p>
            <a:pPr algn="just"/>
            <a:r>
              <a:rPr lang="ru-RU" i="1" dirty="0"/>
              <a:t>вносим информацию в Единый банк данных.</a:t>
            </a:r>
          </a:p>
        </p:txBody>
      </p:sp>
    </p:spTree>
    <p:extLst>
      <p:ext uri="{BB962C8B-B14F-4D97-AF65-F5344CB8AC3E}">
        <p14:creationId xmlns:p14="http://schemas.microsoft.com/office/powerpoint/2010/main" xmlns="" val="17699620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096EC10-104C-E377-DFDD-B7437E839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Количество оказанных услуг за 10 месяцев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47433C12-4C3D-2367-1A25-6225CF61F84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755576" y="1402108"/>
          <a:ext cx="7931224" cy="41535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>
                  <a:extLst>
                    <a:ext uri="{9D8B030D-6E8A-4147-A177-3AD203B41FA5}">
                      <a16:colId xmlns:a16="http://schemas.microsoft.com/office/drawing/2014/main" xmlns="" val="3342981155"/>
                    </a:ext>
                  </a:extLst>
                </a:gridCol>
                <a:gridCol w="3682752">
                  <a:extLst>
                    <a:ext uri="{9D8B030D-6E8A-4147-A177-3AD203B41FA5}">
                      <a16:colId xmlns:a16="http://schemas.microsoft.com/office/drawing/2014/main" xmlns="" val="4224524796"/>
                    </a:ext>
                  </a:extLst>
                </a:gridCol>
              </a:tblGrid>
              <a:tr h="754603"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solidFill>
                            <a:schemeClr val="bg1"/>
                          </a:solidFill>
                        </a:rPr>
                        <a:t>Общее количество детей, посетивших МВК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chemeClr val="bg1"/>
                          </a:solidFill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65515877"/>
                  </a:ext>
                </a:extLst>
              </a:tr>
              <a:tr h="754603">
                <a:tc>
                  <a:txBody>
                    <a:bodyPr/>
                    <a:lstStyle/>
                    <a:p>
                      <a:pPr algn="l"/>
                      <a:r>
                        <a:rPr lang="ru-RU" sz="2800" b="1" dirty="0">
                          <a:solidFill>
                            <a:schemeClr val="tx1"/>
                          </a:solidFill>
                        </a:rPr>
                        <a:t>Направлено в </a:t>
                      </a:r>
                      <a:r>
                        <a:rPr lang="ru-RU" sz="2800" b="1" dirty="0" err="1">
                          <a:solidFill>
                            <a:schemeClr val="tx1"/>
                          </a:solidFill>
                        </a:rPr>
                        <a:t>ЦДиК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chemeClr val="tx1"/>
                          </a:solidFill>
                        </a:rPr>
                        <a:t>66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01579816"/>
                  </a:ext>
                </a:extLst>
              </a:tr>
              <a:tr h="754603">
                <a:tc>
                  <a:txBody>
                    <a:bodyPr/>
                    <a:lstStyle/>
                    <a:p>
                      <a:pPr algn="l"/>
                      <a:r>
                        <a:rPr lang="ru-RU" sz="2800" b="1" dirty="0">
                          <a:solidFill>
                            <a:schemeClr val="tx1"/>
                          </a:solidFill>
                        </a:rPr>
                        <a:t>ПМПК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chemeClr val="tx1"/>
                          </a:solidFill>
                        </a:rPr>
                        <a:t>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5532909"/>
                  </a:ext>
                </a:extLst>
              </a:tr>
              <a:tr h="754603">
                <a:tc>
                  <a:txBody>
                    <a:bodyPr/>
                    <a:lstStyle/>
                    <a:p>
                      <a:pPr algn="l"/>
                      <a:r>
                        <a:rPr lang="ru-RU" sz="2800" b="1" dirty="0">
                          <a:solidFill>
                            <a:schemeClr val="tx1"/>
                          </a:solidFill>
                        </a:rPr>
                        <a:t>Консультации специалистов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chemeClr val="tx1"/>
                          </a:solidFill>
                        </a:rPr>
                        <a:t>36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86708030"/>
                  </a:ext>
                </a:extLst>
              </a:tr>
              <a:tr h="754603">
                <a:tc>
                  <a:txBody>
                    <a:bodyPr/>
                    <a:lstStyle/>
                    <a:p>
                      <a:pPr algn="l"/>
                      <a:r>
                        <a:rPr lang="ru-RU" sz="2800" b="1" dirty="0">
                          <a:solidFill>
                            <a:schemeClr val="tx1"/>
                          </a:solidFill>
                        </a:rPr>
                        <a:t>Занятия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98796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54869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8A8C432-4E63-0E26-F611-C1747B857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6DC90B9-A06E-39D2-2A8D-19E190A48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pPr algn="just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pPr algn="just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pPr algn="just"/>
            <a: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  <a:t>Ранняя помощь </a:t>
            </a:r>
            <a:r>
              <a:rPr lang="ru-RU" sz="3600" dirty="0"/>
              <a:t>- </a:t>
            </a:r>
            <a:r>
              <a:rPr lang="ru-RU" sz="3600" i="1" dirty="0"/>
              <a:t>комплекс медицинских, социальных и психолого-педагогических услуг, оказываемых на межведомственной основе детям целевой группы и их семьям</a:t>
            </a:r>
            <a:r>
              <a:rPr lang="ru-RU" sz="36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3040587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06C2BCE-5B1E-7CCF-2F38-5AA2C60CD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Цель семинара-практикума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xmlns="" id="{72F4066F-5377-A136-B11E-C81FF77A0C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14666" y="23443"/>
            <a:ext cx="17858666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altLang="ru-RU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12.12.2023  День первый</a:t>
            </a:r>
            <a:endParaRPr kumimoji="0" lang="ru-RU" altLang="ru-RU" sz="7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xmlns="" id="{484606F5-5C10-D4D4-839F-BE378B07BA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4000" i="1" dirty="0"/>
              <a:t>Изучение опыта работы по комплексному сопровождению детей с расстройствами аутистического спектра и другими ментальными нарушениями в РТ</a:t>
            </a:r>
          </a:p>
        </p:txBody>
      </p:sp>
    </p:spTree>
    <p:extLst>
      <p:ext uri="{BB962C8B-B14F-4D97-AF65-F5344CB8AC3E}">
        <p14:creationId xmlns:p14="http://schemas.microsoft.com/office/powerpoint/2010/main" xmlns="" val="2147477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404664"/>
            <a:ext cx="547260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ранней межведомственной помощи детям и их семьям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Нижнекамского муниципального района</a:t>
            </a:r>
          </a:p>
          <a:p>
            <a:pPr algn="ctr"/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Кислицына М.А.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МБОУ ППМС «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ЦДиК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НМР РТ</a:t>
            </a:r>
          </a:p>
        </p:txBody>
      </p:sp>
    </p:spTree>
    <p:extLst>
      <p:ext uri="{BB962C8B-B14F-4D97-AF65-F5344CB8AC3E}">
        <p14:creationId xmlns:p14="http://schemas.microsoft.com/office/powerpoint/2010/main" xmlns="" val="1063313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A35169-6982-3686-74F7-A751B0541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Оказание ранней помощи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697BBB2-C2CB-F32A-E7DF-E756FF32A25C}"/>
              </a:ext>
            </a:extLst>
          </p:cNvPr>
          <p:cNvSpPr txBox="1"/>
          <p:nvPr/>
        </p:nvSpPr>
        <p:spPr>
          <a:xfrm>
            <a:off x="1115616" y="1123305"/>
            <a:ext cx="727280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Раннее выявление и диагностика нарушений развития ребенка в медицинских организациях, организациях социальной защиты и образования</a:t>
            </a:r>
          </a:p>
        </p:txBody>
      </p:sp>
      <p:sp>
        <p:nvSpPr>
          <p:cNvPr id="6" name="Стрелка: вниз 5">
            <a:extLst>
              <a:ext uri="{FF2B5EF4-FFF2-40B4-BE49-F238E27FC236}">
                <a16:creationId xmlns:a16="http://schemas.microsoft.com/office/drawing/2014/main" xmlns="" id="{48FB00E1-9DCC-8215-B14A-4D7565EA432B}"/>
              </a:ext>
            </a:extLst>
          </p:cNvPr>
          <p:cNvSpPr/>
          <p:nvPr/>
        </p:nvSpPr>
        <p:spPr>
          <a:xfrm>
            <a:off x="4275254" y="2799507"/>
            <a:ext cx="484632" cy="500817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305DB11-77AD-9071-172F-5212D69EDF4F}"/>
              </a:ext>
            </a:extLst>
          </p:cNvPr>
          <p:cNvSpPr txBox="1"/>
          <p:nvPr/>
        </p:nvSpPr>
        <p:spPr>
          <a:xfrm>
            <a:off x="1735108" y="3212536"/>
            <a:ext cx="61206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Целенаправленная реабилитационная помощь ребенку и семье (междисциплинарные специалисты)</a:t>
            </a:r>
          </a:p>
        </p:txBody>
      </p:sp>
      <p:sp>
        <p:nvSpPr>
          <p:cNvPr id="13" name="Стрелка: вниз 12">
            <a:extLst>
              <a:ext uri="{FF2B5EF4-FFF2-40B4-BE49-F238E27FC236}">
                <a16:creationId xmlns:a16="http://schemas.microsoft.com/office/drawing/2014/main" xmlns="" id="{BDD48470-28E4-553A-F7D9-7098D030584C}"/>
              </a:ext>
            </a:extLst>
          </p:cNvPr>
          <p:cNvSpPr/>
          <p:nvPr/>
        </p:nvSpPr>
        <p:spPr>
          <a:xfrm>
            <a:off x="4310816" y="4444956"/>
            <a:ext cx="484632" cy="52751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F74C7A11-DB1B-6692-5DAB-B9C076C283FB}"/>
              </a:ext>
            </a:extLst>
          </p:cNvPr>
          <p:cNvSpPr txBox="1"/>
          <p:nvPr/>
        </p:nvSpPr>
        <p:spPr>
          <a:xfrm>
            <a:off x="1662658" y="4889972"/>
            <a:ext cx="633670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Интеграция ребенка в образовательное пространство (детский сад)</a:t>
            </a:r>
          </a:p>
        </p:txBody>
      </p:sp>
    </p:spTree>
    <p:extLst>
      <p:ext uri="{BB962C8B-B14F-4D97-AF65-F5344CB8AC3E}">
        <p14:creationId xmlns:p14="http://schemas.microsoft.com/office/powerpoint/2010/main" xmlns="" val="28429452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8A8C432-4E63-0E26-F611-C1747B857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Организации-поставщики </a:t>
            </a:r>
            <a:br>
              <a:rPr lang="ru-RU" sz="36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услуг ранней помощи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6DC90B9-A06E-39D2-2A8D-19E190A484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600" i="1" dirty="0">
                <a:cs typeface="Times New Roman" panose="02020603050405020304" pitchFamily="18" charset="0"/>
              </a:rPr>
              <a:t>ГАУЗ «Нижнекамская ДРБ с ПЦ»</a:t>
            </a:r>
          </a:p>
          <a:p>
            <a:pPr algn="just"/>
            <a:r>
              <a:rPr lang="ru-RU" sz="3600" i="1" dirty="0">
                <a:cs typeface="Times New Roman" panose="02020603050405020304" pitchFamily="18" charset="0"/>
              </a:rPr>
              <a:t>АНО «Дарим ангелам радость»</a:t>
            </a:r>
          </a:p>
          <a:p>
            <a:pPr algn="just"/>
            <a:r>
              <a:rPr lang="ru-RU" sz="3600" i="1" dirty="0">
                <a:cs typeface="Times New Roman" panose="02020603050405020304" pitchFamily="18" charset="0"/>
              </a:rPr>
              <a:t>ГАУСО «КЦСОН «Милосердие»</a:t>
            </a:r>
          </a:p>
          <a:p>
            <a:pPr algn="just"/>
            <a:r>
              <a:rPr lang="ru-RU" sz="3600" i="1" dirty="0">
                <a:cs typeface="Times New Roman" panose="02020603050405020304" pitchFamily="18" charset="0"/>
              </a:rPr>
              <a:t>МБОУ ППМС «Центр диагностики и консультирования» НМР РТ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60715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2CDCF49-3C2E-9E7E-3554-7BFA851A8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Кабинет ранней помощи в ДЦРБ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BD3A4AEC-5920-B661-84A2-DC0F06FB92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49" y="3140968"/>
            <a:ext cx="8579296" cy="2913187"/>
          </a:xfrm>
        </p:spPr>
        <p:txBody>
          <a:bodyPr>
            <a:normAutofit/>
          </a:bodyPr>
          <a:lstStyle/>
          <a:p>
            <a:endParaRPr lang="ru-RU" sz="1600" dirty="0"/>
          </a:p>
          <a:p>
            <a:pPr marL="0" indent="0">
              <a:buNone/>
            </a:pPr>
            <a:r>
              <a:rPr lang="ru-RU" sz="2200" i="1" dirty="0"/>
              <a:t>Задачи:</a:t>
            </a:r>
          </a:p>
          <a:p>
            <a:r>
              <a:rPr lang="ru-RU" sz="2200" i="1" dirty="0"/>
              <a:t>Первичный прием врача-педиатра  с диагностическим обследованием ребенка;</a:t>
            </a:r>
          </a:p>
          <a:p>
            <a:r>
              <a:rPr lang="ru-RU" sz="2200" i="1" dirty="0"/>
              <a:t>Внесение  соответствующей информации в Единый банк данных (создание сигнальной карты);</a:t>
            </a:r>
          </a:p>
          <a:p>
            <a:r>
              <a:rPr lang="ru-RU" sz="22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Инициирование</a:t>
            </a:r>
            <a:r>
              <a:rPr lang="ru-RU" sz="2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заседания межведомственного консилиума.</a:t>
            </a:r>
            <a:endParaRPr lang="ru-RU" sz="2200" i="1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0165BA3-0101-3E27-5806-9BA403D01D7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207097"/>
            <a:ext cx="3518373" cy="2312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BE1DE46-2A19-534A-77ED-6E06D95985A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79231" y="1219979"/>
            <a:ext cx="1974518" cy="2286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00494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2CDCF49-3C2E-9E7E-3554-7BFA851A8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74439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Порядок организации предоставления услуги ранней помощи 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2441462C-E6F0-73D3-4D33-E50F713E2D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0428" y="1315993"/>
            <a:ext cx="3591291" cy="2693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1824390-DE23-8D00-6105-BFF0C16077C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1315993"/>
            <a:ext cx="2344683" cy="3126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2F33524-EE5D-8448-2287-4C5E5F81102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23283" y="3849587"/>
            <a:ext cx="3091790" cy="2054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57ECE29-7A67-91EE-2BAC-ABA08715201F}"/>
              </a:ext>
            </a:extLst>
          </p:cNvPr>
          <p:cNvSpPr txBox="1"/>
          <p:nvPr/>
        </p:nvSpPr>
        <p:spPr>
          <a:xfrm>
            <a:off x="457200" y="3902438"/>
            <a:ext cx="20722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Заседание консилиума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2E7AB7F-18E3-0C73-B388-209788B67EE8}"/>
              </a:ext>
            </a:extLst>
          </p:cNvPr>
          <p:cNvSpPr txBox="1"/>
          <p:nvPr/>
        </p:nvSpPr>
        <p:spPr>
          <a:xfrm>
            <a:off x="6121680" y="4230580"/>
            <a:ext cx="1738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Экспресс-диагностика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CBC9409-907C-0A4F-2666-98FCAC5AD55C}"/>
              </a:ext>
            </a:extLst>
          </p:cNvPr>
          <p:cNvSpPr txBox="1"/>
          <p:nvPr/>
        </p:nvSpPr>
        <p:spPr>
          <a:xfrm>
            <a:off x="5364438" y="5125348"/>
            <a:ext cx="3091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Обсуждение результатов, работа с банком данных</a:t>
            </a:r>
          </a:p>
        </p:txBody>
      </p:sp>
    </p:spTree>
    <p:extLst>
      <p:ext uri="{BB962C8B-B14F-4D97-AF65-F5344CB8AC3E}">
        <p14:creationId xmlns:p14="http://schemas.microsoft.com/office/powerpoint/2010/main" xmlns="" val="31478658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2CDCF49-3C2E-9E7E-3554-7BFA851A8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Количество оказанных услуг </a:t>
            </a:r>
            <a:br>
              <a:rPr lang="ru-RU" sz="36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за 10 месяцев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xmlns="" id="{139AC5B6-D0AB-A6AC-FAC2-B9D9F5E41EF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8493442"/>
              </p:ext>
            </p:extLst>
          </p:nvPr>
        </p:nvGraphicFramePr>
        <p:xfrm>
          <a:off x="457200" y="1600200"/>
          <a:ext cx="8003232" cy="36236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1616">
                  <a:extLst>
                    <a:ext uri="{9D8B030D-6E8A-4147-A177-3AD203B41FA5}">
                      <a16:colId xmlns:a16="http://schemas.microsoft.com/office/drawing/2014/main" xmlns="" val="843720412"/>
                    </a:ext>
                  </a:extLst>
                </a:gridCol>
                <a:gridCol w="4001616">
                  <a:extLst>
                    <a:ext uri="{9D8B030D-6E8A-4147-A177-3AD203B41FA5}">
                      <a16:colId xmlns:a16="http://schemas.microsoft.com/office/drawing/2014/main" xmlns="" val="1830129244"/>
                    </a:ext>
                  </a:extLst>
                </a:gridCol>
              </a:tblGrid>
              <a:tr h="604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t-RU" sz="2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Общее количество детей,</a:t>
                      </a:r>
                      <a:endParaRPr lang="ru-RU" sz="24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t-RU" sz="2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посетивших МВК</a:t>
                      </a:r>
                      <a:endParaRPr lang="ru-RU" sz="24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t-RU" sz="2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24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612896012"/>
                  </a:ext>
                </a:extLst>
              </a:tr>
              <a:tr h="5941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Учреждения здравоохранения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860503459"/>
                  </a:ext>
                </a:extLst>
              </a:tr>
              <a:tr h="155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Учреждения социальной защиты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294241295"/>
                  </a:ext>
                </a:extLst>
              </a:tr>
              <a:tr h="5941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Учреждения образования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4731542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462852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1581</TotalTime>
  <Words>411</Words>
  <Application>Microsoft Office PowerPoint</Application>
  <PresentationFormat>Экран (4:3)</PresentationFormat>
  <Paragraphs>89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Цель семинара-практикума</vt:lpstr>
      <vt:lpstr>Слайд 4</vt:lpstr>
      <vt:lpstr>Оказание ранней помощи</vt:lpstr>
      <vt:lpstr>Организации-поставщики  услуг ранней помощи</vt:lpstr>
      <vt:lpstr>Кабинет ранней помощи в ДЦРБ</vt:lpstr>
      <vt:lpstr>Порядок организации предоставления услуги ранней помощи </vt:lpstr>
      <vt:lpstr>Количество оказанных услуг  за 10 месяцев</vt:lpstr>
      <vt:lpstr>Алгоритм работы  кабинета ранней помощи в ЦДиК</vt:lpstr>
      <vt:lpstr>Алгоритм работы  кабинета ранней помощи в ЦДиК</vt:lpstr>
      <vt:lpstr>Количество оказанных услуг за 10 месяцев</vt:lpstr>
      <vt:lpstr>Психолого-педагогическое сопровождение в ДОУ</vt:lpstr>
      <vt:lpstr>Организации  социального обслуживания:</vt:lpstr>
      <vt:lpstr>Количество оказанных услуг за 10 месяцев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работы с родительской общественностью в 2022/2023 учебном году</dc:title>
  <dc:creator>STERX</dc:creator>
  <cp:lastModifiedBy>Admin</cp:lastModifiedBy>
  <cp:revision>78</cp:revision>
  <cp:lastPrinted>2023-12-08T12:51:32Z</cp:lastPrinted>
  <dcterms:created xsi:type="dcterms:W3CDTF">2023-02-20T09:29:02Z</dcterms:created>
  <dcterms:modified xsi:type="dcterms:W3CDTF">2010-04-05T23:54:21Z</dcterms:modified>
</cp:coreProperties>
</file>