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notesMasterIdLst>
    <p:notesMasterId r:id="rId9"/>
  </p:notesMasterIdLst>
  <p:sldIdLst>
    <p:sldId id="323" r:id="rId2"/>
    <p:sldId id="329" r:id="rId3"/>
    <p:sldId id="324" r:id="rId4"/>
    <p:sldId id="325" r:id="rId5"/>
    <p:sldId id="326" r:id="rId6"/>
    <p:sldId id="327" r:id="rId7"/>
    <p:sldId id="328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Олег" initials="О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28117" autoAdjust="0"/>
    <p:restoredTop sz="94633" autoAdjust="0"/>
  </p:normalViewPr>
  <p:slideViewPr>
    <p:cSldViewPr>
      <p:cViewPr varScale="1">
        <p:scale>
          <a:sx n="62" d="100"/>
          <a:sy n="62" d="100"/>
        </p:scale>
        <p:origin x="-1061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1090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E4C168-8A9F-41CD-B5FA-F0C413B2F7EB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D99E3-91EF-4A03-A7BD-01BCA21BCF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07631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10F6-F2E8-4188-B1DD-6DB4C54A5235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19EB-F8F7-4E5C-82FF-C84E9B1B7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10F6-F2E8-4188-B1DD-6DB4C54A5235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19EB-F8F7-4E5C-82FF-C84E9B1B7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10F6-F2E8-4188-B1DD-6DB4C54A5235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19EB-F8F7-4E5C-82FF-C84E9B1B7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10F6-F2E8-4188-B1DD-6DB4C54A5235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19EB-F8F7-4E5C-82FF-C84E9B1B7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10F6-F2E8-4188-B1DD-6DB4C54A5235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19EB-F8F7-4E5C-82FF-C84E9B1B7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10F6-F2E8-4188-B1DD-6DB4C54A5235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19EB-F8F7-4E5C-82FF-C84E9B1B7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10F6-F2E8-4188-B1DD-6DB4C54A5235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19EB-F8F7-4E5C-82FF-C84E9B1B7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10F6-F2E8-4188-B1DD-6DB4C54A5235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19EB-F8F7-4E5C-82FF-C84E9B1B7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10F6-F2E8-4188-B1DD-6DB4C54A5235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19EB-F8F7-4E5C-82FF-C84E9B1B7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10F6-F2E8-4188-B1DD-6DB4C54A5235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19EB-F8F7-4E5C-82FF-C84E9B1B7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10F6-F2E8-4188-B1DD-6DB4C54A5235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19EB-F8F7-4E5C-82FF-C84E9B1B7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010F6-F2E8-4188-B1DD-6DB4C54A5235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A19EB-F8F7-4E5C-82FF-C84E9B1B7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ransition spd="med">
    <p:wheel spokes="8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Объект 8">
            <a:extLst>
              <a:ext uri="{FF2B5EF4-FFF2-40B4-BE49-F238E27FC236}">
                <a16:creationId xmlns:a16="http://schemas.microsoft.com/office/drawing/2014/main" xmlns="" id="{C62FF37F-D4EC-6245-A840-BD59FC3D12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82602" b="2120"/>
          <a:stretch/>
        </p:blipFill>
        <p:spPr>
          <a:xfrm>
            <a:off x="0" y="6093295"/>
            <a:ext cx="9144000" cy="792089"/>
          </a:xfrm>
        </p:spPr>
      </p:pic>
      <p:sp>
        <p:nvSpPr>
          <p:cNvPr id="7" name="TextBox 6"/>
          <p:cNvSpPr txBox="1"/>
          <p:nvPr/>
        </p:nvSpPr>
        <p:spPr>
          <a:xfrm>
            <a:off x="7286644" y="1142984"/>
            <a:ext cx="1644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663300"/>
                </a:solidFill>
              </a:rPr>
              <a:t>Центр диагностики </a:t>
            </a:r>
          </a:p>
          <a:p>
            <a:pPr algn="ctr"/>
            <a:r>
              <a:rPr lang="ru-RU" sz="1200" dirty="0" smtClean="0">
                <a:solidFill>
                  <a:srgbClr val="663300"/>
                </a:solidFill>
              </a:rPr>
              <a:t>и консультирования</a:t>
            </a:r>
            <a:endParaRPr lang="ru-RU" sz="1200" dirty="0">
              <a:solidFill>
                <a:srgbClr val="663300"/>
              </a:solidFill>
            </a:endParaRPr>
          </a:p>
        </p:txBody>
      </p:sp>
      <p:pic>
        <p:nvPicPr>
          <p:cNvPr id="8" name="Picture 2" descr="C:\Users\STERX\Desktop\IMG-20220918-WA003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285728"/>
            <a:ext cx="694846" cy="80326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214414" y="571480"/>
            <a:ext cx="6143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cs typeface="Vrinda" pitchFamily="34" charset="0"/>
              </a:rPr>
              <a:t>Что такое ранняя помощь?</a:t>
            </a:r>
            <a:endParaRPr lang="ru-RU" sz="3200" b="1" dirty="0">
              <a:solidFill>
                <a:srgbClr val="663300"/>
              </a:solidFill>
              <a:cs typeface="Vrinda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5720" y="1928802"/>
            <a:ext cx="850112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РАННЯЯ ПОМОЩЬ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 комплекс медицинских, социальных и психолого-педагогических услуг, оказываемых на межведомственной основе детям целевой группы и их семьям, направленных на раннее выявление детей целевой группы, содействие их оптимальному развитию, формированию физического и психического здоровья, включению в среду сверстников и интеграции в общество, а также на сопровождение и поддержку их семей и повышение компетентности родителей (законных представителей) ребенка.</a:t>
            </a:r>
            <a:endParaRPr lang="ru-RU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3476379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Объект 8">
            <a:extLst>
              <a:ext uri="{FF2B5EF4-FFF2-40B4-BE49-F238E27FC236}">
                <a16:creationId xmlns:a16="http://schemas.microsoft.com/office/drawing/2014/main" xmlns="" id="{C62FF37F-D4EC-6245-A840-BD59FC3D12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82602" b="2120"/>
          <a:stretch/>
        </p:blipFill>
        <p:spPr>
          <a:xfrm>
            <a:off x="0" y="6093295"/>
            <a:ext cx="9144000" cy="792089"/>
          </a:xfrm>
        </p:spPr>
      </p:pic>
      <p:sp>
        <p:nvSpPr>
          <p:cNvPr id="7" name="TextBox 6"/>
          <p:cNvSpPr txBox="1"/>
          <p:nvPr/>
        </p:nvSpPr>
        <p:spPr>
          <a:xfrm>
            <a:off x="7286644" y="1142984"/>
            <a:ext cx="1644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663300"/>
                </a:solidFill>
              </a:rPr>
              <a:t>Центр диагностики </a:t>
            </a:r>
          </a:p>
          <a:p>
            <a:pPr algn="ctr"/>
            <a:r>
              <a:rPr lang="ru-RU" sz="1200" dirty="0" smtClean="0">
                <a:solidFill>
                  <a:srgbClr val="663300"/>
                </a:solidFill>
              </a:rPr>
              <a:t>и консультирования</a:t>
            </a:r>
            <a:endParaRPr lang="ru-RU" sz="1200" dirty="0">
              <a:solidFill>
                <a:srgbClr val="663300"/>
              </a:solidFill>
            </a:endParaRPr>
          </a:p>
        </p:txBody>
      </p:sp>
      <p:pic>
        <p:nvPicPr>
          <p:cNvPr id="8" name="Picture 2" descr="C:\Users\STERX\Desktop\IMG-20220918-WA003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285728"/>
            <a:ext cx="694846" cy="80326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643042" y="357166"/>
            <a:ext cx="6143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cs typeface="Vrinda" pitchFamily="34" charset="0"/>
              </a:rPr>
              <a:t>Кабинет  ранней помощи</a:t>
            </a:r>
            <a:endParaRPr lang="ru-RU" sz="3200" b="1" dirty="0">
              <a:solidFill>
                <a:srgbClr val="663300"/>
              </a:solidFill>
              <a:cs typeface="Vrinda" pitchFamily="34" charset="0"/>
            </a:endParaRPr>
          </a:p>
        </p:txBody>
      </p:sp>
      <p:pic>
        <p:nvPicPr>
          <p:cNvPr id="14" name="Объект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1071546"/>
            <a:ext cx="3323284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Объект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29256" y="3500438"/>
            <a:ext cx="3379004" cy="2535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7158" y="3500438"/>
            <a:ext cx="3429024" cy="2573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http://qrcoder.ru/code/?https%3A%2F%2Fcloud.mail.ru%2Fpublic%2FWaas%2F8xmi1NBQc&amp;10&amp;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57620" y="4143380"/>
            <a:ext cx="1428760" cy="142876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714744" y="1714488"/>
            <a:ext cx="507209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Кабинет ранней помощи был  удостоен звания лауреата  на Республиканском конкурсе «Психологическая служба в образовании в номинации «Кабинет психолого-педагогической службы муниципального района по оказанию ранней помощи» (2022 год)</a:t>
            </a:r>
          </a:p>
          <a:p>
            <a:pPr algn="just"/>
            <a:endParaRPr lang="ru-RU" sz="1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Видеосюжет материалов конкурса можно посмотреть используя </a:t>
            </a: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</a:rPr>
              <a:t>QR  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код</a:t>
            </a:r>
            <a:endParaRPr lang="ru-RU" sz="1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4929190" y="3643314"/>
            <a:ext cx="285752" cy="35719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3476379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Объект 8">
            <a:extLst>
              <a:ext uri="{FF2B5EF4-FFF2-40B4-BE49-F238E27FC236}">
                <a16:creationId xmlns:a16="http://schemas.microsoft.com/office/drawing/2014/main" xmlns="" id="{C62FF37F-D4EC-6245-A840-BD59FC3D12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82602" b="2120"/>
          <a:stretch/>
        </p:blipFill>
        <p:spPr>
          <a:xfrm>
            <a:off x="0" y="6093295"/>
            <a:ext cx="9144000" cy="792089"/>
          </a:xfrm>
        </p:spPr>
      </p:pic>
      <p:sp>
        <p:nvSpPr>
          <p:cNvPr id="7" name="TextBox 6"/>
          <p:cNvSpPr txBox="1"/>
          <p:nvPr/>
        </p:nvSpPr>
        <p:spPr>
          <a:xfrm>
            <a:off x="7286644" y="1142984"/>
            <a:ext cx="1644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663300"/>
                </a:solidFill>
              </a:rPr>
              <a:t>Центр диагностики </a:t>
            </a:r>
          </a:p>
          <a:p>
            <a:pPr algn="ctr"/>
            <a:r>
              <a:rPr lang="ru-RU" sz="1200" dirty="0" smtClean="0">
                <a:solidFill>
                  <a:srgbClr val="663300"/>
                </a:solidFill>
              </a:rPr>
              <a:t>и консультирования</a:t>
            </a:r>
            <a:endParaRPr lang="ru-RU" sz="1200" dirty="0">
              <a:solidFill>
                <a:srgbClr val="663300"/>
              </a:solidFill>
            </a:endParaRPr>
          </a:p>
        </p:txBody>
      </p:sp>
      <p:pic>
        <p:nvPicPr>
          <p:cNvPr id="8" name="Picture 2" descr="C:\Users\STERX\Desktop\IMG-20220918-WA003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285728"/>
            <a:ext cx="694846" cy="803260"/>
          </a:xfrm>
          <a:prstGeom prst="rect">
            <a:avLst/>
          </a:prstGeom>
          <a:noFill/>
        </p:spPr>
      </p:pic>
      <p:pic>
        <p:nvPicPr>
          <p:cNvPr id="2050" name="Picture 2" descr="C:\Users\STERX\Desktop\tep5Z_PKrtg 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357298"/>
            <a:ext cx="2077888" cy="2573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STERX\Desktop\qmMFihSl-DA 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143380"/>
            <a:ext cx="3582155" cy="1935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STERX\Desktop\7U00Ze3-bC4 1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7884" y="4286256"/>
            <a:ext cx="2807692" cy="18240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C:\Users\STERX\Desktop\jlpuM8v9bdc 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8860" y="1428736"/>
            <a:ext cx="1714512" cy="2604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1643042" y="357166"/>
            <a:ext cx="6143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cs typeface="Vrinda" pitchFamily="34" charset="0"/>
              </a:rPr>
              <a:t>Служба ранней помощи</a:t>
            </a:r>
            <a:endParaRPr lang="ru-RU" sz="3200" b="1" dirty="0">
              <a:solidFill>
                <a:srgbClr val="663300"/>
              </a:solidFill>
              <a:cs typeface="Vrinda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214810" y="1643050"/>
          <a:ext cx="4572032" cy="2204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00396"/>
                <a:gridCol w="1571636"/>
              </a:tblGrid>
              <a:tr h="370840">
                <a:tc>
                  <a:txBody>
                    <a:bodyPr/>
                    <a:lstStyle/>
                    <a:p>
                      <a:endParaRPr lang="ru-RU" sz="1400" dirty="0" smtClean="0">
                        <a:solidFill>
                          <a:srgbClr val="66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solidFill>
                            <a:srgbClr val="663300"/>
                          </a:solidFill>
                          <a:latin typeface="Arial" pitchFamily="34" charset="0"/>
                          <a:cs typeface="Arial" pitchFamily="34" charset="0"/>
                        </a:rPr>
                        <a:t>Направление работы</a:t>
                      </a:r>
                      <a:endParaRPr lang="ru-RU" sz="1400" dirty="0">
                        <a:solidFill>
                          <a:srgbClr val="66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rgbClr val="66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6633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детей за 2023 </a:t>
                      </a:r>
                      <a:r>
                        <a:rPr lang="ru-RU" sz="1400" baseline="0" dirty="0" smtClean="0">
                          <a:solidFill>
                            <a:srgbClr val="6633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endParaRPr lang="ru-RU" sz="1400" dirty="0">
                        <a:solidFill>
                          <a:srgbClr val="66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rgbClr val="663300"/>
                          </a:solidFill>
                          <a:latin typeface="Arial" pitchFamily="34" charset="0"/>
                          <a:cs typeface="Arial" pitchFamily="34" charset="0"/>
                        </a:rPr>
                        <a:t>Рассмотрено на заседаниях межведомственного консилиума</a:t>
                      </a:r>
                      <a:endParaRPr lang="ru-RU" sz="1400" dirty="0">
                        <a:solidFill>
                          <a:srgbClr val="66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rgbClr val="66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663300"/>
                          </a:solidFill>
                          <a:latin typeface="Arial" pitchFamily="34" charset="0"/>
                          <a:cs typeface="Arial" pitchFamily="34" charset="0"/>
                        </a:rPr>
                        <a:t>92</a:t>
                      </a:r>
                      <a:endParaRPr lang="ru-RU" sz="1400" dirty="0">
                        <a:solidFill>
                          <a:srgbClr val="66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663300"/>
                          </a:solidFill>
                          <a:latin typeface="Arial" pitchFamily="34" charset="0"/>
                          <a:cs typeface="Arial" pitchFamily="34" charset="0"/>
                        </a:rPr>
                        <a:t>ПМПК</a:t>
                      </a:r>
                      <a:endParaRPr lang="ru-RU" sz="1400" dirty="0">
                        <a:solidFill>
                          <a:srgbClr val="66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663300"/>
                          </a:solidFill>
                          <a:latin typeface="Arial" pitchFamily="34" charset="0"/>
                          <a:cs typeface="Arial" pitchFamily="34" charset="0"/>
                        </a:rPr>
                        <a:t>25</a:t>
                      </a:r>
                      <a:endParaRPr lang="ru-RU" sz="1400" dirty="0">
                        <a:solidFill>
                          <a:srgbClr val="66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663300"/>
                          </a:solidFill>
                          <a:latin typeface="Arial" pitchFamily="34" charset="0"/>
                          <a:cs typeface="Arial" pitchFamily="34" charset="0"/>
                        </a:rPr>
                        <a:t>Консультации </a:t>
                      </a:r>
                      <a:endParaRPr lang="ru-RU" sz="1400" dirty="0">
                        <a:solidFill>
                          <a:srgbClr val="66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663300"/>
                          </a:solidFill>
                          <a:latin typeface="Arial" pitchFamily="34" charset="0"/>
                          <a:cs typeface="Arial" pitchFamily="34" charset="0"/>
                        </a:rPr>
                        <a:t>61</a:t>
                      </a:r>
                      <a:endParaRPr lang="ru-RU" sz="1400" dirty="0">
                        <a:solidFill>
                          <a:srgbClr val="6633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143372" y="4000504"/>
            <a:ext cx="1571636" cy="21125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913476379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Объект 8">
            <a:extLst>
              <a:ext uri="{FF2B5EF4-FFF2-40B4-BE49-F238E27FC236}">
                <a16:creationId xmlns:a16="http://schemas.microsoft.com/office/drawing/2014/main" xmlns="" id="{C62FF37F-D4EC-6245-A840-BD59FC3D12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82602" b="2120"/>
          <a:stretch/>
        </p:blipFill>
        <p:spPr>
          <a:xfrm>
            <a:off x="0" y="6093295"/>
            <a:ext cx="9144000" cy="792089"/>
          </a:xfrm>
        </p:spPr>
      </p:pic>
      <p:sp>
        <p:nvSpPr>
          <p:cNvPr id="7" name="TextBox 6"/>
          <p:cNvSpPr txBox="1"/>
          <p:nvPr/>
        </p:nvSpPr>
        <p:spPr>
          <a:xfrm>
            <a:off x="7286644" y="1142984"/>
            <a:ext cx="1644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663300"/>
                </a:solidFill>
              </a:rPr>
              <a:t>Центр диагностики </a:t>
            </a:r>
          </a:p>
          <a:p>
            <a:pPr algn="ctr"/>
            <a:r>
              <a:rPr lang="ru-RU" sz="1200" dirty="0" smtClean="0">
                <a:solidFill>
                  <a:srgbClr val="663300"/>
                </a:solidFill>
              </a:rPr>
              <a:t>и консультирования</a:t>
            </a:r>
            <a:endParaRPr lang="ru-RU" sz="1200" dirty="0">
              <a:solidFill>
                <a:srgbClr val="663300"/>
              </a:solidFill>
            </a:endParaRPr>
          </a:p>
        </p:txBody>
      </p:sp>
      <p:pic>
        <p:nvPicPr>
          <p:cNvPr id="8" name="Picture 2" descr="C:\Users\STERX\Desktop\IMG-20220918-WA003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285728"/>
            <a:ext cx="694846" cy="80326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14282" y="357166"/>
            <a:ext cx="73581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Обследование ребенка перед поступлением в дошкольное образовательное  учреждение, консультирование родителей  по вопросам развития и воспитания ребенка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2000240"/>
            <a:ext cx="2207349" cy="2941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Объект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3174" y="2357430"/>
            <a:ext cx="3638038" cy="24239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STERX\Desktop\k3b5vgUGvFQ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2000240"/>
            <a:ext cx="2255252" cy="30051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http://qrcoder.ru/code/?https%3A%2F%2Fcloud.mail.ru%2Fpublic%2FxXD9%2FNnqwGbQLf&amp;10&amp;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472" y="5072074"/>
            <a:ext cx="1357322" cy="1357322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2857488" y="5357826"/>
            <a:ext cx="5929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Материалы по обследованию детей раннего возраста 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9" name="Стрелка влево 18"/>
          <p:cNvSpPr/>
          <p:nvPr/>
        </p:nvSpPr>
        <p:spPr>
          <a:xfrm>
            <a:off x="2071670" y="5429264"/>
            <a:ext cx="642942" cy="214314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3476379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Объект 8">
            <a:extLst>
              <a:ext uri="{FF2B5EF4-FFF2-40B4-BE49-F238E27FC236}">
                <a16:creationId xmlns:a16="http://schemas.microsoft.com/office/drawing/2014/main" xmlns="" id="{C62FF37F-D4EC-6245-A840-BD59FC3D12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82602" b="2120"/>
          <a:stretch/>
        </p:blipFill>
        <p:spPr>
          <a:xfrm>
            <a:off x="0" y="6093295"/>
            <a:ext cx="9144000" cy="792089"/>
          </a:xfrm>
        </p:spPr>
      </p:pic>
      <p:sp>
        <p:nvSpPr>
          <p:cNvPr id="7" name="TextBox 6"/>
          <p:cNvSpPr txBox="1"/>
          <p:nvPr/>
        </p:nvSpPr>
        <p:spPr>
          <a:xfrm>
            <a:off x="7286644" y="1142984"/>
            <a:ext cx="1644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663300"/>
                </a:solidFill>
              </a:rPr>
              <a:t>Центр диагностики </a:t>
            </a:r>
          </a:p>
          <a:p>
            <a:pPr algn="ctr"/>
            <a:r>
              <a:rPr lang="ru-RU" sz="1200" dirty="0" smtClean="0">
                <a:solidFill>
                  <a:srgbClr val="663300"/>
                </a:solidFill>
              </a:rPr>
              <a:t>и консультирования</a:t>
            </a:r>
            <a:endParaRPr lang="ru-RU" sz="1200" dirty="0">
              <a:solidFill>
                <a:srgbClr val="663300"/>
              </a:solidFill>
            </a:endParaRPr>
          </a:p>
        </p:txBody>
      </p:sp>
      <p:pic>
        <p:nvPicPr>
          <p:cNvPr id="8" name="Picture 2" descr="C:\Users\STERX\Desktop\IMG-20220918-WA003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285728"/>
            <a:ext cx="694846" cy="803260"/>
          </a:xfrm>
          <a:prstGeom prst="rect">
            <a:avLst/>
          </a:prstGeom>
          <a:noFill/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3071810"/>
            <a:ext cx="2462142" cy="2655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6050" y="3286124"/>
            <a:ext cx="3310415" cy="2481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15074" y="3071810"/>
            <a:ext cx="2534039" cy="2701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285720" y="642918"/>
            <a:ext cx="6698705" cy="1813768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b="1" dirty="0">
                <a:solidFill>
                  <a:schemeClr val="accent6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Коррекционно-развивающая </a:t>
            </a:r>
            <a:r>
              <a:rPr lang="ru-RU" sz="2700" b="1" dirty="0" smtClean="0">
                <a:solidFill>
                  <a:schemeClr val="accent6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работа </a:t>
            </a:r>
            <a:r>
              <a:rPr lang="ru-RU" sz="2000" b="1" i="1" dirty="0">
                <a:solidFill>
                  <a:srgbClr val="C00000"/>
                </a:solidFill>
              </a:rPr>
              <a:t/>
            </a:r>
            <a:br>
              <a:rPr lang="ru-RU" sz="2000" b="1" i="1" dirty="0">
                <a:solidFill>
                  <a:srgbClr val="C00000"/>
                </a:solidFill>
              </a:rPr>
            </a:br>
            <a:r>
              <a:rPr lang="ru-RU" sz="2000" b="1" i="1" dirty="0" smtClean="0">
                <a:solidFill>
                  <a:srgbClr val="C00000"/>
                </a:solidFill>
              </a:rPr>
              <a:t/>
            </a:r>
            <a:br>
              <a:rPr lang="ru-RU" sz="2000" b="1" i="1" dirty="0" smtClean="0">
                <a:solidFill>
                  <a:srgbClr val="C00000"/>
                </a:solidFill>
              </a:rPr>
            </a:br>
            <a:r>
              <a:rPr lang="ru-RU" sz="2000" b="1" i="1" dirty="0" smtClean="0">
                <a:solidFill>
                  <a:srgbClr val="C00000"/>
                </a:solidFill>
              </a:rPr>
              <a:t>- </a:t>
            </a: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</a:rPr>
              <a:t> развитие </a:t>
            </a: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</a:rPr>
              <a:t>общих и мелких движений; </a:t>
            </a:r>
            <a:br>
              <a:rPr lang="ru-RU" sz="1800" b="1" i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</a:rPr>
              <a:t>-  расширение </a:t>
            </a: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</a:rPr>
              <a:t>у детей пассивного и активного словаря; </a:t>
            </a: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</a:rPr>
              <a:t>доречевого периода;</a:t>
            </a: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1800" b="1" i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</a:rPr>
              <a:t>-  развитие эмоционального взаимодействия </a:t>
            </a: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1800" b="1" i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</a:rPr>
              <a:t>-  развитие </a:t>
            </a: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</a:rPr>
              <a:t>навыков общения; </a:t>
            </a:r>
            <a:br>
              <a:rPr lang="ru-RU" sz="1800" b="1" i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</a:rPr>
              <a:t> - познавательное развитие</a:t>
            </a: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</a:rPr>
              <a:t>.</a:t>
            </a:r>
            <a:r>
              <a:rPr lang="ru-RU" sz="1600" b="1" i="1" dirty="0">
                <a:solidFill>
                  <a:srgbClr val="C00000"/>
                </a:solidFill>
              </a:rPr>
              <a:t/>
            </a:r>
            <a:br>
              <a:rPr lang="ru-RU" sz="1600" b="1" i="1" dirty="0">
                <a:solidFill>
                  <a:srgbClr val="C00000"/>
                </a:solidFill>
              </a:rPr>
            </a:br>
            <a:endParaRPr lang="ru-RU" sz="16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3476379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Объект 8">
            <a:extLst>
              <a:ext uri="{FF2B5EF4-FFF2-40B4-BE49-F238E27FC236}">
                <a16:creationId xmlns:a16="http://schemas.microsoft.com/office/drawing/2014/main" xmlns="" id="{C62FF37F-D4EC-6245-A840-BD59FC3D12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82602" b="2120"/>
          <a:stretch/>
        </p:blipFill>
        <p:spPr>
          <a:xfrm>
            <a:off x="0" y="6093295"/>
            <a:ext cx="9144000" cy="792089"/>
          </a:xfrm>
        </p:spPr>
      </p:pic>
      <p:sp>
        <p:nvSpPr>
          <p:cNvPr id="7" name="TextBox 6"/>
          <p:cNvSpPr txBox="1"/>
          <p:nvPr/>
        </p:nvSpPr>
        <p:spPr>
          <a:xfrm>
            <a:off x="7286644" y="1142984"/>
            <a:ext cx="1644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663300"/>
                </a:solidFill>
              </a:rPr>
              <a:t>Центр диагностики </a:t>
            </a:r>
          </a:p>
          <a:p>
            <a:pPr algn="ctr"/>
            <a:r>
              <a:rPr lang="ru-RU" sz="1200" dirty="0" smtClean="0">
                <a:solidFill>
                  <a:srgbClr val="663300"/>
                </a:solidFill>
              </a:rPr>
              <a:t>и консультирования</a:t>
            </a:r>
            <a:endParaRPr lang="ru-RU" sz="1200" dirty="0">
              <a:solidFill>
                <a:srgbClr val="663300"/>
              </a:solidFill>
            </a:endParaRPr>
          </a:p>
        </p:txBody>
      </p:sp>
      <p:pic>
        <p:nvPicPr>
          <p:cNvPr id="8" name="Picture 2" descr="C:\Users\STERX\Desktop\IMG-20220918-WA003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285728"/>
            <a:ext cx="694846" cy="803260"/>
          </a:xfrm>
          <a:prstGeom prst="rect">
            <a:avLst/>
          </a:prstGeom>
          <a:noFill/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6698705" cy="181376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Коррекционно-развивающая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работа </a:t>
            </a:r>
            <a:r>
              <a:rPr lang="ru-RU" sz="2000" b="1" i="1" dirty="0">
                <a:solidFill>
                  <a:srgbClr val="C00000"/>
                </a:solidFill>
              </a:rPr>
              <a:t/>
            </a:r>
            <a:br>
              <a:rPr lang="ru-RU" sz="2000" b="1" i="1" dirty="0">
                <a:solidFill>
                  <a:srgbClr val="C00000"/>
                </a:solidFill>
              </a:rPr>
            </a:br>
            <a:r>
              <a:rPr lang="ru-RU" sz="2000" b="1" i="1" dirty="0" smtClean="0">
                <a:solidFill>
                  <a:srgbClr val="C00000"/>
                </a:solidFill>
              </a:rPr>
              <a:t/>
            </a:r>
            <a:br>
              <a:rPr lang="ru-RU" sz="2000" b="1" i="1" dirty="0" smtClean="0">
                <a:solidFill>
                  <a:srgbClr val="C00000"/>
                </a:solidFill>
              </a:rPr>
            </a:br>
            <a:r>
              <a:rPr lang="ru-RU" sz="1600" b="1" i="1" dirty="0">
                <a:solidFill>
                  <a:srgbClr val="C00000"/>
                </a:solidFill>
              </a:rPr>
              <a:t/>
            </a:r>
            <a:br>
              <a:rPr lang="ru-RU" sz="1600" b="1" i="1" dirty="0">
                <a:solidFill>
                  <a:srgbClr val="C00000"/>
                </a:solidFill>
              </a:rPr>
            </a:br>
            <a:endParaRPr lang="ru-RU" sz="1600" b="1" i="1" dirty="0">
              <a:solidFill>
                <a:srgbClr val="C0000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570" y="2214554"/>
            <a:ext cx="2787824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4266" y="928670"/>
            <a:ext cx="3594450" cy="27009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596" y="3643314"/>
            <a:ext cx="3571900" cy="26242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6715140" y="5143512"/>
            <a:ext cx="1928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»</a:t>
            </a:r>
            <a:endParaRPr lang="ru-RU" sz="1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3476379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Объект 8">
            <a:extLst>
              <a:ext uri="{FF2B5EF4-FFF2-40B4-BE49-F238E27FC236}">
                <a16:creationId xmlns:a16="http://schemas.microsoft.com/office/drawing/2014/main" xmlns="" id="{C62FF37F-D4EC-6245-A840-BD59FC3D12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82602" b="2120"/>
          <a:stretch/>
        </p:blipFill>
        <p:spPr>
          <a:xfrm>
            <a:off x="0" y="6093295"/>
            <a:ext cx="9144000" cy="792089"/>
          </a:xfrm>
        </p:spPr>
      </p:pic>
      <p:sp>
        <p:nvSpPr>
          <p:cNvPr id="7" name="TextBox 6"/>
          <p:cNvSpPr txBox="1"/>
          <p:nvPr/>
        </p:nvSpPr>
        <p:spPr>
          <a:xfrm>
            <a:off x="7286644" y="1142984"/>
            <a:ext cx="1644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663300"/>
                </a:solidFill>
              </a:rPr>
              <a:t>Центр диагностики </a:t>
            </a:r>
          </a:p>
          <a:p>
            <a:pPr algn="ctr"/>
            <a:r>
              <a:rPr lang="ru-RU" sz="1200" dirty="0" smtClean="0">
                <a:solidFill>
                  <a:srgbClr val="663300"/>
                </a:solidFill>
              </a:rPr>
              <a:t>и консультирования</a:t>
            </a:r>
            <a:endParaRPr lang="ru-RU" sz="1200" dirty="0">
              <a:solidFill>
                <a:srgbClr val="663300"/>
              </a:solidFill>
            </a:endParaRPr>
          </a:p>
        </p:txBody>
      </p:sp>
      <p:pic>
        <p:nvPicPr>
          <p:cNvPr id="8" name="Picture 2" descr="C:\Users\STERX\Desktop\IMG-20220918-WA003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285728"/>
            <a:ext cx="694846" cy="803260"/>
          </a:xfrm>
          <a:prstGeom prst="rect">
            <a:avLst/>
          </a:prstGeom>
          <a:noFill/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285720" y="785794"/>
            <a:ext cx="6698705" cy="181376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Проведение заседаний межведомственного консилиума и совместное обследование ребенка раннего возраста</a:t>
            </a:r>
            <a:r>
              <a:rPr lang="ru-RU" sz="2000" b="1" i="1" dirty="0" smtClean="0">
                <a:solidFill>
                  <a:srgbClr val="C00000"/>
                </a:solidFill>
              </a:rPr>
              <a:t/>
            </a:r>
            <a:br>
              <a:rPr lang="ru-RU" sz="2000" b="1" i="1" dirty="0" smtClean="0">
                <a:solidFill>
                  <a:srgbClr val="C00000"/>
                </a:solidFill>
              </a:rPr>
            </a:br>
            <a:r>
              <a:rPr lang="ru-RU" sz="1600" b="1" i="1" dirty="0">
                <a:solidFill>
                  <a:srgbClr val="C00000"/>
                </a:solidFill>
              </a:rPr>
              <a:t/>
            </a:r>
            <a:br>
              <a:rPr lang="ru-RU" sz="1600" b="1" i="1" dirty="0">
                <a:solidFill>
                  <a:srgbClr val="C00000"/>
                </a:solidFill>
              </a:rPr>
            </a:br>
            <a:endParaRPr lang="ru-RU" sz="1600" b="1" i="1" dirty="0">
              <a:solidFill>
                <a:srgbClr val="C00000"/>
              </a:solidFill>
            </a:endParaRPr>
          </a:p>
        </p:txBody>
      </p:sp>
      <p:pic>
        <p:nvPicPr>
          <p:cNvPr id="11" name="Объект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3286124"/>
            <a:ext cx="3262040" cy="2697694"/>
          </a:xfrm>
          <a:prstGeom prst="rect">
            <a:avLst/>
          </a:prstGeom>
        </p:spPr>
      </p:pic>
      <p:pic>
        <p:nvPicPr>
          <p:cNvPr id="18" name="Picture 5" descr="C:\Users\STERX\Desktop\YdYlA4bAQM0 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3429000"/>
            <a:ext cx="4854636" cy="2537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STERX\Downloads\IMG_20231208_1420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1571612"/>
            <a:ext cx="2362319" cy="1789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913476379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1417</TotalTime>
  <Words>202</Words>
  <Application>Microsoft Office PowerPoint</Application>
  <PresentationFormat>Экран (4:3)</PresentationFormat>
  <Paragraphs>38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Коррекционно-развивающая работа   -  развитие общих и мелких движений;  -  расширение у детей пассивного и активного словаря; доречевого периода; -  развитие эмоционального взаимодействия  -  развитие навыков общения;   - познавательное развитие. </vt:lpstr>
      <vt:lpstr>Коррекционно-развивающая работа    </vt:lpstr>
      <vt:lpstr>Проведение заседаний межведомственного консилиума и совместное обследование ребенка раннего возраста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Повышение педагогической компетенции родителей по познавательному развитию детей раннего возраста </dc:title>
  <dc:creator>Admin</dc:creator>
  <cp:lastModifiedBy>STERX</cp:lastModifiedBy>
  <cp:revision>135</cp:revision>
  <dcterms:created xsi:type="dcterms:W3CDTF">2012-02-14T18:09:49Z</dcterms:created>
  <dcterms:modified xsi:type="dcterms:W3CDTF">2023-12-14T08:45:02Z</dcterms:modified>
</cp:coreProperties>
</file>