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9" r:id="rId3"/>
    <p:sldId id="286" r:id="rId4"/>
    <p:sldId id="287" r:id="rId5"/>
    <p:sldId id="288" r:id="rId6"/>
    <p:sldId id="258" r:id="rId7"/>
    <p:sldId id="283" r:id="rId8"/>
    <p:sldId id="308" r:id="rId9"/>
    <p:sldId id="289" r:id="rId10"/>
    <p:sldId id="298" r:id="rId11"/>
    <p:sldId id="290" r:id="rId12"/>
    <p:sldId id="299" r:id="rId13"/>
    <p:sldId id="291" r:id="rId14"/>
    <p:sldId id="300" r:id="rId15"/>
    <p:sldId id="292" r:id="rId16"/>
    <p:sldId id="301" r:id="rId17"/>
    <p:sldId id="293" r:id="rId18"/>
    <p:sldId id="302" r:id="rId19"/>
    <p:sldId id="294" r:id="rId20"/>
    <p:sldId id="303" r:id="rId21"/>
    <p:sldId id="305" r:id="rId22"/>
    <p:sldId id="30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>
        <p:scale>
          <a:sx n="100" d="100"/>
          <a:sy n="100" d="100"/>
        </p:scale>
        <p:origin x="-21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025" y="548680"/>
            <a:ext cx="7991476" cy="2880320"/>
          </a:xfrm>
        </p:spPr>
        <p:txBody>
          <a:bodyPr>
            <a:norm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Педагогические технологии коррекционного обучения детей </a:t>
            </a:r>
            <a:b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ОВЗ (ЗПР)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552" y="3789040"/>
            <a:ext cx="3672408" cy="21602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– дефектолог</a:t>
            </a:r>
          </a:p>
          <a:p>
            <a:pPr marL="0" indent="0">
              <a:buNone/>
            </a:pP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ППМС «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ЦДиК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НМР РТ</a:t>
            </a:r>
          </a:p>
          <a:p>
            <a:pPr marL="0" indent="0">
              <a:buNone/>
            </a:pP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Григорьева Людмила Сергеевна</a:t>
            </a:r>
          </a:p>
        </p:txBody>
      </p:sp>
      <p:pic>
        <p:nvPicPr>
          <p:cNvPr id="7170" name="Picture 2" descr="C:\Users\User\Desktop\Семинар ЗПР\2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575" y="3789040"/>
            <a:ext cx="3989065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22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Семинар ЗПР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67" y="764704"/>
            <a:ext cx="3615193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Семинар ЗПР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50" y="3645023"/>
            <a:ext cx="401002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50" y="764704"/>
            <a:ext cx="4010026" cy="264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User\Desktop\3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67" y="4495800"/>
            <a:ext cx="3615193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42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F578B3-BC17-2F0F-A74A-A9955385F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548680"/>
            <a:ext cx="7951415" cy="720080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развития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восприятия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 ЗПР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DD36E2E-4265-D9E7-2EF0-5B1AD215C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628801"/>
            <a:ext cx="7992888" cy="432048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замедлены процессы переработки информации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пассивность восприятия (сложные задания подменяют лёгкими)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нарушено восприятие предметности, целостности  и структурности (затрудняются в узнавании предметов в непривычном ракурсе, в схематических изображениях)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едостаточно сформирована ориентировка в пространстве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User\Desktop\Семинар ЗПР\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49080"/>
            <a:ext cx="3672407" cy="18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63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Семинар ЗПР\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692696"/>
            <a:ext cx="4041973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Семинар ЗПР\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2895600"/>
            <a:ext cx="4041973" cy="325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Семинар ЗПР\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2" y="3068960"/>
            <a:ext cx="3621408" cy="307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3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1" y="730796"/>
            <a:ext cx="3621409" cy="216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41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1F898C-62CA-ADC1-EEC3-355DB2F8D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548680"/>
            <a:ext cx="8064896" cy="720080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развития памяти при ЗПР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7FBA051-B5A3-B3FF-7562-D486E66C4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628801"/>
            <a:ext cx="7992888" cy="432048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снижены объём и скорость запоминания учебного материала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значительное преобладание наглядной памяти над словесной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снижение произвольной памяти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преобладание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механической памяти</a:t>
            </a:r>
          </a:p>
        </p:txBody>
      </p:sp>
      <p:pic>
        <p:nvPicPr>
          <p:cNvPr id="10242" name="Picture 2" descr="C:\Users\User\Desktop\Семинар ЗПР\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45024"/>
            <a:ext cx="3600400" cy="229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95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Desktop\Снимок.PNG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764703"/>
            <a:ext cx="4104456" cy="316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4175721"/>
            <a:ext cx="3672408" cy="198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4175721"/>
            <a:ext cx="4061023" cy="198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3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733424"/>
            <a:ext cx="3609976" cy="319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79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9E306D-A2D1-DB18-B042-C970A51BF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548680"/>
            <a:ext cx="7992888" cy="720080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развития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мышления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 ЗПР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E10F54C-3C5F-7B8C-CDF9-40A0DDDB3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025" y="1628801"/>
            <a:ext cx="7951416" cy="432048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отсутствие ориентировочного этапа при решении мыслительных задач, «бездумный» стиль работы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несформированность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познавательной (поисковой) мотивации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стереотипность и шаблонность мышления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недостаточный уровень процессов обобщения, абстрагирования, действий по аналогии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User\Desktop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4133850"/>
            <a:ext cx="3657599" cy="1815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23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Семинар ЗПР\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764704"/>
            <a:ext cx="4320481" cy="230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Семинар ЗПР\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3284984"/>
            <a:ext cx="4320481" cy="290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Семинар ЗПР\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708920"/>
            <a:ext cx="3312369" cy="348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User\Desktop\3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764703"/>
            <a:ext cx="3312369" cy="18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36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58FFB8-3C4D-FDE5-134F-69D5FB106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548680"/>
            <a:ext cx="7920880" cy="720080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развития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речи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 ЗПР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D1E894E-7B34-FA0C-C508-38C53E068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600201"/>
            <a:ext cx="7992888" cy="4421088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недоразвитие звуковой и смысловой стороны речи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арушения в лексико-грамматическом строе речи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недостаточно сформированы фонематический слух и фонематическое восприятие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имеются недостатки звукопроизношения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проблемы в формировании связной речи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ограниченный словарный запас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Picture background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5" t="55801" r="20147" b="2722"/>
          <a:stretch/>
        </p:blipFill>
        <p:spPr bwMode="auto">
          <a:xfrm>
            <a:off x="6012160" y="3068960"/>
            <a:ext cx="2232247" cy="28746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3360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Семинар ЗПР\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08721"/>
            <a:ext cx="6497910" cy="504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91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170D00-CC5D-FCE6-4704-419404563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548680"/>
            <a:ext cx="7992888" cy="720080"/>
          </a:xfrm>
        </p:spPr>
        <p:txBody>
          <a:bodyPr>
            <a:noAutofit/>
          </a:bodyPr>
          <a:lstStyle/>
          <a:p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развития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эмоционально-волевой сферы и поведения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ЗПР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4ACA480-A315-1D2E-3558-A41F64D66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609725"/>
            <a:ext cx="7992888" cy="4339555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незрелость, расторможенность психических процессов, повышенная возбудимость или замедленность действий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амыкание или проявление аффективных реакций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постоянно отвлекается или привлекает внимание, неусидчивый или рассеянный во время учебного процесса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трудности понимания объяснений с первого раза,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неумение работать самостоятельно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постоянное забывание учебных предметов, опоздания, прогулы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есформированность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адекватной самооценки, критичности, зависимость от более волевых членов коллектива</a:t>
            </a:r>
          </a:p>
        </p:txBody>
      </p:sp>
    </p:spTree>
    <p:extLst>
      <p:ext uri="{BB962C8B-B14F-4D97-AF65-F5344CB8AC3E}">
        <p14:creationId xmlns:p14="http://schemas.microsoft.com/office/powerpoint/2010/main" val="62101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920880" cy="1080120"/>
          </a:xfrm>
        </p:spPr>
        <p:txBody>
          <a:bodyPr>
            <a:normAutofit/>
          </a:bodyPr>
          <a:lstStyle/>
          <a:p>
            <a:r>
              <a:rPr lang="ru-RU" sz="3600" b="1" dirty="0"/>
              <a:t>Трудности в обучении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988840"/>
            <a:ext cx="7920880" cy="43204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Детям с трудностями в обучении характерна недостаточная сформированность познавательной и учебной деятельности.</a:t>
            </a:r>
          </a:p>
        </p:txBody>
      </p:sp>
      <p:pic>
        <p:nvPicPr>
          <p:cNvPr id="4" name="Picture 2" descr="C:\Users\User\Desktop\7.JPG">
            <a:extLst>
              <a:ext uri="{FF2B5EF4-FFF2-40B4-BE49-F238E27FC236}">
                <a16:creationId xmlns:a16="http://schemas.microsoft.com/office/drawing/2014/main" xmlns="" id="{0B9B7FE4-B965-35F0-56F8-45597B286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89040"/>
            <a:ext cx="367240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49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User\Desktop\Семинар ЗПР\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49" y="908719"/>
            <a:ext cx="2181251" cy="499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esktop\Семинар ЗПР\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908720"/>
            <a:ext cx="2808312" cy="499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Семинар ЗПР\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908719"/>
            <a:ext cx="2592287" cy="508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20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766" y="404664"/>
            <a:ext cx="8007682" cy="1080120"/>
          </a:xfrm>
        </p:spPr>
        <p:txBody>
          <a:bodyPr>
            <a:normAutofit/>
          </a:bodyPr>
          <a:lstStyle/>
          <a:p>
            <a:r>
              <a:rPr lang="ru-RU" sz="2800" b="1" dirty="0"/>
              <a:t>Организация учебного процесса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обучающихся </a:t>
            </a:r>
            <a:r>
              <a:rPr lang="ru-RU" sz="2800" b="1" dirty="0"/>
              <a:t>с ОВЗ (ЗПР)</a:t>
            </a:r>
            <a:endParaRPr lang="ru-RU" sz="2800" dirty="0"/>
          </a:p>
        </p:txBody>
      </p:sp>
      <p:pic>
        <p:nvPicPr>
          <p:cNvPr id="4" name="Объект 3" descr="Picture background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3" r="889"/>
          <a:stretch/>
        </p:blipFill>
        <p:spPr bwMode="auto">
          <a:xfrm>
            <a:off x="1331639" y="1844675"/>
            <a:ext cx="6480721" cy="42486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9102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5"/>
            <a:ext cx="7992888" cy="1111133"/>
          </a:xfrm>
        </p:spPr>
        <p:txBody>
          <a:bodyPr>
            <a:normAutofit/>
          </a:bodyPr>
          <a:lstStyle/>
          <a:p>
            <a:r>
              <a:rPr lang="ru-RU" sz="2800" b="1" dirty="0"/>
              <a:t>Организация учебного процесса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обучающихся </a:t>
            </a:r>
            <a:r>
              <a:rPr lang="ru-RU" sz="2800" b="1" dirty="0"/>
              <a:t>с ОВЗ (ЗПР)</a:t>
            </a:r>
            <a:endParaRPr lang="ru-RU" sz="2800" dirty="0"/>
          </a:p>
        </p:txBody>
      </p:sp>
      <p:pic>
        <p:nvPicPr>
          <p:cNvPr id="4" name="Picture 4" descr="C:\Users\User\Desktop\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2816"/>
            <a:ext cx="648072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803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960940" cy="1440160"/>
          </a:xfrm>
        </p:spPr>
        <p:txBody>
          <a:bodyPr>
            <a:noAutofit/>
          </a:bodyPr>
          <a:lstStyle/>
          <a:p>
            <a:r>
              <a:rPr lang="ru-RU" sz="3600" b="1" dirty="0"/>
              <a:t>Основные проблемы </a:t>
            </a:r>
            <a:br>
              <a:rPr lang="ru-RU" sz="3600" b="1" dirty="0"/>
            </a:br>
            <a:r>
              <a:rPr lang="ru-RU" sz="3600" b="1" dirty="0"/>
              <a:t>обучающихся по чтению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348880"/>
            <a:ext cx="7992888" cy="3600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знают буквы, но с трудом составляют их в слоги, слова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плохо понимают и запоминают прослушанный текст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затруднено понимание содержания прочитанного текста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при ответе на вопросы по тексту используют простые, неполные предложения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при пересказе забывают содержание текста, теряют последовательность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затруднено понимание скрытого смысла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8402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92888" cy="1512168"/>
          </a:xfrm>
        </p:spPr>
        <p:txBody>
          <a:bodyPr>
            <a:noAutofit/>
          </a:bodyPr>
          <a:lstStyle/>
          <a:p>
            <a:r>
              <a:rPr lang="ru-RU" sz="3600" b="1" dirty="0"/>
              <a:t>Основные проблемы </a:t>
            </a:r>
            <a:br>
              <a:rPr lang="ru-RU" sz="3600" b="1" dirty="0"/>
            </a:br>
            <a:r>
              <a:rPr lang="ru-RU" sz="3600" b="1" dirty="0"/>
              <a:t>обучающихся по русскому языку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348880"/>
            <a:ext cx="8064896" cy="36099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пропускают буквы, слоги, слова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вписывают лишние буквы, слоги, слова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заменяют буквы по графическому сходству, фонематическому сходству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затруднен звуковой анализ слова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испытывают сложности в диктанте</a:t>
            </a:r>
          </a:p>
        </p:txBody>
      </p:sp>
    </p:spTree>
    <p:extLst>
      <p:ext uri="{BB962C8B-B14F-4D97-AF65-F5344CB8AC3E}">
        <p14:creationId xmlns:p14="http://schemas.microsoft.com/office/powerpoint/2010/main" val="369227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2924"/>
            <a:ext cx="7920880" cy="1428751"/>
          </a:xfrm>
        </p:spPr>
        <p:txBody>
          <a:bodyPr>
            <a:noAutofit/>
          </a:bodyPr>
          <a:lstStyle/>
          <a:p>
            <a:r>
              <a:rPr lang="ru-RU" sz="3600" b="1" dirty="0"/>
              <a:t>Основные проблемы </a:t>
            </a:r>
            <a:br>
              <a:rPr lang="ru-RU" sz="3600" b="1" dirty="0"/>
            </a:br>
            <a:r>
              <a:rPr lang="ru-RU" sz="3600" b="1" dirty="0"/>
              <a:t>обучающихся по математике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348880"/>
            <a:ext cx="8064896" cy="36004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знают порядковый счёт, но затруднен счёт от заданного числа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затруднено определение итогового числа при </a:t>
            </a:r>
            <a:r>
              <a:rPr lang="ru-RU" sz="2400" dirty="0" err="1"/>
              <a:t>пересчитывании</a:t>
            </a:r>
            <a:r>
              <a:rPr lang="ru-RU" sz="2400" dirty="0"/>
              <a:t> предметов, их соотнесении с соответствующей цифрой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счётные операции выполняются с опорой на наглядность, путают действия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при решении задач не умеют провести анализ условий задачи в целом, выстроить ход решения задачи</a:t>
            </a:r>
          </a:p>
        </p:txBody>
      </p:sp>
    </p:spTree>
    <p:extLst>
      <p:ext uri="{BB962C8B-B14F-4D97-AF65-F5344CB8AC3E}">
        <p14:creationId xmlns:p14="http://schemas.microsoft.com/office/powerpoint/2010/main" val="85579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970465" cy="64807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Определение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560" y="1484784"/>
            <a:ext cx="4680520" cy="4680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/>
              <a:t>Обучающиеся с задержкой психического развития</a:t>
            </a:r>
            <a:r>
              <a:rPr lang="ru-RU" sz="2400" dirty="0"/>
              <a:t> – дети, имеющие недостатки в психологическом развитии (процессов внимания, восприятия, памяти, мышления, речи, эмоционально-волевой сферы, моторики), подтверждённые ПМПК и препятствующие получению образования без создания специальных условий.</a:t>
            </a:r>
          </a:p>
        </p:txBody>
      </p:sp>
      <p:pic>
        <p:nvPicPr>
          <p:cNvPr id="8194" name="Picture 2" descr="C:\Users\User\Desktop\0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1" y="1628800"/>
            <a:ext cx="2952328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997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992888" cy="720080"/>
          </a:xfrm>
        </p:spPr>
        <p:txBody>
          <a:bodyPr>
            <a:noAutofit/>
          </a:bodyPr>
          <a:lstStyle/>
          <a:p>
            <a:r>
              <a:rPr lang="ru-RU" sz="2800" b="1" dirty="0"/>
              <a:t>Условия реализации АООП НОО ЗПР</a:t>
            </a:r>
            <a:br>
              <a:rPr lang="ru-RU" sz="2800" b="1" dirty="0"/>
            </a:br>
            <a:r>
              <a:rPr lang="ru-RU" sz="2800" b="1" dirty="0"/>
              <a:t>в соответствии с ФАООП</a:t>
            </a:r>
          </a:p>
        </p:txBody>
      </p:sp>
      <p:pic>
        <p:nvPicPr>
          <p:cNvPr id="8194" name="Picture 2" descr="C:\Users\User\Desktop\Снимок.PNG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7992888" cy="3784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976261"/>
            <a:ext cx="7992888" cy="133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33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992888" cy="864096"/>
          </a:xfrm>
        </p:spPr>
        <p:txBody>
          <a:bodyPr>
            <a:noAutofit/>
          </a:bodyPr>
          <a:lstStyle/>
          <a:p>
            <a:r>
              <a:rPr lang="ru-RU" sz="2800" b="1" dirty="0"/>
              <a:t>Условия реализации АООП ЗПР </a:t>
            </a:r>
            <a:br>
              <a:rPr lang="ru-RU" sz="2800" b="1" dirty="0"/>
            </a:br>
            <a:r>
              <a:rPr lang="ru-RU" sz="2800" b="1" dirty="0"/>
              <a:t>в соответствии с ФАООП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560" y="1988840"/>
            <a:ext cx="4320480" cy="403244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усиление практической направленности изучаемого материала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ориентация на внутренние связи в содержании изучаемого материала как в рамках одного предмета, так и между предметами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введение в содержание учебных программ коррекционных разделов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C:\Users\User\Desktop\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88840"/>
            <a:ext cx="2951683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1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5BA9C1-8FA6-2FFD-44A7-4EC91BE6A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548680"/>
            <a:ext cx="7932365" cy="720080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развития внимания при ЗПР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FA0B48-BB65-0462-D2DE-A6ABBEE52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50" y="1628801"/>
            <a:ext cx="8013898" cy="4324324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ослаблено внимание к словесной информации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низкий уровень концентрации и устойчивости внимания, быстрая отвлекаемость, истощаемость и утомляемость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узкий объём внимания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более сильно нарушено произвольное внимание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User\Desktop\Семинар ЗПР\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89040"/>
            <a:ext cx="3648075" cy="216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74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1480</TotalTime>
  <Words>488</Words>
  <Application>Microsoft Office PowerPoint</Application>
  <PresentationFormat>Экран (4:3)</PresentationFormat>
  <Paragraphs>71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Педагогические технологии коррекционного обучения детей  с ОВЗ (ЗПР)</vt:lpstr>
      <vt:lpstr>Трудности в обучении</vt:lpstr>
      <vt:lpstr>Основные проблемы  обучающихся по чтению</vt:lpstr>
      <vt:lpstr>Основные проблемы  обучающихся по русскому языку</vt:lpstr>
      <vt:lpstr>Основные проблемы  обучающихся по математике</vt:lpstr>
      <vt:lpstr>Определение</vt:lpstr>
      <vt:lpstr>Условия реализации АООП НОО ЗПР в соответствии с ФАООП</vt:lpstr>
      <vt:lpstr>Условия реализации АООП ЗПР  в соответствии с ФАООП</vt:lpstr>
      <vt:lpstr>Особенности развития внимания при ЗПР</vt:lpstr>
      <vt:lpstr>Презентация PowerPoint</vt:lpstr>
      <vt:lpstr>Особенности развития восприятия при ЗПР</vt:lpstr>
      <vt:lpstr>Презентация PowerPoint</vt:lpstr>
      <vt:lpstr>Особенности развития памяти при ЗПР</vt:lpstr>
      <vt:lpstr>Презентация PowerPoint</vt:lpstr>
      <vt:lpstr>Особенности развития мышления при ЗПР</vt:lpstr>
      <vt:lpstr>Презентация PowerPoint</vt:lpstr>
      <vt:lpstr>Особенности развития речи при ЗПР</vt:lpstr>
      <vt:lpstr>Презентация PowerPoint</vt:lpstr>
      <vt:lpstr>Особенности развития эмоционально-волевой сферы и поведения при ЗПР</vt:lpstr>
      <vt:lpstr>Презентация PowerPoint</vt:lpstr>
      <vt:lpstr>Организация учебного процесса  обучающихся с ОВЗ (ЗПР)</vt:lpstr>
      <vt:lpstr>Организация учебного процесса  обучающихся с ОВЗ (ЗПР)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и приёмы активизации познавательной деятельности детей с ОВЗ (ЗПР)</dc:title>
  <dc:creator>User</dc:creator>
  <cp:lastModifiedBy>User</cp:lastModifiedBy>
  <cp:revision>98</cp:revision>
  <dcterms:created xsi:type="dcterms:W3CDTF">2022-12-03T12:36:25Z</dcterms:created>
  <dcterms:modified xsi:type="dcterms:W3CDTF">2026-03-17T17:05:08Z</dcterms:modified>
</cp:coreProperties>
</file>