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96" r:id="rId5"/>
    <p:sldId id="257" r:id="rId6"/>
    <p:sldId id="260" r:id="rId7"/>
    <p:sldId id="263" r:id="rId8"/>
    <p:sldId id="282" r:id="rId9"/>
    <p:sldId id="268" r:id="rId10"/>
    <p:sldId id="265" r:id="rId11"/>
    <p:sldId id="266" r:id="rId12"/>
    <p:sldId id="270" r:id="rId13"/>
    <p:sldId id="283" r:id="rId14"/>
    <p:sldId id="284" r:id="rId15"/>
    <p:sldId id="285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67" r:id="rId26"/>
    <p:sldId id="280" r:id="rId27"/>
    <p:sldId id="281" r:id="rId28"/>
    <p:sldId id="269" r:id="rId29"/>
    <p:sldId id="262" r:id="rId30"/>
    <p:sldId id="289" r:id="rId31"/>
    <p:sldId id="288" r:id="rId32"/>
    <p:sldId id="295" r:id="rId33"/>
    <p:sldId id="290" r:id="rId34"/>
    <p:sldId id="286" r:id="rId35"/>
    <p:sldId id="287" r:id="rId36"/>
    <p:sldId id="291" r:id="rId37"/>
    <p:sldId id="293" r:id="rId38"/>
    <p:sldId id="259" r:id="rId39"/>
    <p:sldId id="292" r:id="rId40"/>
    <p:sldId id="294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bdou5_lenovo_1" initials="m" lastIdx="2" clrIdx="0">
    <p:extLst>
      <p:ext uri="{19B8F6BF-5375-455C-9EA6-DF929625EA0E}">
        <p15:presenceInfo xmlns:p15="http://schemas.microsoft.com/office/powerpoint/2012/main" userId="mbdou5_lenovo_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3T08:56:00.300" idx="2">
    <p:pos x="4678" y="43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60039-E443-0967-C34B-24BC80443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31C2D9-2C72-5BC0-3594-952C2D21D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BD0839-E2EC-49CD-F357-232A0FBAE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28D3E-A1CB-D440-E162-A44984E7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5C3FA6-088B-FF28-16AA-674CD895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86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141BB-9422-26BB-A59D-25EA56341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28AAF4-F6A1-81CD-6782-4AB66B4FE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509065-4318-62C0-0B29-7F6ACB762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CB9151-4F6F-3F38-2018-B0781F15F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429973-8CB6-75F0-C7B7-5291B0DE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2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D0630C4-2F4E-9CDD-1879-27366678CC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5B5EF3-733F-6845-11E6-E21A03DE2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8FC7A9-FF70-8B75-F7FD-D72435BB5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18148B-8F8C-64C6-6083-6C59BDE0F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7D9C01-C0FF-69D1-CD75-27FB346A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37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CEDA9-2338-FF15-FA17-02E02747A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F604ED-4E20-3635-5FF4-2E93BCA38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C4D6B5-59BD-B079-BE41-1FEF40736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D5C764-4F85-8DDE-65CD-ADF38D128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02326-B768-5596-AA4C-823821D17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9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5180B-3552-9201-36A2-5D1A691E5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D842A1-30FE-580D-E72D-290990F42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0DDF0E-B2C5-5619-B91C-677965E31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7523C2-89C1-DA98-3439-1003ADF7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C99B3E-BB63-B4F6-0FF6-820E3C19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83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E5542-3005-1E4A-7FFF-0CC1C9595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03BFDA-9C2B-47F7-F201-3326FC6AC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AA2F9A-AF29-E4DB-A280-FDFDEDBF2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54075C-C914-83FF-E641-3514A2E7C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3D6F4C-875A-BD25-E945-C734838ED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E9690D-6384-B8FF-4E60-101B5DB1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14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2EC2A-4B9D-6815-0AD0-43A46E7C3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E51108-1DDD-70BA-41B7-F07B85A91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E2591C-BE13-5CED-D3A0-6DE5FD5EC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5FDB38-5F63-AEB5-28FC-E2A9026D5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BE36B-13D2-E173-ADE6-51AD1D9DB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FE4DE12-CF17-9302-0AD3-E10C44E6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34BF826-159E-F300-F398-91DC4C7FF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52F6185-DE31-9CDD-05C0-D7BDAC6F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9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245DC-E22C-E3F9-0EAE-6C83790B3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0CD163-FBA3-962E-2CFB-5B6943C2F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204339-ED12-E15C-24FB-A9FF82BD8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A35BC2-0C97-A962-3D3E-9855ADC50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04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168067-CD74-91C2-14E9-979EA8EC7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CA01-853D-396F-35DE-A69513EA0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80176-C1EC-2380-C99A-7C88EA469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65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8F2AA-39CB-1A36-E93E-4B7CAE758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6B6C94-EEEC-3328-8658-86912E214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919574-D8A5-1CB3-CF04-7743CC900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7487A6-A053-7E9B-B0E6-423D45C5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0CDB2E-3958-1011-B436-406A86C0D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2FFED0-C087-89E4-A81D-3E36495C6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4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03940-817C-C723-CC11-EDF058B1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697C71-841C-5D6C-68E1-15D65808D6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77A946-59A6-486D-2EE3-28E230A4E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4AEB65-A1A9-FCDE-EB79-E3B16C28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5D78C8-89CC-B346-1BC6-4987C6864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BD9819-560D-A354-00CA-4171BA90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99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68C66-2C65-1098-18FD-4EE92A84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FA6E12-3793-AB79-3A57-799BB3848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532522-6C67-4953-AA99-98B99B0E3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84AA0-A74E-4934-8B23-12D52B14598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EF6566-72A8-DC6E-383F-9CD8D807E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CAF525-EF4B-B535-9382-122B29520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F9EB9-27ED-4860-A45C-EFF31C60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5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B0C8E7-836B-2355-9AE6-F7B51D24C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4E8067-589E-46C6-3DC2-855D0BE9B2DD}"/>
              </a:ext>
            </a:extLst>
          </p:cNvPr>
          <p:cNvSpPr txBox="1"/>
          <p:nvPr/>
        </p:nvSpPr>
        <p:spPr>
          <a:xfrm>
            <a:off x="520505" y="506436"/>
            <a:ext cx="1108534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образования: </a:t>
            </a: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изучаем, обсуждаем, размышляем.</a:t>
            </a:r>
          </a:p>
          <a:p>
            <a:pPr algn="ctr"/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7CF9A1-31EF-8AC3-BF5A-1B8712E57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957" y="253218"/>
            <a:ext cx="8809762" cy="305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32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1634EC-D867-B339-CECD-1C89DD6AE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3DCE3E-9156-F900-7079-62262502BE1A}"/>
              </a:ext>
            </a:extLst>
          </p:cNvPr>
          <p:cNvSpPr txBox="1"/>
          <p:nvPr/>
        </p:nvSpPr>
        <p:spPr>
          <a:xfrm>
            <a:off x="689317" y="196508"/>
            <a:ext cx="845819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ФОП ДО: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полноценное проживание ребенком всех этапов детства, обогащение детского развития;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содействие и сотрудничество детей и взрослых;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признание ребенка полноценным участником, то есть субъектом, образовательных отношений;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поддержка инициативы детей в различных видах деятельности;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сотрудничество ДОО с семьей;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приобщение детей к социокультурным нормам, традициям семьи, общества и государства;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познавательных интересов и познавательных действий ребенка в различных видах деятельности;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возрастная адекватность ДО: соответствие условий, требований, методов возрасту и особенностям развития;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учет этнокультурной ситуации развития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3433826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99E0DB-163B-01F5-89B8-6B708E493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55" y="0"/>
            <a:ext cx="1212242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93D13B-B7F2-CE43-578A-A5A95C36D67A}"/>
              </a:ext>
            </a:extLst>
          </p:cNvPr>
          <p:cNvSpPr txBox="1"/>
          <p:nvPr/>
        </p:nvSpPr>
        <p:spPr>
          <a:xfrm>
            <a:off x="1103141" y="1167618"/>
            <a:ext cx="5138227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младенческом возрасте – к одному году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возрасте – к трем годам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– к четырем, пяти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шести годам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дошкольного возраста – на этапе завершения освоения программы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D6DE43-B912-5324-6064-05B69CC62771}"/>
              </a:ext>
            </a:extLst>
          </p:cNvPr>
          <p:cNvSpPr txBox="1"/>
          <p:nvPr/>
        </p:nvSpPr>
        <p:spPr>
          <a:xfrm>
            <a:off x="7295271" y="2137114"/>
            <a:ext cx="37935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ориентиры в ФОП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– условные.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может достичь планируемых результатов на разных этапах дошкольного детства</a:t>
            </a: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05401539-2786-49E7-B624-C282D9743ADC}"/>
              </a:ext>
            </a:extLst>
          </p:cNvPr>
          <p:cNvSpPr/>
          <p:nvPr/>
        </p:nvSpPr>
        <p:spPr>
          <a:xfrm>
            <a:off x="6372283" y="1808109"/>
            <a:ext cx="1078992" cy="3950208"/>
          </a:xfrm>
          <a:prstGeom prst="rightBrace">
            <a:avLst>
              <a:gd name="adj1" fmla="val 8333"/>
              <a:gd name="adj2" fmla="val 4995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467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" y="79513"/>
            <a:ext cx="11430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9CE502-D023-5A2D-FC66-063A5C045E66}"/>
              </a:ext>
            </a:extLst>
          </p:cNvPr>
          <p:cNvSpPr txBox="1"/>
          <p:nvPr/>
        </p:nvSpPr>
        <p:spPr>
          <a:xfrm>
            <a:off x="1195754" y="1434905"/>
            <a:ext cx="96082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диагностика: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содержание, специфика, результаты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выявлять особенности и динамику развития ребенка, составлять на основе полученных данных индивидуальные образовательные маршруты освоения образовательной программы, своевременно вносить изменения в планирование, содержание и организацию образовательной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958849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" y="79513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11C4E8-7DF0-C7BC-CAB0-F6DADEECB11B}"/>
              </a:ext>
            </a:extLst>
          </p:cNvPr>
          <p:cNvSpPr txBox="1"/>
          <p:nvPr/>
        </p:nvSpPr>
        <p:spPr>
          <a:xfrm>
            <a:off x="1280159" y="1250410"/>
            <a:ext cx="9200271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педдиагностики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ООП (Основная образовательная программа) ДО заданы как целевые ориентиры ДО (дошкольного образования) и представляют собой социально-нормативные возрастные характеристики возможных достижений ребенка на разных этапах дошкольного детства;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целевые ориентиры не подлежат непосредственной оценке, в том числе и в виде педагогической диагностики или мониторинга, и не являются основанием для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 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освоение ООП ДО не сопровождается проведением промежуточных аттестаций и итоговой аттестации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1465750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" y="79513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CA6541-56B2-D2C6-4941-DF7E839EFC33}"/>
              </a:ext>
            </a:extLst>
          </p:cNvPr>
          <p:cNvSpPr txBox="1"/>
          <p:nvPr/>
        </p:nvSpPr>
        <p:spPr>
          <a:xfrm>
            <a:off x="998805" y="858130"/>
            <a:ext cx="9931791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педдиагностики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метод – наблюдение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можно использовать: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свободные беседы с детьми;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продуктов детской деятельности: рисунков, работ по лепке, аппликации, построек, поделок и тому подобное;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диагностические ситуации;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методики диагностики физического, коммуникативного, познавательного, речевого, художественно-эстетического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73264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FCE64F-1111-650F-1245-9D3CFE723C5E}"/>
              </a:ext>
            </a:extLst>
          </p:cNvPr>
          <p:cNvSpPr txBox="1"/>
          <p:nvPr/>
        </p:nvSpPr>
        <p:spPr>
          <a:xfrm>
            <a:off x="1406769" y="1448972"/>
            <a:ext cx="905959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педдиагностики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результаты только для решения образовательных задач: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образования, в том числе поддержки ребенка, построения его образовательной траектории или профессиональной коррекции особенностей его развития;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работы с группой детей</a:t>
            </a:r>
          </a:p>
        </p:txBody>
      </p:sp>
    </p:spTree>
    <p:extLst>
      <p:ext uri="{BB962C8B-B14F-4D97-AF65-F5344CB8AC3E}">
        <p14:creationId xmlns:p14="http://schemas.microsoft.com/office/powerpoint/2010/main" val="1370529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423292-36ED-A07B-F3AB-C9D7B1F9D248}"/>
              </a:ext>
            </a:extLst>
          </p:cNvPr>
          <p:cNvSpPr txBox="1"/>
          <p:nvPr/>
        </p:nvSpPr>
        <p:spPr>
          <a:xfrm>
            <a:off x="1322363" y="492369"/>
            <a:ext cx="9847385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/>
          </a:p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диагностика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 допускает также психологическую диагностику развития детей.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и изучить индивидуально-психологические особенности детей, причины трудностей в освоении образовательной программы.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проводит: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квалифицированные специалисты – педагоги-психологи, психологи.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участвует в психологической диагностике только с согласия родителей или законных представителей.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использовать результаты: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психологической диагностики специалисты организуют психологическое сопровождение и адресную психологическую помощь детям</a:t>
            </a:r>
          </a:p>
        </p:txBody>
      </p:sp>
    </p:spTree>
    <p:extLst>
      <p:ext uri="{BB962C8B-B14F-4D97-AF65-F5344CB8AC3E}">
        <p14:creationId xmlns:p14="http://schemas.microsoft.com/office/powerpoint/2010/main" val="3568062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61E331-84F1-6934-8367-49F8D74229A9}"/>
              </a:ext>
            </a:extLst>
          </p:cNvPr>
          <p:cNvSpPr txBox="1"/>
          <p:nvPr/>
        </p:nvSpPr>
        <p:spPr>
          <a:xfrm>
            <a:off x="675861" y="496957"/>
            <a:ext cx="10843591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ФОП ДО 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Структура, содержание, новшества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содержательного раздела: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Задачи и содержание образовательной деятельность по каждой из образовательных областей для всех возрастных групп.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Вариативные формы, способы, методы и средства реализации ФОП.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Особенности образовательной деятельности разных видов и культурных практик.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Способы и направления поддержки детской инициативы.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Особенности взаимодействия педагогического коллектива с семьями обучающихся.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Направления, задачи и содержание коррекционно-развивающей работы.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Федеральная рабочая программа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4201207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21"/>
            <a:ext cx="12192000" cy="68766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2E34A7-70CF-6312-939D-1E82164F3B65}"/>
              </a:ext>
            </a:extLst>
          </p:cNvPr>
          <p:cNvSpPr txBox="1"/>
          <p:nvPr/>
        </p:nvSpPr>
        <p:spPr>
          <a:xfrm>
            <a:off x="629479" y="506658"/>
            <a:ext cx="7977808" cy="7386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программа определяет содержательные линии образовательной деятельности, реализуемые ДОО по основным направлениям развития детей: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воспитания направлено на приобщение детей к ценностям «Родина», «Природа», «Семья», «Человек», «Жизнь», «Добро», «Милосердие», «Дружба», «Сотрудничество», «Труд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воспитания направлено на приобщение детей к ценностям «Красота», «Культура»</a:t>
            </a:r>
            <a:endParaRPr lang="ru-RU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воспитания направлено на приобщение детей к ценностям «Познание», «Семья», «Человек», «Природа», «Родина»</a:t>
            </a:r>
          </a:p>
          <a:p>
            <a:r>
              <a:rPr lang="ru-RU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воспитания направлено на приобщение детей к ценностям «Красота», «Культура»</a:t>
            </a:r>
            <a:endParaRPr lang="ru-RU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воспитания направлено на приобщение детей к ценностям «Жизнь», «Здоровье»</a:t>
            </a:r>
          </a:p>
          <a:p>
            <a:endParaRPr lang="ru-RU" sz="2000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F7F4A4-0C9D-1379-5283-FDA389794ADA}"/>
              </a:ext>
            </a:extLst>
          </p:cNvPr>
          <p:cNvSpPr txBox="1"/>
          <p:nvPr/>
        </p:nvSpPr>
        <p:spPr>
          <a:xfrm>
            <a:off x="8946875" y="2808218"/>
            <a:ext cx="29121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образовательная область включает: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образовательной деятельности;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воспитания для возрастных групп детей в возрасте от двух месяцев до семи – восьми лет</a:t>
            </a: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E86B15D5-610C-D546-B9CD-DD8765CF679B}"/>
              </a:ext>
            </a:extLst>
          </p:cNvPr>
          <p:cNvSpPr/>
          <p:nvPr/>
        </p:nvSpPr>
        <p:spPr>
          <a:xfrm>
            <a:off x="8328990" y="2643809"/>
            <a:ext cx="864705" cy="4323521"/>
          </a:xfrm>
          <a:prstGeom prst="rightBrace">
            <a:avLst>
              <a:gd name="adj1" fmla="val 7143"/>
              <a:gd name="adj2" fmla="val 460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05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B75295-836B-F1CF-2FD6-60BCF61D2D81}"/>
              </a:ext>
            </a:extLst>
          </p:cNvPr>
          <p:cNvSpPr txBox="1"/>
          <p:nvPr/>
        </p:nvSpPr>
        <p:spPr>
          <a:xfrm>
            <a:off x="1172817" y="834888"/>
            <a:ext cx="86042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ФОП ДО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может быть получено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двумя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EFB324-9666-7483-2DA6-995C947963B9}"/>
              </a:ext>
            </a:extLst>
          </p:cNvPr>
          <p:cNvSpPr txBox="1"/>
          <p:nvPr/>
        </p:nvSpPr>
        <p:spPr>
          <a:xfrm>
            <a:off x="1149880" y="2333524"/>
            <a:ext cx="50873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ДОО или в форме семейного образования. Ребенок может посещать детский сад или получать дошкольное образование дома. Форму определяют родители с учетом мнения ребенка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2B3F1E-76DB-1250-BFB2-D0599E878770}"/>
              </a:ext>
            </a:extLst>
          </p:cNvPr>
          <p:cNvSpPr txBox="1"/>
          <p:nvPr/>
        </p:nvSpPr>
        <p:spPr>
          <a:xfrm>
            <a:off x="6780628" y="2318977"/>
            <a:ext cx="46142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сетевую форму на основе договора с другими образовательными организациями, организациями культуры, физкультуры и спорта и пр.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FB66AA-F0F3-5B9C-A4C9-0A3E5BB5BECF}"/>
              </a:ext>
            </a:extLst>
          </p:cNvPr>
          <p:cNvSpPr txBox="1"/>
          <p:nvPr/>
        </p:nvSpPr>
        <p:spPr>
          <a:xfrm>
            <a:off x="1017563" y="4125389"/>
            <a:ext cx="10156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образовательных программ дошкольного образования могут использоваться различные образовательные технологии, в том числе дистанционные образовательные технологии, электронное обучение в соответствии с требованиями        СП 2.4.3648-20 и СанПиН 1.2.3685-21.</a:t>
            </a:r>
          </a:p>
        </p:txBody>
      </p:sp>
    </p:spTree>
    <p:extLst>
      <p:ext uri="{BB962C8B-B14F-4D97-AF65-F5344CB8AC3E}">
        <p14:creationId xmlns:p14="http://schemas.microsoft.com/office/powerpoint/2010/main" val="350870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412005-94DA-C72A-9992-AC17660A6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pic>
        <p:nvPicPr>
          <p:cNvPr id="3" name="Picture 210">
            <a:extLst>
              <a:ext uri="{FF2B5EF4-FFF2-40B4-BE49-F238E27FC236}">
                <a16:creationId xmlns:a16="http://schemas.microsoft.com/office/drawing/2014/main" id="{11F369FB-95FE-62B4-8D20-9E97FDDBA7C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759226" y="337930"/>
            <a:ext cx="780221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61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7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E98A31-6CD8-7780-C240-8E05475833AD}"/>
              </a:ext>
            </a:extLst>
          </p:cNvPr>
          <p:cNvSpPr txBox="1"/>
          <p:nvPr/>
        </p:nvSpPr>
        <p:spPr>
          <a:xfrm>
            <a:off x="685801" y="615222"/>
            <a:ext cx="1052553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/>
          </a:p>
          <a:p>
            <a:endParaRPr lang="ru-RU" sz="1800" dirty="0"/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выбирать и применять способы, методы и средства реализации ФОП ДО 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Педагог определяет самостоятельно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Педагог может ориентироваться на свою практику воспитания и обучения детей, результативность форм, методов, средств образовательной деятельности применительно к конкретной возрастной группе.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Педагог должен учитывать педагогический потенциал каждого метода и условия его применения. А также цели и задачи, прогнозировать возможные результаты.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 использовании различных средствах воспитания и обучения, в том числе технические, расходных материалов, игрового, спортивного, оздоровительного оборудования, инвентаря, а также образовательные технологии, должны отвечать требованиям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 2.4.3648-20 и СанПиН 1.2.3685-21</a:t>
            </a:r>
          </a:p>
        </p:txBody>
      </p:sp>
    </p:spTree>
    <p:extLst>
      <p:ext uri="{BB962C8B-B14F-4D97-AF65-F5344CB8AC3E}">
        <p14:creationId xmlns:p14="http://schemas.microsoft.com/office/powerpoint/2010/main" val="2758620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80A506-D6AF-6697-A3B1-9183FAD572C7}"/>
              </a:ext>
            </a:extLst>
          </p:cNvPr>
          <p:cNvSpPr txBox="1"/>
          <p:nvPr/>
        </p:nvSpPr>
        <p:spPr>
          <a:xfrm>
            <a:off x="528712" y="0"/>
            <a:ext cx="11282288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 (Игра, занятие, культурные практики)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занимает центральное место в жизни ребенка;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 обучающую, познавательную, развивающую, воспитательную, социокультурную, коммуникативную, психотерапевтическую и другие функции;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саморегуляции.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ЗАНЯТИЕ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занимательное и интересное для детей дело, которое развивает их;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которую организует педагог и в ходе которой дети осваивают одну или несколько образовательных областей в интеграции;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организации обучения детей, наряду с дидактическими играми, экскурсиями и др. Может быть в виде образовательных и проблемно-обучающих ситуаций, тематических событий, проектной деятельности, творческих и исследовательских проектов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ПРАКТИКИ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во вторую половину дня;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предусматривают разные варианты: игровую, продуктивную, познавательно-исследовательскую практики, чтение художественной литературы;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разной тематики, которую определяет педагог на основе вопросов, интереса детей к явлениям окружающей действительности или предметам, значимых событий, неожиданных явлений, художественной литературы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602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7B1D5D-8EFD-0936-059B-75ECB74FC5A7}"/>
              </a:ext>
            </a:extLst>
          </p:cNvPr>
          <p:cNvSpPr txBox="1"/>
          <p:nvPr/>
        </p:nvSpPr>
        <p:spPr>
          <a:xfrm>
            <a:off x="381000" y="427382"/>
            <a:ext cx="1076076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    (Цель, направления , принципы)</a:t>
            </a:r>
          </a:p>
          <a:p>
            <a:pPr lvl="1">
              <a:buFont typeface="Wingdings" pitchFamily="2" charset="2"/>
              <a:buChar char="§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ребенка; </a:t>
            </a:r>
          </a:p>
          <a:p>
            <a:pPr lvl="1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для родителей информации об особенностях пребывания ребенка в группе; </a:t>
            </a:r>
          </a:p>
          <a:p>
            <a:pPr lvl="1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взаимное доверие, уважение и доброжелательность во взаимоотношениях педагогов и родителей; </a:t>
            </a:r>
          </a:p>
          <a:p>
            <a:pPr lvl="1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индивидуально-дифференцированный подход к каждой семье; </a:t>
            </a:r>
          </a:p>
          <a:p>
            <a:pPr lvl="1"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учет особенностей характера отношений ребенка с родителями.</a:t>
            </a:r>
          </a:p>
          <a:p>
            <a:pPr lvl="1">
              <a:buFont typeface="Wingdings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lvl="1"/>
            <a:endParaRPr lang="ru-RU" sz="1800" dirty="0"/>
          </a:p>
          <a:p>
            <a:pPr lvl="1"/>
            <a:endParaRPr lang="ru-RU" dirty="0"/>
          </a:p>
          <a:p>
            <a:pPr lvl="1"/>
            <a:endParaRPr lang="ru-RU" sz="1800" dirty="0"/>
          </a:p>
          <a:p>
            <a:pPr lvl="1"/>
            <a:endParaRPr lang="ru-RU" sz="1800" dirty="0"/>
          </a:p>
          <a:p>
            <a:pPr lvl="1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22170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6B155A-ADFE-7D09-F6D7-2FF82F1F18C5}"/>
              </a:ext>
            </a:extLst>
          </p:cNvPr>
          <p:cNvSpPr txBox="1"/>
          <p:nvPr/>
        </p:nvSpPr>
        <p:spPr>
          <a:xfrm>
            <a:off x="381000" y="182881"/>
            <a:ext cx="12195517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деятельности</a:t>
            </a:r>
          </a:p>
          <a:p>
            <a:pPr lvl="1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-аналитическое направление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получение и анализ данных о семье каждого воспитанников;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информации о запросах семьи в отношении охраны здоровья и развития ребенка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информации об уровне психолого-педагогической компетентности родителей;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 с семьей с учетом результатов проведенного анализа;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воспитательных задач</a:t>
            </a:r>
          </a:p>
          <a:p>
            <a:pPr lvl="1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Просветительское направление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 по вопросам особенностей психофизиологического и психического развития детей младенческого, раннего и дошкольного возрастов;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выбора эффективных методов обучения и воспитания детей определенного возраста;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актуальной информацией о государственной политике в области ДО, включая информирование о мерах господдержки семьям с детьми дошкольного возраста;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и методах образовательной работы с детьми</a:t>
            </a:r>
          </a:p>
          <a:p>
            <a:pPr lvl="1">
              <a:buFont typeface="Wingdings" pitchFamily="2" charset="2"/>
              <a:buChar char="§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Консультационное направление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объединяет в себе консультирование родителей по вопросам их взаимодействия с ребенком, преодоления возникающих проблем воспитания и обучения детей;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об особенностях поведения и взаимодействия ребенка со сверстниками и педагогом;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ситуации;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воспитания и построения продуктивного взаимодействия с детьми младенческого, раннего и дошкольного возрастов; </a:t>
            </a:r>
          </a:p>
          <a:p>
            <a:pPr lvl="1">
              <a:buFont typeface="Wingdings" pitchFamily="2" charset="2"/>
              <a:buChar char="§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организации и участия в образовательном процессе и детской деятельности.</a:t>
            </a:r>
          </a:p>
          <a:p>
            <a:pPr lvl="1">
              <a:buFont typeface="Wingdings" pitchFamily="2" charset="2"/>
              <a:buChar char="§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94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736140-59AA-E2C7-0879-497007567061}"/>
              </a:ext>
            </a:extLst>
          </p:cNvPr>
          <p:cNvSpPr txBox="1"/>
          <p:nvPr/>
        </p:nvSpPr>
        <p:spPr>
          <a:xfrm>
            <a:off x="129209" y="228601"/>
            <a:ext cx="1094298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работа (Задачи, Направления, Содержание )</a:t>
            </a:r>
          </a:p>
          <a:p>
            <a:pPr>
              <a:buClr>
                <a:schemeClr val="accent1"/>
              </a:buClr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коррекционно-развивающей работы</a:t>
            </a:r>
          </a:p>
          <a:p>
            <a:pPr>
              <a:buClr>
                <a:schemeClr val="accent1"/>
              </a:buClr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КРР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нарушений развития у различных категорий детей или целевых групп,  в том числе детей с ОВЗ и детей-инвалидов;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квалифицированная помощь в освоении программы;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дошкольников с учетом возрастных и индивидуальных особенностей, социальной адаптации.</a:t>
            </a:r>
          </a:p>
          <a:p>
            <a:pPr>
              <a:buClr>
                <a:schemeClr val="accent1"/>
              </a:buClr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КРР</a:t>
            </a:r>
          </a:p>
          <a:p>
            <a:pPr>
              <a:buClr>
                <a:schemeClr val="accent1"/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имеет право разработать программу КРР, которая может включать: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диагностических и коррекционно-развивающих мероприятий;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КРР с обучающимися различных целевых групп, которые имеют различные ООП и стартовые условия освоения программы.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инструментарий для реализации диагностических, коррекционно-развивающих и просветительских задач программы.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89515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3524DE-C5B2-EFE2-CF9F-F453BFD49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72EB79-3DB7-8EFE-AD5A-F09C6DD3C72B}"/>
              </a:ext>
            </a:extLst>
          </p:cNvPr>
          <p:cNvSpPr txBox="1"/>
          <p:nvPr/>
        </p:nvSpPr>
        <p:spPr>
          <a:xfrm>
            <a:off x="1550504" y="1363169"/>
            <a:ext cx="960120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endParaRPr lang="ru-RU" sz="1800" dirty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КРР</a:t>
            </a:r>
          </a:p>
          <a:p>
            <a:pPr>
              <a:buFont typeface="Wingdings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основные образовательные потребности детей, в том числе воспитанников с трудностями освоения ФОП ДО и социализации в ДОО; 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своевременно выявлять детей с трудностями социальной адаптации по различным причинам; 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индивидуально-ориентированную психолого-педагогическую помощь детям с учетом особенностей их психического и физического развития, индивидуальных возможностей и потребностей в соответствии с рекомендациями ПМПК (психолого-медико-педагогическая комиссия)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(психолого-педагогический консилиум)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родителям консультативную психолого-педагогическую помощь по вопросам развития и воспитания детей дошкольного возраста; 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поиску и отбору одаренных детей, их творческому развитию; 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выявлять детей с проблемами развития эмоциональной и интеллектуальной сферы; 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комплекс индивидуально-ориентированных мер по ослаблению, снижению или устранению отклонений в развитии детей и проблем их поведения </a:t>
            </a:r>
          </a:p>
        </p:txBody>
      </p:sp>
    </p:spTree>
    <p:extLst>
      <p:ext uri="{BB962C8B-B14F-4D97-AF65-F5344CB8AC3E}">
        <p14:creationId xmlns:p14="http://schemas.microsoft.com/office/powerpoint/2010/main" val="1478934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182D5E-F9D3-5212-1158-621865A329CF}"/>
              </a:ext>
            </a:extLst>
          </p:cNvPr>
          <p:cNvSpPr txBox="1"/>
          <p:nvPr/>
        </p:nvSpPr>
        <p:spPr>
          <a:xfrm>
            <a:off x="1067157" y="671691"/>
            <a:ext cx="9567713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(Цели, задачи, направления и содержание воспитания)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4625" indent="-174625"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раскрывает задачи и направления воспитательной работы;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пояснительную записку и три раздела: целевой, содержательный, организационный. Пояснительная записка не является частью рабочей программы воспитания в ДОО;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задачи воспитания в образовательных областях по семи направлениям: патриотическое, духовно-нравственное, социальное, познавательное, физическое и оздоровительное, трудовое, эстетическое;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целевые ориентиры воспитания детей раннего возраста – к трем годам и на этапе завершения освоения программы. </a:t>
            </a:r>
          </a:p>
          <a:p>
            <a:pPr marL="174625" indent="-174625">
              <a:buFont typeface="Wingdings" pitchFamily="2" charset="2"/>
              <a:buChar char="§"/>
            </a:pPr>
            <a:endParaRPr lang="ru-RU" sz="1800" dirty="0"/>
          </a:p>
          <a:p>
            <a:pPr marL="174625" indent="-174625">
              <a:buFont typeface="Wingdings" pitchFamily="2" charset="2"/>
              <a:buChar char="§"/>
            </a:pPr>
            <a:endParaRPr lang="ru-RU" sz="1800" dirty="0"/>
          </a:p>
          <a:p>
            <a:endParaRPr lang="ru-RU" dirty="0"/>
          </a:p>
          <a:p>
            <a:r>
              <a:rPr lang="ru-RU" sz="18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357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F95776-64F3-BC6B-F1D8-CA2EA34979B2}"/>
              </a:ext>
            </a:extLst>
          </p:cNvPr>
          <p:cNvSpPr txBox="1"/>
          <p:nvPr/>
        </p:nvSpPr>
        <p:spPr>
          <a:xfrm>
            <a:off x="267286" y="640913"/>
            <a:ext cx="11431071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 ФОП ДО                                            (Структура, содержания, новшества)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организационного раздела ФОП ДО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Описание условий реализации программы: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психолого-педагогические условия;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организации РППС (развивающая предметно-пространственная  среда)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материально-техническое обеспечение ФОП, обеспеченность методическими материалами и средствами обучения и воспитания;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перечень литературных, музыкальных, художественных, анимационных произведений для реализации ФОП;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кадровые условия.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Примерный режим и распорядок дня в дошкольных группах.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Федеральный календарный план воспитательной работы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387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6E2906-A5CE-0B40-960C-8EDA756F4D0D}"/>
              </a:ext>
            </a:extLst>
          </p:cNvPr>
          <p:cNvSpPr txBox="1"/>
          <p:nvPr/>
        </p:nvSpPr>
        <p:spPr>
          <a:xfrm>
            <a:off x="1139483" y="379828"/>
            <a:ext cx="1022721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/>
          </a:p>
          <a:p>
            <a:endParaRPr lang="ru-RU" sz="2400" dirty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ФОП ДО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реализации ФОП обеспечена совокупностью психолого-педагогических условий (п. 30.1 ФОП ДО)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условия: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детства как уникального периода в становлении человека, понимание неповторимости личности каждого ребенка, принятие воспитанника такими, какой он есть, со всеми его индивидуальными проявлениями;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форм и методов, соответствующих возрастным особенностям детей, видов деятельности, специфических для каждого возрастного периода, социальной ситуации развития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618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05E76A-2ADC-987D-0EE5-F63DA62024FD}"/>
              </a:ext>
            </a:extLst>
          </p:cNvPr>
          <p:cNvSpPr txBox="1"/>
          <p:nvPr/>
        </p:nvSpPr>
        <p:spPr>
          <a:xfrm>
            <a:off x="556591" y="377688"/>
            <a:ext cx="10734261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РППС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не выдвигает жестких требований к организации РППС и оставляет за детским садом право самостоятельного проектирования РППС</a:t>
            </a: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требования: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РППС должна обеспечивать возможность реализовать разные виды индивидуальной и коллективной деятельности;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разные варианты создания РППС при условии учета целей и принципов ФОП ДО, возрастной и гендерной специфики;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оснащении РППС могут быть использованы элементы цифровой образовательной среды, интерактивные площадки как пространство сотрудничества и творческой самореализации ребенка и взрослого.</a:t>
            </a:r>
          </a:p>
          <a:p>
            <a:pPr>
              <a:buFont typeface="Wingdings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РППС должна  соответствовать: 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ФГОС ДО;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программе ДОО;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 особенностям детей; 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безопасности и надежности;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воспитывающему характеру обучения детей в детском саду;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материально-техническим и медико-социальным условиям пребывания детей в ДОО</a:t>
            </a:r>
          </a:p>
          <a:p>
            <a:pPr>
              <a:buFont typeface="Wingdings" pitchFamily="2" charset="2"/>
              <a:buChar char="§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4887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D5CB84-31D7-D55F-7F00-B195FDF99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FE2C84-8207-F3DE-F32A-7BCD6409CDFF}"/>
              </a:ext>
            </a:extLst>
          </p:cNvPr>
          <p:cNvSpPr txBox="1"/>
          <p:nvPr/>
        </p:nvSpPr>
        <p:spPr>
          <a:xfrm>
            <a:off x="745588" y="810289"/>
            <a:ext cx="10494498" cy="5866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995" marR="10795" indent="-6350" algn="ctr">
              <a:lnSpc>
                <a:spcPct val="110000"/>
              </a:lnSpc>
              <a:spcAft>
                <a:spcPts val="3175"/>
              </a:spcAft>
            </a:pPr>
            <a:r>
              <a:rPr lang="ru-RU" sz="32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Обсудим сегодня: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 fontAlgn="base">
              <a:lnSpc>
                <a:spcPct val="105000"/>
              </a:lnSpc>
              <a:spcAft>
                <a:spcPts val="625"/>
              </a:spcAft>
              <a:buClr>
                <a:srgbClr val="0D0D0D"/>
              </a:buClr>
              <a:buSzPts val="2600"/>
              <a:buFont typeface="+mj-lt"/>
              <a:buAutoNum type="arabicPeriod"/>
            </a:pPr>
            <a:r>
              <a:rPr lang="ru-RU" sz="3200" u="none" strike="noStrike" dirty="0">
                <a:solidFill>
                  <a:srgbClr val="0D0D0D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образования: особенности структуры и содержания документа.</a:t>
            </a:r>
            <a:endParaRPr lang="ru-RU" sz="32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1270" lvl="0" indent="-342900" algn="just" fontAlgn="base">
              <a:lnSpc>
                <a:spcPct val="105000"/>
              </a:lnSpc>
              <a:spcAft>
                <a:spcPts val="625"/>
              </a:spcAft>
              <a:buClr>
                <a:srgbClr val="0D0D0D"/>
              </a:buClr>
              <a:buSzPts val="2600"/>
              <a:buFont typeface="+mj-lt"/>
              <a:buAutoNum type="arabicPeriod"/>
            </a:pPr>
            <a:r>
              <a:rPr lang="ru-RU" sz="3200" u="none" strike="noStrike" dirty="0">
                <a:solidFill>
                  <a:srgbClr val="0D0D0D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Переход дошкольных образовательных организаций региона на ФОП ДО: нормативная база, необходимые управленческие решения и методические шаги.</a:t>
            </a:r>
            <a:endParaRPr lang="ru-RU" sz="32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814705" marR="504190" algn="ctr">
              <a:lnSpc>
                <a:spcPct val="98000"/>
              </a:lnSpc>
              <a:spcAft>
                <a:spcPts val="685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4705" marR="504190" algn="ctr">
              <a:lnSpc>
                <a:spcPct val="98000"/>
              </a:lnSpc>
              <a:spcAft>
                <a:spcPts val="685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 </a:t>
            </a:r>
            <a:endParaRPr lang="ru-RU" sz="9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14705" marR="504190" algn="ctr">
              <a:lnSpc>
                <a:spcPct val="98000"/>
              </a:lnSpc>
              <a:spcAft>
                <a:spcPts val="685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 </a:t>
            </a:r>
            <a:endParaRPr lang="ru-RU" sz="9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14705" marR="504190" algn="ctr">
              <a:lnSpc>
                <a:spcPct val="98000"/>
              </a:lnSpc>
              <a:spcAft>
                <a:spcPts val="685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 </a:t>
            </a:r>
            <a:endParaRPr lang="ru-RU" sz="9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205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D53693-871F-DC1D-B111-16A24C641B68}"/>
              </a:ext>
            </a:extLst>
          </p:cNvPr>
          <p:cNvSpPr txBox="1"/>
          <p:nvPr/>
        </p:nvSpPr>
        <p:spPr>
          <a:xfrm>
            <a:off x="649577" y="0"/>
            <a:ext cx="1095932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произведений для реализации ФОП ДО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четыре примерных перечня: литературные, музыкальные, художественные и анимационные произведений для реализации ФОП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примерные,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может выбирать произведения в соответствии с решаемыми образовательными задачами, а также использовать иные произведения;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 представлены по возрастам: от 2 месяцев до 7 лет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67172C1-BC39-0904-367B-C766A9C86F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762054"/>
              </p:ext>
            </p:extLst>
          </p:nvPr>
        </p:nvGraphicFramePr>
        <p:xfrm>
          <a:off x="576470" y="2757268"/>
          <a:ext cx="11032434" cy="3720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9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2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569">
                <a:tc>
                  <a:txBody>
                    <a:bodyPr/>
                    <a:lstStyle/>
                    <a:p>
                      <a:r>
                        <a:rPr lang="ru-RU" dirty="0"/>
                        <a:t>Перечень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Содержание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0608">
                <a:tc>
                  <a:txBody>
                    <a:bodyPr/>
                    <a:lstStyle/>
                    <a:p>
                      <a:r>
                        <a:rPr lang="ru-RU" sz="1600" dirty="0"/>
                        <a:t>Художественная литература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Малые формы фольклора, русские народные сказки, произведения поэтов и писателей России, разных стран, сказки народов мира, литературные сказки, былины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Музыкальные произведения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слушания, пения, музыкально-ритмических произведений, музыкальных спектаклей, игры на детских музыкальных инструментах, дидактических игр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0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Произведения изобразительного искусства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Иллюстрации к книгам, репродукции картин </a:t>
                      </a:r>
                    </a:p>
                    <a:p>
                      <a:pPr algn="just"/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608">
                <a:tc>
                  <a:txBody>
                    <a:bodyPr/>
                    <a:lstStyle/>
                    <a:p>
                      <a:r>
                        <a:rPr lang="ru-RU" sz="1600" dirty="0"/>
                        <a:t>Анимационные произведения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Фильмы, анимационные сериалы, полнометражные анимационные фильмы для совместного семейного просмотра и использования их элементов в ДОО с 5 лет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F1201-1A53-B78B-DF5B-79B804C5BDAF}"/>
              </a:ext>
            </a:extLst>
          </p:cNvPr>
          <p:cNvSpPr txBox="1"/>
          <p:nvPr/>
        </p:nvSpPr>
        <p:spPr>
          <a:xfrm>
            <a:off x="1222514" y="721142"/>
            <a:ext cx="936266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</a:t>
            </a:r>
          </a:p>
          <a:p>
            <a:pPr lvl="0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разрешает самостоятельно подбирать средства обучения, оборудование, материалы, исходя из особенностей реализации образовательной программы </a:t>
            </a:r>
          </a:p>
          <a:p>
            <a:pPr lvl="0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обязан: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воспитанникам возможность достичь планируемых результатов освоения ООП;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требования СП 2.4.3648-20, СанПиН 2.3/2.4.3590-20, СанПиН 1.2.3685-21;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требования пожарной безопасности и электробезопасности;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требования по охране здоровья воспитанников и охране труда работников;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беспрепятственный доступа обучающихся с ОВЗ, в том числе детей-инвалидов к объектам инфраструктуры ДОО</a:t>
            </a:r>
          </a:p>
        </p:txBody>
      </p:sp>
    </p:spTree>
    <p:extLst>
      <p:ext uri="{BB962C8B-B14F-4D97-AF65-F5344CB8AC3E}">
        <p14:creationId xmlns:p14="http://schemas.microsoft.com/office/powerpoint/2010/main" val="1096616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2E7F10-A378-4920-0DB8-4D6E294AB8A1}"/>
              </a:ext>
            </a:extLst>
          </p:cNvPr>
          <p:cNvSpPr txBox="1"/>
          <p:nvPr/>
        </p:nvSpPr>
        <p:spPr>
          <a:xfrm>
            <a:off x="258417" y="785191"/>
            <a:ext cx="1043608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календарный план воспитательной работы</a:t>
            </a:r>
          </a:p>
          <a:p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план для детского сада;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мероприятия должны проводиться с учетом особенностей программы, а также возрастных, физиологических и психоэмоциональных особенностей воспитанников;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вправе наряду с планом проводить иные мероприятия по Программе воспитания, по ключевым направлениям воспитания и дополнительного образования детей;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Федеральном плане содержится примерный перечень основных государственных и народных праздников, памятных дат, которые нужно внести в календарный план воспитательной работы. Список можно корректировать с учетом специфики региона и детского сада.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475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5172ED-6748-5BA9-F1EF-398644B636CA}"/>
              </a:ext>
            </a:extLst>
          </p:cNvPr>
          <p:cNvSpPr txBox="1"/>
          <p:nvPr/>
        </p:nvSpPr>
        <p:spPr>
          <a:xfrm>
            <a:off x="1172817" y="1182757"/>
            <a:ext cx="7974699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условия</a:t>
            </a:r>
          </a:p>
          <a:p>
            <a:pPr>
              <a:buFont typeface="Wingdings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должны реализовать квалифицированные педагоги;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сделать реализацию программы эффективной, детский сад должен создать условия для профессионального развития педагогических и руководящих кадров, получения дополнительного профессионального образования не реже одного раза в три года за счет средств ДОО или учредителя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3933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369154" y="1813051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F2DF59-A10F-A045-D317-6526A93A844B}"/>
              </a:ext>
            </a:extLst>
          </p:cNvPr>
          <p:cNvSpPr txBox="1"/>
          <p:nvPr/>
        </p:nvSpPr>
        <p:spPr>
          <a:xfrm>
            <a:off x="775252" y="337931"/>
            <a:ext cx="968071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действий ДОО в переходный период: 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этапы, управленческие решения и методические шаги</a:t>
            </a: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2E3100-1315-5A97-DCE7-259D572F51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" t="23748" r="2805" b="6029"/>
          <a:stretch/>
        </p:blipFill>
        <p:spPr>
          <a:xfrm>
            <a:off x="1111876" y="1192695"/>
            <a:ext cx="8709289" cy="49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73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207954-17C0-280D-C84E-303D0D8E1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574" y="272749"/>
            <a:ext cx="8858517" cy="63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808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9A7DA4-8E03-BC0D-1C2B-352C87000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15" y="618978"/>
            <a:ext cx="8605216" cy="59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81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67414A-49F0-8461-2314-DCBCA13F69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" t="3478" r="2798" b="7826"/>
          <a:stretch/>
        </p:blipFill>
        <p:spPr>
          <a:xfrm>
            <a:off x="1172818" y="422413"/>
            <a:ext cx="8243550" cy="601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322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95B698F-5CB4-C766-97B4-7AFDF3A9F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91C7D19-19CC-2885-DF64-D27084A51E20}"/>
              </a:ext>
            </a:extLst>
          </p:cNvPr>
          <p:cNvSpPr txBox="1"/>
          <p:nvPr/>
        </p:nvSpPr>
        <p:spPr>
          <a:xfrm>
            <a:off x="964097" y="2412916"/>
            <a:ext cx="9303026" cy="2839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444750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ФОП призвана реализовать один из пунктов ФГОС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создать единое образовательное пространство в России. В Федеральном законе от 29 декабря 2012 г. № 273-ФЗ «Об образовании» программа названа как федеральная основная образовательная (ФООП), а в приказе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использует название «федеральная образовательная программа» и аббревиатуру ФОП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tabLst>
                <a:tab pos="2444750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 можно использовать термины ФООП и ФОП как синонимы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tabLst>
                <a:tab pos="2444750" algn="l"/>
              </a:tabLs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444750" algn="l"/>
              </a:tabLst>
            </a:pPr>
            <a:endParaRPr lang="ru-RU" sz="10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444750" algn="l"/>
              </a:tabLst>
            </a:pPr>
            <a:endParaRPr lang="ru-RU" sz="105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444750" algn="l"/>
              </a:tabLst>
            </a:pPr>
            <a:endParaRPr lang="ru-RU" sz="10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444750" algn="l"/>
              </a:tabLst>
            </a:pPr>
            <a:endParaRPr lang="ru-RU" sz="105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444750" algn="l"/>
              </a:tabLs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1721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52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1E60F0-EEA7-9FA4-37B1-E7FF7F09E8CD}"/>
              </a:ext>
            </a:extLst>
          </p:cNvPr>
          <p:cNvSpPr txBox="1"/>
          <p:nvPr/>
        </p:nvSpPr>
        <p:spPr>
          <a:xfrm>
            <a:off x="2047461" y="1083365"/>
            <a:ext cx="728538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работать вместе.</a:t>
            </a:r>
          </a:p>
          <a:p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нас все получится! </a:t>
            </a:r>
          </a:p>
          <a:p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679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A193B1-3BE7-C634-E0D6-D5F515C77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713" y="505893"/>
            <a:ext cx="4733486" cy="6413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95188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664E73-0C47-629E-3ACA-4E258659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5A2A12-F628-544F-66DC-0C81790B8893}"/>
              </a:ext>
            </a:extLst>
          </p:cNvPr>
          <p:cNvSpPr txBox="1"/>
          <p:nvPr/>
        </p:nvSpPr>
        <p:spPr>
          <a:xfrm>
            <a:off x="904461" y="-1271752"/>
            <a:ext cx="10386391" cy="30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</a:rPr>
              <a:t>-</a:t>
            </a:r>
            <a:endParaRPr lang="ru-RU" sz="11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A3E3C-31C9-A93B-5A36-F4340DD9B2A4}"/>
              </a:ext>
            </a:extLst>
          </p:cNvPr>
          <p:cNvSpPr txBox="1"/>
          <p:nvPr/>
        </p:nvSpPr>
        <p:spPr>
          <a:xfrm>
            <a:off x="1411357" y="1798983"/>
            <a:ext cx="833893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695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B1815E5C-8215-85CF-BC3A-B7747973F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grpSp>
        <p:nvGrpSpPr>
          <p:cNvPr id="3" name="Group 21914">
            <a:extLst>
              <a:ext uri="{FF2B5EF4-FFF2-40B4-BE49-F238E27FC236}">
                <a16:creationId xmlns:a16="http://schemas.microsoft.com/office/drawing/2014/main" id="{EEBA5333-1982-C227-1628-6CB543B2C8FC}"/>
              </a:ext>
            </a:extLst>
          </p:cNvPr>
          <p:cNvGrpSpPr/>
          <p:nvPr/>
        </p:nvGrpSpPr>
        <p:grpSpPr>
          <a:xfrm>
            <a:off x="864704" y="149088"/>
            <a:ext cx="10555357" cy="6728598"/>
            <a:chOff x="0" y="0"/>
            <a:chExt cx="9284912" cy="6187249"/>
          </a:xfrm>
        </p:grpSpPr>
        <p:sp>
          <p:nvSpPr>
            <p:cNvPr id="4" name="Rectangle 71">
              <a:extLst>
                <a:ext uri="{FF2B5EF4-FFF2-40B4-BE49-F238E27FC236}">
                  <a16:creationId xmlns:a16="http://schemas.microsoft.com/office/drawing/2014/main" id="{9BF5DAF1-0BA5-CC89-FACE-BDBA095AA750}"/>
                </a:ext>
              </a:extLst>
            </p:cNvPr>
            <p:cNvSpPr/>
            <p:nvPr/>
          </p:nvSpPr>
          <p:spPr>
            <a:xfrm>
              <a:off x="3511365" y="0"/>
              <a:ext cx="2947345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b="1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ЧТО ДЕЛАТЬ ДОО?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5" name="Picture 28793">
              <a:extLst>
                <a:ext uri="{FF2B5EF4-FFF2-40B4-BE49-F238E27FC236}">
                  <a16:creationId xmlns:a16="http://schemas.microsoft.com/office/drawing/2014/main" id="{8BB329C4-A9C6-42AB-D9EF-01527E71BA2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888049" y="2885868"/>
              <a:ext cx="2779776" cy="3279649"/>
            </a:xfrm>
            <a:prstGeom prst="rect">
              <a:avLst/>
            </a:prstGeom>
          </p:spPr>
        </p:pic>
        <p:sp>
          <p:nvSpPr>
            <p:cNvPr id="6" name="Shape 74">
              <a:extLst>
                <a:ext uri="{FF2B5EF4-FFF2-40B4-BE49-F238E27FC236}">
                  <a16:creationId xmlns:a16="http://schemas.microsoft.com/office/drawing/2014/main" id="{C49EEA19-98B8-2FD4-31F0-7EF878662576}"/>
                </a:ext>
              </a:extLst>
            </p:cNvPr>
            <p:cNvSpPr/>
            <p:nvPr/>
          </p:nvSpPr>
          <p:spPr>
            <a:xfrm>
              <a:off x="2321629" y="503199"/>
              <a:ext cx="2794000" cy="2447819"/>
            </a:xfrm>
            <a:custGeom>
              <a:avLst/>
              <a:gdLst/>
              <a:ahLst/>
              <a:cxnLst/>
              <a:rect l="0" t="0" r="0" b="0"/>
              <a:pathLst>
                <a:path w="2794000" h="2447819">
                  <a:moveTo>
                    <a:pt x="1389948" y="131"/>
                  </a:moveTo>
                  <a:cubicBezTo>
                    <a:pt x="1434955" y="0"/>
                    <a:pt x="1480399" y="1506"/>
                    <a:pt x="1526159" y="4720"/>
                  </a:cubicBezTo>
                  <a:cubicBezTo>
                    <a:pt x="2258314" y="56028"/>
                    <a:pt x="2794000" y="525548"/>
                    <a:pt x="2722753" y="1053360"/>
                  </a:cubicBezTo>
                  <a:cubicBezTo>
                    <a:pt x="2670048" y="1442868"/>
                    <a:pt x="2294636" y="1770401"/>
                    <a:pt x="1773936" y="1881145"/>
                  </a:cubicBezTo>
                  <a:lnTo>
                    <a:pt x="1593342" y="2447819"/>
                  </a:lnTo>
                  <a:lnTo>
                    <a:pt x="1267841" y="1915816"/>
                  </a:lnTo>
                  <a:cubicBezTo>
                    <a:pt x="535686" y="1864508"/>
                    <a:pt x="0" y="1394989"/>
                    <a:pt x="71247" y="867177"/>
                  </a:cubicBezTo>
                  <a:cubicBezTo>
                    <a:pt x="138160" y="372354"/>
                    <a:pt x="714847" y="2099"/>
                    <a:pt x="1389948" y="131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75">
              <a:extLst>
                <a:ext uri="{FF2B5EF4-FFF2-40B4-BE49-F238E27FC236}">
                  <a16:creationId xmlns:a16="http://schemas.microsoft.com/office/drawing/2014/main" id="{EA114D75-B241-B251-6F2A-CA734907BFC1}"/>
                </a:ext>
              </a:extLst>
            </p:cNvPr>
            <p:cNvSpPr/>
            <p:nvPr/>
          </p:nvSpPr>
          <p:spPr>
            <a:xfrm>
              <a:off x="2321629" y="456485"/>
              <a:ext cx="2794000" cy="2494534"/>
            </a:xfrm>
            <a:custGeom>
              <a:avLst/>
              <a:gdLst/>
              <a:ahLst/>
              <a:cxnLst/>
              <a:rect l="0" t="0" r="0" b="0"/>
              <a:pathLst>
                <a:path w="2794000" h="2494534">
                  <a:moveTo>
                    <a:pt x="1593342" y="2494534"/>
                  </a:moveTo>
                  <a:lnTo>
                    <a:pt x="1267841" y="1962531"/>
                  </a:lnTo>
                  <a:cubicBezTo>
                    <a:pt x="535686" y="1911223"/>
                    <a:pt x="0" y="1441704"/>
                    <a:pt x="71247" y="913892"/>
                  </a:cubicBezTo>
                  <a:cubicBezTo>
                    <a:pt x="142621" y="386080"/>
                    <a:pt x="794004" y="0"/>
                    <a:pt x="1526159" y="51435"/>
                  </a:cubicBezTo>
                  <a:cubicBezTo>
                    <a:pt x="2258314" y="102743"/>
                    <a:pt x="2794000" y="572262"/>
                    <a:pt x="2722753" y="1100074"/>
                  </a:cubicBezTo>
                  <a:cubicBezTo>
                    <a:pt x="2670048" y="1489583"/>
                    <a:pt x="2294636" y="1817116"/>
                    <a:pt x="1773936" y="1927860"/>
                  </a:cubicBezTo>
                  <a:close/>
                </a:path>
              </a:pathLst>
            </a:custGeom>
            <a:ln w="12192" cap="flat">
              <a:round/>
            </a:ln>
          </p:spPr>
          <p:style>
            <a:lnRef idx="1">
              <a:srgbClr val="63252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Rectangle 76">
              <a:extLst>
                <a:ext uri="{FF2B5EF4-FFF2-40B4-BE49-F238E27FC236}">
                  <a16:creationId xmlns:a16="http://schemas.microsoft.com/office/drawing/2014/main" id="{DFB00ED1-E52E-9034-EA67-EDD0058CA674}"/>
                </a:ext>
              </a:extLst>
            </p:cNvPr>
            <p:cNvSpPr/>
            <p:nvPr/>
          </p:nvSpPr>
          <p:spPr>
            <a:xfrm>
              <a:off x="2910655" y="693039"/>
              <a:ext cx="2244409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Разрабатываем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77">
              <a:extLst>
                <a:ext uri="{FF2B5EF4-FFF2-40B4-BE49-F238E27FC236}">
                  <a16:creationId xmlns:a16="http://schemas.microsoft.com/office/drawing/2014/main" id="{91E881CC-9C3B-A42F-7796-C8831D25CA0A}"/>
                </a:ext>
              </a:extLst>
            </p:cNvPr>
            <p:cNvSpPr/>
            <p:nvPr/>
          </p:nvSpPr>
          <p:spPr>
            <a:xfrm>
              <a:off x="2918275" y="967359"/>
              <a:ext cx="2224646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новую ООП ДО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78">
              <a:extLst>
                <a:ext uri="{FF2B5EF4-FFF2-40B4-BE49-F238E27FC236}">
                  <a16:creationId xmlns:a16="http://schemas.microsoft.com/office/drawing/2014/main" id="{2A0DF0C2-A67B-83B6-B3D0-F72F0B5E3121}"/>
                </a:ext>
              </a:extLst>
            </p:cNvPr>
            <p:cNvSpPr/>
            <p:nvPr/>
          </p:nvSpPr>
          <p:spPr>
            <a:xfrm>
              <a:off x="3114871" y="1241679"/>
              <a:ext cx="1702309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или вносим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79">
              <a:extLst>
                <a:ext uri="{FF2B5EF4-FFF2-40B4-BE49-F238E27FC236}">
                  <a16:creationId xmlns:a16="http://schemas.microsoft.com/office/drawing/2014/main" id="{66447549-7D58-3754-AF44-595B6EE0CE43}"/>
                </a:ext>
              </a:extLst>
            </p:cNvPr>
            <p:cNvSpPr/>
            <p:nvPr/>
          </p:nvSpPr>
          <p:spPr>
            <a:xfrm>
              <a:off x="3060007" y="1515999"/>
              <a:ext cx="1847335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dirty="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изменения в </a:t>
              </a:r>
              <a:endParaRPr lang="ru-RU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80">
              <a:extLst>
                <a:ext uri="{FF2B5EF4-FFF2-40B4-BE49-F238E27FC236}">
                  <a16:creationId xmlns:a16="http://schemas.microsoft.com/office/drawing/2014/main" id="{DB0A80F3-0BE2-9974-670F-A308B3B898CD}"/>
                </a:ext>
              </a:extLst>
            </p:cNvPr>
            <p:cNvSpPr/>
            <p:nvPr/>
          </p:nvSpPr>
          <p:spPr>
            <a:xfrm>
              <a:off x="2985331" y="1790086"/>
              <a:ext cx="2047382" cy="2956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действующую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81">
              <a:extLst>
                <a:ext uri="{FF2B5EF4-FFF2-40B4-BE49-F238E27FC236}">
                  <a16:creationId xmlns:a16="http://schemas.microsoft.com/office/drawing/2014/main" id="{C22B4B72-9ACD-F708-A290-C7C7027DF2ED}"/>
                </a:ext>
              </a:extLst>
            </p:cNvPr>
            <p:cNvSpPr/>
            <p:nvPr/>
          </p:nvSpPr>
          <p:spPr>
            <a:xfrm>
              <a:off x="3232219" y="2065020"/>
              <a:ext cx="1297634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ООП ДО?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Shape 82">
              <a:extLst>
                <a:ext uri="{FF2B5EF4-FFF2-40B4-BE49-F238E27FC236}">
                  <a16:creationId xmlns:a16="http://schemas.microsoft.com/office/drawing/2014/main" id="{48782F34-1E3E-A4F2-527A-13F498456C5D}"/>
                </a:ext>
              </a:extLst>
            </p:cNvPr>
            <p:cNvSpPr/>
            <p:nvPr/>
          </p:nvSpPr>
          <p:spPr>
            <a:xfrm>
              <a:off x="4921954" y="499633"/>
              <a:ext cx="4362958" cy="2700941"/>
            </a:xfrm>
            <a:custGeom>
              <a:avLst/>
              <a:gdLst/>
              <a:ahLst/>
              <a:cxnLst/>
              <a:rect l="0" t="0" r="0" b="0"/>
              <a:pathLst>
                <a:path w="4362958" h="2700941">
                  <a:moveTo>
                    <a:pt x="2154000" y="3810"/>
                  </a:moveTo>
                  <a:cubicBezTo>
                    <a:pt x="2660587" y="0"/>
                    <a:pt x="3169857" y="101314"/>
                    <a:pt x="3561716" y="308642"/>
                  </a:cubicBezTo>
                  <a:cubicBezTo>
                    <a:pt x="4345559" y="723170"/>
                    <a:pt x="4362958" y="1404906"/>
                    <a:pt x="3600578" y="1831118"/>
                  </a:cubicBezTo>
                  <a:cubicBezTo>
                    <a:pt x="3037967" y="2145824"/>
                    <a:pt x="2180464" y="2243106"/>
                    <a:pt x="1433322" y="2077244"/>
                  </a:cubicBezTo>
                  <a:lnTo>
                    <a:pt x="231394" y="2700941"/>
                  </a:lnTo>
                  <a:lnTo>
                    <a:pt x="801243" y="1852200"/>
                  </a:lnTo>
                  <a:cubicBezTo>
                    <a:pt x="17399" y="1437672"/>
                    <a:pt x="0" y="755936"/>
                    <a:pt x="762381" y="329724"/>
                  </a:cubicBezTo>
                  <a:cubicBezTo>
                    <a:pt x="1143508" y="116554"/>
                    <a:pt x="1647412" y="7620"/>
                    <a:pt x="2154000" y="381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83">
              <a:extLst>
                <a:ext uri="{FF2B5EF4-FFF2-40B4-BE49-F238E27FC236}">
                  <a16:creationId xmlns:a16="http://schemas.microsoft.com/office/drawing/2014/main" id="{76DBA066-996B-6C33-CFD3-2CD85A4C4BDB}"/>
                </a:ext>
              </a:extLst>
            </p:cNvPr>
            <p:cNvSpPr/>
            <p:nvPr/>
          </p:nvSpPr>
          <p:spPr>
            <a:xfrm>
              <a:off x="4921954" y="393620"/>
              <a:ext cx="4362958" cy="2806954"/>
            </a:xfrm>
            <a:custGeom>
              <a:avLst/>
              <a:gdLst/>
              <a:ahLst/>
              <a:cxnLst/>
              <a:rect l="0" t="0" r="0" b="0"/>
              <a:pathLst>
                <a:path w="4362958" h="2806954">
                  <a:moveTo>
                    <a:pt x="231394" y="2806954"/>
                  </a:moveTo>
                  <a:lnTo>
                    <a:pt x="801243" y="1958213"/>
                  </a:lnTo>
                  <a:cubicBezTo>
                    <a:pt x="17399" y="1543685"/>
                    <a:pt x="0" y="861949"/>
                    <a:pt x="762381" y="435737"/>
                  </a:cubicBezTo>
                  <a:cubicBezTo>
                    <a:pt x="1524635" y="9398"/>
                    <a:pt x="2777998" y="0"/>
                    <a:pt x="3561716" y="414655"/>
                  </a:cubicBezTo>
                  <a:cubicBezTo>
                    <a:pt x="4345559" y="829183"/>
                    <a:pt x="4362958" y="1510919"/>
                    <a:pt x="3600578" y="1937131"/>
                  </a:cubicBezTo>
                  <a:cubicBezTo>
                    <a:pt x="3037967" y="2251837"/>
                    <a:pt x="2180464" y="2349119"/>
                    <a:pt x="1433322" y="2183257"/>
                  </a:cubicBezTo>
                  <a:close/>
                </a:path>
              </a:pathLst>
            </a:custGeom>
            <a:ln w="12192" cap="flat">
              <a:round/>
            </a:ln>
          </p:spPr>
          <p:style>
            <a:lnRef idx="1">
              <a:srgbClr val="63252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Rectangle 84">
              <a:extLst>
                <a:ext uri="{FF2B5EF4-FFF2-40B4-BE49-F238E27FC236}">
                  <a16:creationId xmlns:a16="http://schemas.microsoft.com/office/drawing/2014/main" id="{DFFED214-1D9A-98C6-97A2-E11A8AA6BBCF}"/>
                </a:ext>
              </a:extLst>
            </p:cNvPr>
            <p:cNvSpPr/>
            <p:nvPr/>
          </p:nvSpPr>
          <p:spPr>
            <a:xfrm>
              <a:off x="6255200" y="723190"/>
              <a:ext cx="2350360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Отказываемся от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85">
              <a:extLst>
                <a:ext uri="{FF2B5EF4-FFF2-40B4-BE49-F238E27FC236}">
                  <a16:creationId xmlns:a16="http://schemas.microsoft.com/office/drawing/2014/main" id="{992EC380-9116-1890-E0CC-E7C64D52669A}"/>
                </a:ext>
              </a:extLst>
            </p:cNvPr>
            <p:cNvSpPr/>
            <p:nvPr/>
          </p:nvSpPr>
          <p:spPr>
            <a:xfrm>
              <a:off x="6355784" y="982270"/>
              <a:ext cx="2079518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комплексных и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86">
              <a:extLst>
                <a:ext uri="{FF2B5EF4-FFF2-40B4-BE49-F238E27FC236}">
                  <a16:creationId xmlns:a16="http://schemas.microsoft.com/office/drawing/2014/main" id="{BA2D1F03-D09A-276E-991B-2E3AF79089CE}"/>
                </a:ext>
              </a:extLst>
            </p:cNvPr>
            <p:cNvSpPr/>
            <p:nvPr/>
          </p:nvSpPr>
          <p:spPr>
            <a:xfrm>
              <a:off x="5932112" y="1241350"/>
              <a:ext cx="3117407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парциальных программ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87">
              <a:extLst>
                <a:ext uri="{FF2B5EF4-FFF2-40B4-BE49-F238E27FC236}">
                  <a16:creationId xmlns:a16="http://schemas.microsoft.com/office/drawing/2014/main" id="{7830D869-B0FA-F9C3-C9E3-4251B9527FAA}"/>
                </a:ext>
              </a:extLst>
            </p:cNvPr>
            <p:cNvSpPr/>
            <p:nvPr/>
          </p:nvSpPr>
          <p:spPr>
            <a:xfrm>
              <a:off x="5983928" y="1500430"/>
              <a:ext cx="1037601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/учебно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88">
              <a:extLst>
                <a:ext uri="{FF2B5EF4-FFF2-40B4-BE49-F238E27FC236}">
                  <a16:creationId xmlns:a16="http://schemas.microsoft.com/office/drawing/2014/main" id="{565C2D8C-BC1D-B243-AB97-59FF5A21640D}"/>
                </a:ext>
              </a:extLst>
            </p:cNvPr>
            <p:cNvSpPr/>
            <p:nvPr/>
          </p:nvSpPr>
          <p:spPr>
            <a:xfrm>
              <a:off x="6764470" y="1500430"/>
              <a:ext cx="104480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-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89">
              <a:extLst>
                <a:ext uri="{FF2B5EF4-FFF2-40B4-BE49-F238E27FC236}">
                  <a16:creationId xmlns:a16="http://schemas.microsoft.com/office/drawing/2014/main" id="{93754E44-81AA-6592-14B6-A16A8177F103}"/>
                </a:ext>
              </a:extLst>
            </p:cNvPr>
            <p:cNvSpPr/>
            <p:nvPr/>
          </p:nvSpPr>
          <p:spPr>
            <a:xfrm>
              <a:off x="6843718" y="1500430"/>
              <a:ext cx="1927836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методических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90">
              <a:extLst>
                <a:ext uri="{FF2B5EF4-FFF2-40B4-BE49-F238E27FC236}">
                  <a16:creationId xmlns:a16="http://schemas.microsoft.com/office/drawing/2014/main" id="{0CE8B662-F8A0-15DF-973A-6B645E85E3D6}"/>
                </a:ext>
              </a:extLst>
            </p:cNvPr>
            <p:cNvSpPr/>
            <p:nvPr/>
          </p:nvSpPr>
          <p:spPr>
            <a:xfrm>
              <a:off x="6044888" y="1759510"/>
              <a:ext cx="2907297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комплектов, которые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91">
              <a:extLst>
                <a:ext uri="{FF2B5EF4-FFF2-40B4-BE49-F238E27FC236}">
                  <a16:creationId xmlns:a16="http://schemas.microsoft.com/office/drawing/2014/main" id="{A2B6FA66-A794-6A6E-D822-D78634DC2E40}"/>
                </a:ext>
              </a:extLst>
            </p:cNvPr>
            <p:cNvSpPr/>
            <p:nvPr/>
          </p:nvSpPr>
          <p:spPr>
            <a:xfrm>
              <a:off x="5997644" y="2018357"/>
              <a:ext cx="2785435" cy="2799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использовали ранее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92">
              <a:extLst>
                <a:ext uri="{FF2B5EF4-FFF2-40B4-BE49-F238E27FC236}">
                  <a16:creationId xmlns:a16="http://schemas.microsoft.com/office/drawing/2014/main" id="{F29173E8-3562-AD57-01C4-E92C02982CEE}"/>
                </a:ext>
              </a:extLst>
            </p:cNvPr>
            <p:cNvSpPr/>
            <p:nvPr/>
          </p:nvSpPr>
          <p:spPr>
            <a:xfrm>
              <a:off x="8091874" y="2018357"/>
              <a:ext cx="157373" cy="2799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–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93">
              <a:extLst>
                <a:ext uri="{FF2B5EF4-FFF2-40B4-BE49-F238E27FC236}">
                  <a16:creationId xmlns:a16="http://schemas.microsoft.com/office/drawing/2014/main" id="{6A1BE3EC-3F4B-0F5C-E0B7-DE8F4D110418}"/>
                </a:ext>
              </a:extLst>
            </p:cNvPr>
            <p:cNvSpPr/>
            <p:nvPr/>
          </p:nvSpPr>
          <p:spPr>
            <a:xfrm>
              <a:off x="6668204" y="2277924"/>
              <a:ext cx="1161652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или нет?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Shape 94">
              <a:extLst>
                <a:ext uri="{FF2B5EF4-FFF2-40B4-BE49-F238E27FC236}">
                  <a16:creationId xmlns:a16="http://schemas.microsoft.com/office/drawing/2014/main" id="{20ECB61D-5D8A-302D-6798-A9B3DCA05786}"/>
                </a:ext>
              </a:extLst>
            </p:cNvPr>
            <p:cNvSpPr/>
            <p:nvPr/>
          </p:nvSpPr>
          <p:spPr>
            <a:xfrm>
              <a:off x="5603182" y="3023269"/>
              <a:ext cx="3513328" cy="1257440"/>
            </a:xfrm>
            <a:custGeom>
              <a:avLst/>
              <a:gdLst/>
              <a:ahLst/>
              <a:cxnLst/>
              <a:rect l="0" t="0" r="0" b="0"/>
              <a:pathLst>
                <a:path w="3513328" h="1257440">
                  <a:moveTo>
                    <a:pt x="1869683" y="3777"/>
                  </a:moveTo>
                  <a:cubicBezTo>
                    <a:pt x="2486191" y="0"/>
                    <a:pt x="3063208" y="162295"/>
                    <a:pt x="3265043" y="419747"/>
                  </a:cubicBezTo>
                  <a:cubicBezTo>
                    <a:pt x="3513328" y="736485"/>
                    <a:pt x="3099181" y="1077227"/>
                    <a:pt x="2340102" y="1180858"/>
                  </a:cubicBezTo>
                  <a:cubicBezTo>
                    <a:pt x="1779778" y="1257440"/>
                    <a:pt x="1164209" y="1184287"/>
                    <a:pt x="784352" y="996200"/>
                  </a:cubicBezTo>
                  <a:lnTo>
                    <a:pt x="0" y="1046619"/>
                  </a:lnTo>
                  <a:lnTo>
                    <a:pt x="515747" y="794905"/>
                  </a:lnTo>
                  <a:cubicBezTo>
                    <a:pt x="267462" y="478167"/>
                    <a:pt x="681609" y="137427"/>
                    <a:pt x="1440688" y="33794"/>
                  </a:cubicBezTo>
                  <a:cubicBezTo>
                    <a:pt x="1583039" y="14363"/>
                    <a:pt x="1727413" y="4648"/>
                    <a:pt x="1869683" y="3777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95">
              <a:extLst>
                <a:ext uri="{FF2B5EF4-FFF2-40B4-BE49-F238E27FC236}">
                  <a16:creationId xmlns:a16="http://schemas.microsoft.com/office/drawing/2014/main" id="{5C8C7736-20EA-C5BA-4A36-F33D70306DC6}"/>
                </a:ext>
              </a:extLst>
            </p:cNvPr>
            <p:cNvSpPr/>
            <p:nvPr/>
          </p:nvSpPr>
          <p:spPr>
            <a:xfrm>
              <a:off x="5603182" y="2953432"/>
              <a:ext cx="3513328" cy="1327277"/>
            </a:xfrm>
            <a:custGeom>
              <a:avLst/>
              <a:gdLst/>
              <a:ahLst/>
              <a:cxnLst/>
              <a:rect l="0" t="0" r="0" b="0"/>
              <a:pathLst>
                <a:path w="3513328" h="1327277">
                  <a:moveTo>
                    <a:pt x="0" y="1116457"/>
                  </a:moveTo>
                  <a:lnTo>
                    <a:pt x="515747" y="864743"/>
                  </a:lnTo>
                  <a:cubicBezTo>
                    <a:pt x="267462" y="548005"/>
                    <a:pt x="681609" y="207264"/>
                    <a:pt x="1440688" y="103632"/>
                  </a:cubicBezTo>
                  <a:cubicBezTo>
                    <a:pt x="2199894" y="0"/>
                    <a:pt x="3016631" y="172720"/>
                    <a:pt x="3265043" y="489585"/>
                  </a:cubicBezTo>
                  <a:cubicBezTo>
                    <a:pt x="3513328" y="806323"/>
                    <a:pt x="3099181" y="1147064"/>
                    <a:pt x="2340102" y="1250696"/>
                  </a:cubicBezTo>
                  <a:cubicBezTo>
                    <a:pt x="1779778" y="1327277"/>
                    <a:pt x="1164209" y="1254125"/>
                    <a:pt x="784352" y="1066038"/>
                  </a:cubicBezTo>
                  <a:close/>
                </a:path>
              </a:pathLst>
            </a:custGeom>
            <a:ln w="12192" cap="flat">
              <a:round/>
            </a:ln>
          </p:spPr>
          <p:style>
            <a:lnRef idx="1">
              <a:srgbClr val="63252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Rectangle 96">
              <a:extLst>
                <a:ext uri="{FF2B5EF4-FFF2-40B4-BE49-F238E27FC236}">
                  <a16:creationId xmlns:a16="http://schemas.microsoft.com/office/drawing/2014/main" id="{2C3D101A-3D53-787E-3F64-49E4FBF9D260}"/>
                </a:ext>
              </a:extLst>
            </p:cNvPr>
            <p:cNvSpPr/>
            <p:nvPr/>
          </p:nvSpPr>
          <p:spPr>
            <a:xfrm>
              <a:off x="6914203" y="3134868"/>
              <a:ext cx="1639069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Что значит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97">
              <a:extLst>
                <a:ext uri="{FF2B5EF4-FFF2-40B4-BE49-F238E27FC236}">
                  <a16:creationId xmlns:a16="http://schemas.microsoft.com/office/drawing/2014/main" id="{99FCA2B7-0B22-5AF1-5A97-36E1A57C4DBB}"/>
                </a:ext>
              </a:extLst>
            </p:cNvPr>
            <p:cNvSpPr/>
            <p:nvPr/>
          </p:nvSpPr>
          <p:spPr>
            <a:xfrm>
              <a:off x="7049839" y="3409188"/>
              <a:ext cx="1276656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«период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98">
              <a:extLst>
                <a:ext uri="{FF2B5EF4-FFF2-40B4-BE49-F238E27FC236}">
                  <a16:creationId xmlns:a16="http://schemas.microsoft.com/office/drawing/2014/main" id="{43F4641C-E26D-77F1-4027-04FC91718EF5}"/>
                </a:ext>
              </a:extLst>
            </p:cNvPr>
            <p:cNvSpPr/>
            <p:nvPr/>
          </p:nvSpPr>
          <p:spPr>
            <a:xfrm>
              <a:off x="6565206" y="3683762"/>
              <a:ext cx="2567601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перехода на ФОП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99">
              <a:extLst>
                <a:ext uri="{FF2B5EF4-FFF2-40B4-BE49-F238E27FC236}">
                  <a16:creationId xmlns:a16="http://schemas.microsoft.com/office/drawing/2014/main" id="{4A792DFA-4ED4-11B0-2824-BF409CF32277}"/>
                </a:ext>
              </a:extLst>
            </p:cNvPr>
            <p:cNvSpPr/>
            <p:nvPr/>
          </p:nvSpPr>
          <p:spPr>
            <a:xfrm>
              <a:off x="7215955" y="3958082"/>
              <a:ext cx="424032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ДО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100">
              <a:extLst>
                <a:ext uri="{FF2B5EF4-FFF2-40B4-BE49-F238E27FC236}">
                  <a16:creationId xmlns:a16="http://schemas.microsoft.com/office/drawing/2014/main" id="{9ADCD6C0-AED1-E0E7-B253-90F4AE267505}"/>
                </a:ext>
              </a:extLst>
            </p:cNvPr>
            <p:cNvSpPr/>
            <p:nvPr/>
          </p:nvSpPr>
          <p:spPr>
            <a:xfrm>
              <a:off x="7534725" y="3958082"/>
              <a:ext cx="318429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»?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3" name="Shape 101">
              <a:extLst>
                <a:ext uri="{FF2B5EF4-FFF2-40B4-BE49-F238E27FC236}">
                  <a16:creationId xmlns:a16="http://schemas.microsoft.com/office/drawing/2014/main" id="{30C9FD85-78A4-4556-3412-694C5A3173AE}"/>
                </a:ext>
              </a:extLst>
            </p:cNvPr>
            <p:cNvSpPr/>
            <p:nvPr/>
          </p:nvSpPr>
          <p:spPr>
            <a:xfrm>
              <a:off x="6082" y="1733280"/>
              <a:ext cx="2980138" cy="1924748"/>
            </a:xfrm>
            <a:custGeom>
              <a:avLst/>
              <a:gdLst/>
              <a:ahLst/>
              <a:cxnLst/>
              <a:rect l="0" t="0" r="0" b="0"/>
              <a:pathLst>
                <a:path w="2980138" h="1924748">
                  <a:moveTo>
                    <a:pt x="1459579" y="4457"/>
                  </a:moveTo>
                  <a:cubicBezTo>
                    <a:pt x="1919346" y="0"/>
                    <a:pt x="2368426" y="149637"/>
                    <a:pt x="2609933" y="418909"/>
                  </a:cubicBezTo>
                  <a:cubicBezTo>
                    <a:pt x="2869267" y="707961"/>
                    <a:pt x="2823166" y="1066863"/>
                    <a:pt x="2493474" y="1326070"/>
                  </a:cubicBezTo>
                  <a:lnTo>
                    <a:pt x="2980138" y="1924748"/>
                  </a:lnTo>
                  <a:lnTo>
                    <a:pt x="2116792" y="1527365"/>
                  </a:lnTo>
                  <a:cubicBezTo>
                    <a:pt x="1493095" y="1747964"/>
                    <a:pt x="702685" y="1609407"/>
                    <a:pt x="351339" y="1217739"/>
                  </a:cubicBezTo>
                  <a:cubicBezTo>
                    <a:pt x="0" y="826198"/>
                    <a:pt x="220783" y="329882"/>
                    <a:pt x="844493" y="109283"/>
                  </a:cubicBezTo>
                  <a:cubicBezTo>
                    <a:pt x="1039402" y="40346"/>
                    <a:pt x="1250594" y="6482"/>
                    <a:pt x="1459579" y="4457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102">
              <a:extLst>
                <a:ext uri="{FF2B5EF4-FFF2-40B4-BE49-F238E27FC236}">
                  <a16:creationId xmlns:a16="http://schemas.microsoft.com/office/drawing/2014/main" id="{C7E68170-E8B7-F9DC-5D95-D8270F67D266}"/>
                </a:ext>
              </a:extLst>
            </p:cNvPr>
            <p:cNvSpPr/>
            <p:nvPr/>
          </p:nvSpPr>
          <p:spPr>
            <a:xfrm>
              <a:off x="6082" y="1621964"/>
              <a:ext cx="2980138" cy="2036064"/>
            </a:xfrm>
            <a:custGeom>
              <a:avLst/>
              <a:gdLst/>
              <a:ahLst/>
              <a:cxnLst/>
              <a:rect l="0" t="0" r="0" b="0"/>
              <a:pathLst>
                <a:path w="2980138" h="2036064">
                  <a:moveTo>
                    <a:pt x="2980138" y="2036064"/>
                  </a:moveTo>
                  <a:lnTo>
                    <a:pt x="2116792" y="1638681"/>
                  </a:lnTo>
                  <a:cubicBezTo>
                    <a:pt x="1493095" y="1859280"/>
                    <a:pt x="702685" y="1720723"/>
                    <a:pt x="351339" y="1329055"/>
                  </a:cubicBezTo>
                  <a:cubicBezTo>
                    <a:pt x="0" y="937514"/>
                    <a:pt x="220783" y="441198"/>
                    <a:pt x="844493" y="220599"/>
                  </a:cubicBezTo>
                  <a:cubicBezTo>
                    <a:pt x="1468203" y="0"/>
                    <a:pt x="2258651" y="138557"/>
                    <a:pt x="2609933" y="530225"/>
                  </a:cubicBezTo>
                  <a:cubicBezTo>
                    <a:pt x="2869267" y="819277"/>
                    <a:pt x="2823166" y="1178179"/>
                    <a:pt x="2493474" y="1437386"/>
                  </a:cubicBezTo>
                  <a:close/>
                </a:path>
              </a:pathLst>
            </a:custGeom>
            <a:ln w="12192" cap="flat">
              <a:round/>
            </a:ln>
          </p:spPr>
          <p:style>
            <a:lnRef idx="1">
              <a:srgbClr val="63252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Rectangle 103">
              <a:extLst>
                <a:ext uri="{FF2B5EF4-FFF2-40B4-BE49-F238E27FC236}">
                  <a16:creationId xmlns:a16="http://schemas.microsoft.com/office/drawing/2014/main" id="{324BB7FC-90B1-EBED-E78E-E4C418B1B0CC}"/>
                </a:ext>
              </a:extLst>
            </p:cNvPr>
            <p:cNvSpPr/>
            <p:nvPr/>
          </p:nvSpPr>
          <p:spPr>
            <a:xfrm>
              <a:off x="1011700" y="1918335"/>
              <a:ext cx="1358746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По какой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104">
              <a:extLst>
                <a:ext uri="{FF2B5EF4-FFF2-40B4-BE49-F238E27FC236}">
                  <a16:creationId xmlns:a16="http://schemas.microsoft.com/office/drawing/2014/main" id="{2CE38007-2380-4A6E-A91E-A0A7A0D9BDF6}"/>
                </a:ext>
              </a:extLst>
            </p:cNvPr>
            <p:cNvSpPr/>
            <p:nvPr/>
          </p:nvSpPr>
          <p:spPr>
            <a:xfrm>
              <a:off x="920260" y="2193036"/>
              <a:ext cx="1602584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программе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105">
              <a:extLst>
                <a:ext uri="{FF2B5EF4-FFF2-40B4-BE49-F238E27FC236}">
                  <a16:creationId xmlns:a16="http://schemas.microsoft.com/office/drawing/2014/main" id="{DCDBEEE4-A000-5FF6-FCA6-66D53F6E1BBE}"/>
                </a:ext>
              </a:extLst>
            </p:cNvPr>
            <p:cNvSpPr/>
            <p:nvPr/>
          </p:nvSpPr>
          <p:spPr>
            <a:xfrm>
              <a:off x="830344" y="2467356"/>
              <a:ext cx="1842470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работаем до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8" name="Rectangle 106">
              <a:extLst>
                <a:ext uri="{FF2B5EF4-FFF2-40B4-BE49-F238E27FC236}">
                  <a16:creationId xmlns:a16="http://schemas.microsoft.com/office/drawing/2014/main" id="{5E104D1D-A5A9-6623-787A-C3188EAD0D42}"/>
                </a:ext>
              </a:extLst>
            </p:cNvPr>
            <p:cNvSpPr/>
            <p:nvPr/>
          </p:nvSpPr>
          <p:spPr>
            <a:xfrm>
              <a:off x="665752" y="2741676"/>
              <a:ext cx="2278461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конца учебного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9" name="Rectangle 107">
              <a:extLst>
                <a:ext uri="{FF2B5EF4-FFF2-40B4-BE49-F238E27FC236}">
                  <a16:creationId xmlns:a16="http://schemas.microsoft.com/office/drawing/2014/main" id="{3ED5A9A6-883A-E6DB-6642-FA0DBA235CA6}"/>
                </a:ext>
              </a:extLst>
            </p:cNvPr>
            <p:cNvSpPr/>
            <p:nvPr/>
          </p:nvSpPr>
          <p:spPr>
            <a:xfrm>
              <a:off x="1199152" y="3015996"/>
              <a:ext cx="764047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года?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40" name="Picture 109">
              <a:extLst>
                <a:ext uri="{FF2B5EF4-FFF2-40B4-BE49-F238E27FC236}">
                  <a16:creationId xmlns:a16="http://schemas.microsoft.com/office/drawing/2014/main" id="{090D42CB-6451-404E-9E92-F1B8901E796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 rot="-5105159">
              <a:off x="2851330" y="4244443"/>
              <a:ext cx="720082" cy="1013885"/>
            </a:xfrm>
            <a:prstGeom prst="rect">
              <a:avLst/>
            </a:prstGeom>
          </p:spPr>
        </p:pic>
        <p:sp>
          <p:nvSpPr>
            <p:cNvPr id="41" name="Shape 110">
              <a:extLst>
                <a:ext uri="{FF2B5EF4-FFF2-40B4-BE49-F238E27FC236}">
                  <a16:creationId xmlns:a16="http://schemas.microsoft.com/office/drawing/2014/main" id="{791C3B4B-21AE-F62E-955C-6586BD14530F}"/>
                </a:ext>
              </a:extLst>
            </p:cNvPr>
            <p:cNvSpPr/>
            <p:nvPr/>
          </p:nvSpPr>
          <p:spPr>
            <a:xfrm>
              <a:off x="0" y="3654794"/>
              <a:ext cx="2784163" cy="2070006"/>
            </a:xfrm>
            <a:custGeom>
              <a:avLst/>
              <a:gdLst/>
              <a:ahLst/>
              <a:cxnLst/>
              <a:rect l="0" t="0" r="0" b="0"/>
              <a:pathLst>
                <a:path w="2784163" h="2070006">
                  <a:moveTo>
                    <a:pt x="1315812" y="3739"/>
                  </a:moveTo>
                  <a:cubicBezTo>
                    <a:pt x="1436706" y="0"/>
                    <a:pt x="1560347" y="10528"/>
                    <a:pt x="1683327" y="36888"/>
                  </a:cubicBezTo>
                  <a:cubicBezTo>
                    <a:pt x="2167578" y="140520"/>
                    <a:pt x="2524194" y="468054"/>
                    <a:pt x="2584900" y="864547"/>
                  </a:cubicBezTo>
                  <a:lnTo>
                    <a:pt x="2784163" y="1063303"/>
                  </a:lnTo>
                  <a:lnTo>
                    <a:pt x="2551753" y="1237546"/>
                  </a:lnTo>
                  <a:cubicBezTo>
                    <a:pt x="2375350" y="1760240"/>
                    <a:pt x="1700726" y="2070006"/>
                    <a:pt x="1044720" y="1929493"/>
                  </a:cubicBezTo>
                  <a:cubicBezTo>
                    <a:pt x="388777" y="1788968"/>
                    <a:pt x="0" y="1251377"/>
                    <a:pt x="176357" y="728784"/>
                  </a:cubicBezTo>
                  <a:cubicBezTo>
                    <a:pt x="319654" y="304065"/>
                    <a:pt x="791938" y="19944"/>
                    <a:pt x="1315812" y="3739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Shape 111">
              <a:extLst>
                <a:ext uri="{FF2B5EF4-FFF2-40B4-BE49-F238E27FC236}">
                  <a16:creationId xmlns:a16="http://schemas.microsoft.com/office/drawing/2014/main" id="{3D0E4B49-141F-0136-F2B5-CB42C7A46618}"/>
                </a:ext>
              </a:extLst>
            </p:cNvPr>
            <p:cNvSpPr/>
            <p:nvPr/>
          </p:nvSpPr>
          <p:spPr>
            <a:xfrm>
              <a:off x="0" y="3551094"/>
              <a:ext cx="2784163" cy="2173707"/>
            </a:xfrm>
            <a:custGeom>
              <a:avLst/>
              <a:gdLst/>
              <a:ahLst/>
              <a:cxnLst/>
              <a:rect l="0" t="0" r="0" b="0"/>
              <a:pathLst>
                <a:path w="2784163" h="2173707">
                  <a:moveTo>
                    <a:pt x="2784163" y="1167003"/>
                  </a:moveTo>
                  <a:lnTo>
                    <a:pt x="2551753" y="1341247"/>
                  </a:lnTo>
                  <a:cubicBezTo>
                    <a:pt x="2375350" y="1863941"/>
                    <a:pt x="1700726" y="2173707"/>
                    <a:pt x="1044720" y="2033194"/>
                  </a:cubicBezTo>
                  <a:cubicBezTo>
                    <a:pt x="388777" y="1892668"/>
                    <a:pt x="0" y="1355077"/>
                    <a:pt x="176357" y="832485"/>
                  </a:cubicBezTo>
                  <a:cubicBezTo>
                    <a:pt x="352722" y="309753"/>
                    <a:pt x="1027435" y="0"/>
                    <a:pt x="1683327" y="140589"/>
                  </a:cubicBezTo>
                  <a:cubicBezTo>
                    <a:pt x="2167578" y="244221"/>
                    <a:pt x="2524194" y="571754"/>
                    <a:pt x="2584900" y="968248"/>
                  </a:cubicBezTo>
                  <a:close/>
                </a:path>
              </a:pathLst>
            </a:custGeom>
            <a:ln w="12192" cap="flat">
              <a:round/>
            </a:ln>
          </p:spPr>
          <p:style>
            <a:lnRef idx="1">
              <a:srgbClr val="63252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Rectangle 112">
              <a:extLst>
                <a:ext uri="{FF2B5EF4-FFF2-40B4-BE49-F238E27FC236}">
                  <a16:creationId xmlns:a16="http://schemas.microsoft.com/office/drawing/2014/main" id="{26B55939-F2B9-3EAA-8C33-22BEB10D239B}"/>
                </a:ext>
              </a:extLst>
            </p:cNvPr>
            <p:cNvSpPr/>
            <p:nvPr/>
          </p:nvSpPr>
          <p:spPr>
            <a:xfrm>
              <a:off x="656608" y="3868547"/>
              <a:ext cx="1978375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Что меняется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113">
              <a:extLst>
                <a:ext uri="{FF2B5EF4-FFF2-40B4-BE49-F238E27FC236}">
                  <a16:creationId xmlns:a16="http://schemas.microsoft.com/office/drawing/2014/main" id="{E2233D1D-2011-C323-7DC0-8258944FAF33}"/>
                </a:ext>
              </a:extLst>
            </p:cNvPr>
            <p:cNvSpPr/>
            <p:nvPr/>
          </p:nvSpPr>
          <p:spPr>
            <a:xfrm>
              <a:off x="606316" y="4142867"/>
              <a:ext cx="2111240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в ДОО в связи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114">
              <a:extLst>
                <a:ext uri="{FF2B5EF4-FFF2-40B4-BE49-F238E27FC236}">
                  <a16:creationId xmlns:a16="http://schemas.microsoft.com/office/drawing/2014/main" id="{CB56D806-D1B9-8D49-5BF3-E39002D82E14}"/>
                </a:ext>
              </a:extLst>
            </p:cNvPr>
            <p:cNvSpPr/>
            <p:nvPr/>
          </p:nvSpPr>
          <p:spPr>
            <a:xfrm>
              <a:off x="642892" y="4417187"/>
              <a:ext cx="2011820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с появлением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115">
              <a:extLst>
                <a:ext uri="{FF2B5EF4-FFF2-40B4-BE49-F238E27FC236}">
                  <a16:creationId xmlns:a16="http://schemas.microsoft.com/office/drawing/2014/main" id="{28F2647E-1BD9-D2EC-8801-65449E3EF078}"/>
                </a:ext>
              </a:extLst>
            </p:cNvPr>
            <p:cNvSpPr/>
            <p:nvPr/>
          </p:nvSpPr>
          <p:spPr>
            <a:xfrm>
              <a:off x="825772" y="4691274"/>
              <a:ext cx="1527393" cy="2956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ФОП ДО и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116">
              <a:extLst>
                <a:ext uri="{FF2B5EF4-FFF2-40B4-BE49-F238E27FC236}">
                  <a16:creationId xmlns:a16="http://schemas.microsoft.com/office/drawing/2014/main" id="{7A6EA17A-2803-0A19-6C49-E901B212C4BD}"/>
                </a:ext>
              </a:extLst>
            </p:cNvPr>
            <p:cNvSpPr/>
            <p:nvPr/>
          </p:nvSpPr>
          <p:spPr>
            <a:xfrm>
              <a:off x="726712" y="4966081"/>
              <a:ext cx="1788352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изменением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117">
              <a:extLst>
                <a:ext uri="{FF2B5EF4-FFF2-40B4-BE49-F238E27FC236}">
                  <a16:creationId xmlns:a16="http://schemas.microsoft.com/office/drawing/2014/main" id="{85E42826-9B49-2100-88CD-F6A8FB9CC9C3}"/>
                </a:ext>
              </a:extLst>
            </p:cNvPr>
            <p:cNvSpPr/>
            <p:nvPr/>
          </p:nvSpPr>
          <p:spPr>
            <a:xfrm>
              <a:off x="822724" y="5240401"/>
              <a:ext cx="1441140" cy="2952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ФГОС ДО?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49" name="Picture 119">
              <a:extLst>
                <a:ext uri="{FF2B5EF4-FFF2-40B4-BE49-F238E27FC236}">
                  <a16:creationId xmlns:a16="http://schemas.microsoft.com/office/drawing/2014/main" id="{837DE197-1C3C-374E-C6F4-C9472952B56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 rot="6953962">
              <a:off x="4872612" y="4420172"/>
              <a:ext cx="720082" cy="1013885"/>
            </a:xfrm>
            <a:prstGeom prst="rect">
              <a:avLst/>
            </a:prstGeom>
          </p:spPr>
        </p:pic>
        <p:sp>
          <p:nvSpPr>
            <p:cNvPr id="50" name="Shape 120">
              <a:extLst>
                <a:ext uri="{FF2B5EF4-FFF2-40B4-BE49-F238E27FC236}">
                  <a16:creationId xmlns:a16="http://schemas.microsoft.com/office/drawing/2014/main" id="{1B6EF3F0-9928-41E3-1C3F-91B2CDC94FF9}"/>
                </a:ext>
              </a:extLst>
            </p:cNvPr>
            <p:cNvSpPr/>
            <p:nvPr/>
          </p:nvSpPr>
          <p:spPr>
            <a:xfrm>
              <a:off x="5597721" y="4377999"/>
              <a:ext cx="3520821" cy="1809249"/>
            </a:xfrm>
            <a:custGeom>
              <a:avLst/>
              <a:gdLst/>
              <a:ahLst/>
              <a:cxnLst/>
              <a:rect l="0" t="0" r="0" b="0"/>
              <a:pathLst>
                <a:path w="3520821" h="1809249">
                  <a:moveTo>
                    <a:pt x="1920157" y="4352"/>
                  </a:moveTo>
                  <a:cubicBezTo>
                    <a:pt x="2097794" y="0"/>
                    <a:pt x="2279745" y="17137"/>
                    <a:pt x="2456561" y="58412"/>
                  </a:cubicBezTo>
                  <a:cubicBezTo>
                    <a:pt x="3163697" y="223639"/>
                    <a:pt x="3520821" y="712449"/>
                    <a:pt x="3254121" y="1150307"/>
                  </a:cubicBezTo>
                  <a:cubicBezTo>
                    <a:pt x="2987294" y="1588178"/>
                    <a:pt x="2197862" y="1809249"/>
                    <a:pt x="1490599" y="1644096"/>
                  </a:cubicBezTo>
                  <a:cubicBezTo>
                    <a:pt x="968629" y="1522201"/>
                    <a:pt x="618363" y="1216322"/>
                    <a:pt x="605409" y="871008"/>
                  </a:cubicBezTo>
                  <a:lnTo>
                    <a:pt x="0" y="643158"/>
                  </a:lnTo>
                  <a:lnTo>
                    <a:pt x="693039" y="552238"/>
                  </a:lnTo>
                  <a:cubicBezTo>
                    <a:pt x="893159" y="223874"/>
                    <a:pt x="1387245" y="17410"/>
                    <a:pt x="1920157" y="4352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1" name="Shape 121">
              <a:extLst>
                <a:ext uri="{FF2B5EF4-FFF2-40B4-BE49-F238E27FC236}">
                  <a16:creationId xmlns:a16="http://schemas.microsoft.com/office/drawing/2014/main" id="{F6FCA79D-9204-74B4-8548-E7AD1DC8F1A7}"/>
                </a:ext>
              </a:extLst>
            </p:cNvPr>
            <p:cNvSpPr/>
            <p:nvPr/>
          </p:nvSpPr>
          <p:spPr>
            <a:xfrm>
              <a:off x="5597721" y="4271311"/>
              <a:ext cx="3520821" cy="1915937"/>
            </a:xfrm>
            <a:custGeom>
              <a:avLst/>
              <a:gdLst/>
              <a:ahLst/>
              <a:cxnLst/>
              <a:rect l="0" t="0" r="0" b="0"/>
              <a:pathLst>
                <a:path w="3520821" h="1915937">
                  <a:moveTo>
                    <a:pt x="0" y="749846"/>
                  </a:moveTo>
                  <a:lnTo>
                    <a:pt x="693039" y="658926"/>
                  </a:lnTo>
                  <a:cubicBezTo>
                    <a:pt x="959866" y="221107"/>
                    <a:pt x="1749298" y="0"/>
                    <a:pt x="2456561" y="165100"/>
                  </a:cubicBezTo>
                  <a:cubicBezTo>
                    <a:pt x="3163697" y="330327"/>
                    <a:pt x="3520821" y="819137"/>
                    <a:pt x="3254121" y="1256995"/>
                  </a:cubicBezTo>
                  <a:cubicBezTo>
                    <a:pt x="2987294" y="1694866"/>
                    <a:pt x="2197862" y="1915937"/>
                    <a:pt x="1490599" y="1750784"/>
                  </a:cubicBezTo>
                  <a:cubicBezTo>
                    <a:pt x="968629" y="1628889"/>
                    <a:pt x="618363" y="1323010"/>
                    <a:pt x="605409" y="977697"/>
                  </a:cubicBezTo>
                  <a:close/>
                </a:path>
              </a:pathLst>
            </a:custGeom>
            <a:ln w="12192" cap="flat">
              <a:round/>
            </a:ln>
          </p:spPr>
          <p:style>
            <a:lnRef idx="1">
              <a:srgbClr val="63252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52" name="Rectangle 122">
              <a:extLst>
                <a:ext uri="{FF2B5EF4-FFF2-40B4-BE49-F238E27FC236}">
                  <a16:creationId xmlns:a16="http://schemas.microsoft.com/office/drawing/2014/main" id="{53083FA0-5875-26E5-57E5-8405B5AB5E2D}"/>
                </a:ext>
              </a:extLst>
            </p:cNvPr>
            <p:cNvSpPr/>
            <p:nvPr/>
          </p:nvSpPr>
          <p:spPr>
            <a:xfrm>
              <a:off x="6876992" y="4632504"/>
              <a:ext cx="1940212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Когда должна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123">
              <a:extLst>
                <a:ext uri="{FF2B5EF4-FFF2-40B4-BE49-F238E27FC236}">
                  <a16:creationId xmlns:a16="http://schemas.microsoft.com/office/drawing/2014/main" id="{30238517-195C-A82D-B205-22572BD1B8B9}"/>
                </a:ext>
              </a:extLst>
            </p:cNvPr>
            <p:cNvSpPr/>
            <p:nvPr/>
          </p:nvSpPr>
          <p:spPr>
            <a:xfrm>
              <a:off x="6707828" y="4891584"/>
              <a:ext cx="725025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быть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124">
              <a:extLst>
                <a:ext uri="{FF2B5EF4-FFF2-40B4-BE49-F238E27FC236}">
                  <a16:creationId xmlns:a16="http://schemas.microsoft.com/office/drawing/2014/main" id="{2ADC00E1-9237-62E8-098F-FED5234B0980}"/>
                </a:ext>
              </a:extLst>
            </p:cNvPr>
            <p:cNvSpPr/>
            <p:nvPr/>
          </p:nvSpPr>
          <p:spPr>
            <a:xfrm>
              <a:off x="7252150" y="4891584"/>
              <a:ext cx="1664767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утверждена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125">
              <a:extLst>
                <a:ext uri="{FF2B5EF4-FFF2-40B4-BE49-F238E27FC236}">
                  <a16:creationId xmlns:a16="http://schemas.microsoft.com/office/drawing/2014/main" id="{69BACA35-D01B-7D89-7C47-EC1A613274D0}"/>
                </a:ext>
              </a:extLst>
            </p:cNvPr>
            <p:cNvSpPr/>
            <p:nvPr/>
          </p:nvSpPr>
          <p:spPr>
            <a:xfrm>
              <a:off x="7255198" y="5150664"/>
              <a:ext cx="933122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в ДОО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Rectangle 126">
              <a:extLst>
                <a:ext uri="{FF2B5EF4-FFF2-40B4-BE49-F238E27FC236}">
                  <a16:creationId xmlns:a16="http://schemas.microsoft.com/office/drawing/2014/main" id="{C7C92070-5A01-2479-FE2A-EF992DA980D8}"/>
                </a:ext>
              </a:extLst>
            </p:cNvPr>
            <p:cNvSpPr/>
            <p:nvPr/>
          </p:nvSpPr>
          <p:spPr>
            <a:xfrm>
              <a:off x="7011358" y="5409744"/>
              <a:ext cx="1583313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ООП ДО на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7" name="Rectangle 127">
              <a:extLst>
                <a:ext uri="{FF2B5EF4-FFF2-40B4-BE49-F238E27FC236}">
                  <a16:creationId xmlns:a16="http://schemas.microsoft.com/office/drawing/2014/main" id="{ADA09E7C-AFF6-F17A-8DE9-E6078590A456}"/>
                </a:ext>
              </a:extLst>
            </p:cNvPr>
            <p:cNvSpPr/>
            <p:nvPr/>
          </p:nvSpPr>
          <p:spPr>
            <a:xfrm>
              <a:off x="6730688" y="5668824"/>
              <a:ext cx="2239549" cy="2795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70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</a:rPr>
                <a:t>основе ФОП ДО?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58" name="Rectangle 96">
            <a:extLst>
              <a:ext uri="{FF2B5EF4-FFF2-40B4-BE49-F238E27FC236}">
                <a16:creationId xmlns:a16="http://schemas.microsoft.com/office/drawing/2014/main" id="{BEE4CE88-382E-1DE5-382D-97A868FA2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788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9D27A6-678D-FF3B-197F-D1FAD24FF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EE0E60-E7B6-B4DB-C1D0-34B7D8124F44}"/>
              </a:ext>
            </a:extLst>
          </p:cNvPr>
          <p:cNvSpPr txBox="1"/>
          <p:nvPr/>
        </p:nvSpPr>
        <p:spPr>
          <a:xfrm>
            <a:off x="829993" y="855549"/>
            <a:ext cx="10297551" cy="5239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2444750" algn="l"/>
              </a:tabLst>
            </a:pPr>
            <a:r>
              <a:rPr lang="ru-RU" sz="24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ФОП ДО: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444750" algn="l"/>
              </a:tabLst>
            </a:pPr>
            <a:r>
              <a:rPr lang="ru-RU" sz="24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новая федеральная образовательная программа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444750" algn="l"/>
              </a:tabLst>
            </a:pPr>
            <a:r>
              <a:rPr lang="ru-RU" sz="18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tabLst>
                <a:tab pos="2444750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ФОП ДО?</a:t>
            </a:r>
          </a:p>
          <a:p>
            <a:pPr algn="l">
              <a:tabLst>
                <a:tab pos="2444750" algn="l"/>
              </a:tabLs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2444750" algn="l"/>
              </a:tabLs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 (ФОП ДО)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это норматив, который был разработан с целью реализации нескольких функций: </a:t>
            </a:r>
          </a:p>
          <a:p>
            <a:pPr marL="342900" indent="-342900" algn="just">
              <a:buFontTx/>
              <a:buChar char="-"/>
              <a:tabLst>
                <a:tab pos="244475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единое федеральное образовательное пространство для воспитания и развития дошкольников; </a:t>
            </a:r>
          </a:p>
          <a:p>
            <a:pPr marL="342900" indent="-342900" algn="just">
              <a:buFontTx/>
              <a:buChar char="-"/>
              <a:tabLst>
                <a:tab pos="244475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algn="just">
              <a:buFontTx/>
              <a:buChar char="-"/>
              <a:tabLst>
                <a:tab pos="244475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 </a:t>
            </a:r>
          </a:p>
          <a:p>
            <a:pPr marL="342900" indent="-342900" algn="just">
              <a:buFontTx/>
              <a:buChar char="-"/>
              <a:tabLst>
                <a:tab pos="244475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и развивать ребенка с активной гражданской позицией, патриотическими взглядами и ценностями.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47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F1BE6D-8DD8-7459-9D15-DAFCB3C4D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09321D-DE6A-FEEF-DEA7-C448F9A83335}"/>
              </a:ext>
            </a:extLst>
          </p:cNvPr>
          <p:cNvSpPr txBox="1"/>
          <p:nvPr/>
        </p:nvSpPr>
        <p:spPr>
          <a:xfrm>
            <a:off x="1688123" y="914400"/>
            <a:ext cx="8221190" cy="503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07000"/>
              </a:lnSpc>
              <a:spcAft>
                <a:spcPts val="1520"/>
              </a:spcAft>
              <a:buClr>
                <a:srgbClr val="000000"/>
              </a:buClr>
              <a:buSzPts val="1400"/>
            </a:pPr>
            <a:r>
              <a:rPr lang="ru-RU" sz="2400" b="1" u="none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Структура ФОП ДО:                                                                    </a:t>
            </a:r>
            <a:r>
              <a:rPr lang="ru-RU" sz="2400" b="1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 целевой                                                                                               -  содержательный                                                                          -  организационный разделы</a:t>
            </a:r>
          </a:p>
          <a:p>
            <a:pPr lvl="0" fontAlgn="base">
              <a:lnSpc>
                <a:spcPct val="107000"/>
              </a:lnSpc>
              <a:spcAft>
                <a:spcPts val="1520"/>
              </a:spcAft>
              <a:buClr>
                <a:srgbClr val="000000"/>
              </a:buClr>
              <a:buSzPts val="1400"/>
            </a:pPr>
            <a:endParaRPr lang="ru-RU" sz="3200" b="1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400"/>
            </a:pPr>
            <a:r>
              <a:rPr lang="ru-RU" sz="2400" b="1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Содержание </a:t>
            </a:r>
            <a:r>
              <a:rPr lang="ru-RU" sz="2400" b="1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целевого раздела: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5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ru-RU" sz="24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Пояснительная записка: цель, задачи, принципы, подходы к формированию Программы</a:t>
            </a:r>
            <a:endParaRPr lang="ru-RU" sz="2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5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ru-RU" sz="24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Планируемые результаты реализации Программы</a:t>
            </a:r>
            <a:endParaRPr lang="ru-RU" sz="2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1285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ru-RU" sz="2400" u="none" strike="noStrike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endParaRPr lang="ru-RU" sz="2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25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9862B-E760-905F-6C99-80D2CD6F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CAF3D0-3A5D-616A-6EF1-D613D30462D7}"/>
              </a:ext>
            </a:extLst>
          </p:cNvPr>
          <p:cNvSpPr txBox="1"/>
          <p:nvPr/>
        </p:nvSpPr>
        <p:spPr>
          <a:xfrm>
            <a:off x="1411356" y="512325"/>
            <a:ext cx="919369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записка: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Цель, задачи и принципы формирования ФОП ДО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ФОП ДО:</a:t>
            </a:r>
          </a:p>
          <a:p>
            <a:pPr algn="just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российские духовно-нравственные ценности: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жизнь, достоинство, права и свободы 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патриотизм, гражданственность, служение Отечеству и ответственность за его судьбу;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нравственные идеалы, крепкая семья, созидательный труд;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духовного над материальным, гуманизм, милосердие, справедливость;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коллективизм, взаимопомощь и взаимоуважение;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память и преемственность поколений, единство народ</a:t>
            </a:r>
            <a:r>
              <a:rPr lang="ru-RU" sz="1800" dirty="0"/>
              <a:t>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</a:p>
        </p:txBody>
      </p:sp>
    </p:spTree>
    <p:extLst>
      <p:ext uri="{BB962C8B-B14F-4D97-AF65-F5344CB8AC3E}">
        <p14:creationId xmlns:p14="http://schemas.microsoft.com/office/powerpoint/2010/main" val="1660248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D82910-4FBE-4185-C268-6C1F81AB4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C91D02-05F3-A570-1007-2ED3D986B2E3}"/>
              </a:ext>
            </a:extLst>
          </p:cNvPr>
          <p:cNvSpPr txBox="1"/>
          <p:nvPr/>
        </p:nvSpPr>
        <p:spPr>
          <a:xfrm>
            <a:off x="636104" y="492369"/>
            <a:ext cx="1067462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ФОП ДО: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обеспечить единые для РФ содержание ДО и планируемые результаты освоения образовательной программы;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приобщать детей к базовым ценностям российского народа;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выстраивать, структурировать содержание ОД на основе учета возрастных и индивидуальных особенностей развития детей;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укреплять физическое и психическое здоровья детей, в том числе их эмоциональное благополучие;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развивать физические, личностные, нравственные качества и основы патриотизма, интеллектуальные и художественно-творческие способности ребенка, инициативность, самостоятельность и ответственность;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обеспечить психолого-педагогическую поддержку семье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86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2991</Words>
  <Application>Microsoft Office PowerPoint</Application>
  <PresentationFormat>Широкоэкранный</PresentationFormat>
  <Paragraphs>411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mbdou5_lenovo_1</dc:creator>
  <cp:lastModifiedBy>mbdou5_lenovo_1</cp:lastModifiedBy>
  <cp:revision>35</cp:revision>
  <dcterms:created xsi:type="dcterms:W3CDTF">2023-04-11T11:40:14Z</dcterms:created>
  <dcterms:modified xsi:type="dcterms:W3CDTF">2023-04-13T08:44:25Z</dcterms:modified>
</cp:coreProperties>
</file>