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B5EDBA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326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C4FF4-6EE1-4A76-9B8F-B2F594D6C874}" type="datetimeFigureOut">
              <a:rPr lang="ru-RU"/>
              <a:pPr>
                <a:defRPr/>
              </a:pPr>
              <a:t>27.10.2016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7A747-1B53-4B3F-B8D2-D8AB0E1281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BD201-5F9C-4593-BEFD-74C971F0B552}" type="datetimeFigureOut">
              <a:rPr lang="ru-RU"/>
              <a:pPr>
                <a:defRPr/>
              </a:pPr>
              <a:t>27.10.2016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2E6F0-797A-404D-B2F0-96032D2C1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7A3035-02C7-4538-A480-C6887B19F5A6}" type="datetimeFigureOut">
              <a:rPr lang="ru-RU"/>
              <a:pPr>
                <a:defRPr/>
              </a:pPr>
              <a:t>27.10.2016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8664C-3B03-4311-A452-8E87A1DF2E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2DDE1-E9F2-4B50-AB95-1A36B28481DE}" type="datetimeFigureOut">
              <a:rPr lang="ru-RU"/>
              <a:pPr>
                <a:defRPr/>
              </a:pPr>
              <a:t>27.10.2016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7BA6C-DE82-4922-A007-5CB817EE4E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11FA9-72D4-4D0D-AA04-5200C8F96D1C}" type="datetimeFigureOut">
              <a:rPr lang="ru-RU"/>
              <a:pPr>
                <a:defRPr/>
              </a:pPr>
              <a:t>27.10.2016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FCBB-F7D8-4AD9-B5F9-93687358CA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AA105-3B9A-485F-A7BD-B3B1C1BFF994}" type="datetimeFigureOut">
              <a:rPr lang="ru-RU"/>
              <a:pPr>
                <a:defRPr/>
              </a:pPr>
              <a:t>27.10.2016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17202-91A5-4841-8837-12B3422A9C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3E727-7E97-4B76-A273-97C117DFD6DE}" type="datetimeFigureOut">
              <a:rPr lang="ru-RU"/>
              <a:pPr>
                <a:defRPr/>
              </a:pPr>
              <a:t>27.10.2016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F140D1-42AB-456C-B3EB-2E58162D29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2FDA9A-A9AF-4522-BA4E-959710ABA8F2}" type="datetimeFigureOut">
              <a:rPr lang="ru-RU"/>
              <a:pPr>
                <a:defRPr/>
              </a:pPr>
              <a:t>27.10.2016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4C3DF-49FF-4AA4-A1AB-8615103FAE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1C31E6-6AC6-4E62-806B-D0CB1E8C6262}" type="datetimeFigureOut">
              <a:rPr lang="ru-RU"/>
              <a:pPr>
                <a:defRPr/>
              </a:pPr>
              <a:t>27.10.2016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0E188-B191-46AC-99B7-5113417AE6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59BE0-226E-4980-AAF5-F1A9DF7C7AE8}" type="datetimeFigureOut">
              <a:rPr lang="ru-RU"/>
              <a:pPr>
                <a:defRPr/>
              </a:pPr>
              <a:t>27.10.2016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D8319C-EFFD-43A6-A723-9E31BBA50F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4FB44-2B3A-4EA5-B708-4FEB9F41BBF1}" type="datetimeFigureOut">
              <a:rPr lang="ru-RU"/>
              <a:pPr>
                <a:defRPr/>
              </a:pPr>
              <a:t>27.10.2016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51498-F984-481A-8E8C-4DDFA9BC91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Рисунок2.png"/>
          <p:cNvPicPr>
            <a:picLocks noChangeAspect="1"/>
          </p:cNvPicPr>
          <p:nvPr userDrawn="1"/>
        </p:nvPicPr>
        <p:blipFill>
          <a:blip r:embed="rId14" cstate="print">
            <a:lum/>
          </a:blip>
          <a:stretch>
            <a:fillRect/>
          </a:stretch>
        </p:blipFill>
        <p:spPr>
          <a:xfrm>
            <a:off x="0" y="357166"/>
            <a:ext cx="9144000" cy="6500834"/>
          </a:xfrm>
          <a:prstGeom prst="rect">
            <a:avLst/>
          </a:prstGeom>
          <a:effectLst>
            <a:outerShdw blurRad="50800" dist="38100" dir="16200000" rotWithShape="0">
              <a:schemeClr val="bg1">
                <a:alpha val="40000"/>
              </a:schemeClr>
            </a:outerShdw>
          </a:effectLst>
        </p:spPr>
      </p:pic>
      <p:sp>
        <p:nvSpPr>
          <p:cNvPr id="15" name="Прямоугольник 14"/>
          <p:cNvSpPr/>
          <p:nvPr userDrawn="1"/>
        </p:nvSpPr>
        <p:spPr>
          <a:xfrm>
            <a:off x="0" y="6572272"/>
            <a:ext cx="9144000" cy="2857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0" y="1285860"/>
            <a:ext cx="9144000" cy="5214974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noFill/>
          </a:ln>
          <a:effectLst>
            <a:outerShdw blurRad="1270000" dist="50800" dir="5400000" algn="ctr" rotWithShape="0">
              <a:schemeClr val="bg1">
                <a:alpha val="43000"/>
              </a:schemeClr>
            </a:outerShdw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6642556"/>
            <a:ext cx="11993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http://linda6035.ucoz.ru/</a:t>
            </a:r>
            <a:endParaRPr lang="ru-RU" sz="800" dirty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70892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u="sng" dirty="0">
                <a:latin typeface="Times New Roman" pitchFamily="18" charset="0"/>
                <a:cs typeface="Times New Roman" pitchFamily="18" charset="0"/>
              </a:rPr>
              <a:t>Отчет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u="sng" dirty="0">
                <a:latin typeface="Times New Roman" pitchFamily="18" charset="0"/>
                <a:cs typeface="Times New Roman" pitchFamily="18" charset="0"/>
              </a:rPr>
              <a:t>о деятельности региональной инновационной площадки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5664" y="692696"/>
            <a:ext cx="8928992" cy="1176536"/>
          </a:xfrm>
        </p:spPr>
        <p:txBody>
          <a:bodyPr>
            <a:normAutofit fontScale="92500" lnSpcReduction="10000"/>
          </a:bodyPr>
          <a:lstStyle/>
          <a:p>
            <a:r>
              <a:rPr lang="ru-RU" sz="26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Государственное автономное профессиональное образовательное </a:t>
            </a:r>
            <a:r>
              <a:rPr lang="ru-RU" sz="2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учреждение</a:t>
            </a:r>
            <a:endParaRPr lang="ru-RU" sz="2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«Казанский педагогический колледж»</a:t>
            </a:r>
            <a:endParaRPr lang="ru-RU" sz="2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93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640960" cy="1143000"/>
          </a:xfrm>
        </p:spPr>
        <p:txBody>
          <a:bodyPr>
            <a:noAutofit/>
          </a:bodyPr>
          <a:lstStyle/>
          <a:p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Предложения по распространению и внедрению результатов инновационного проекта (программы)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88840"/>
            <a:ext cx="8229600" cy="4525963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Трансляция опыта на курсах повышения квалификации  работников образования РТ на базе ресурсного центра КПК,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стажировочной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площадки, публикации в научно-исследовательских и научно-методических изданиях РФ, тиражирование опыта на мастер-классах и семинарах-практикумах, конференциях и т.д.</a:t>
            </a:r>
          </a:p>
        </p:txBody>
      </p:sp>
    </p:spTree>
    <p:extLst>
      <p:ext uri="{BB962C8B-B14F-4D97-AF65-F5344CB8AC3E}">
        <p14:creationId xmlns:p14="http://schemas.microsoft.com/office/powerpoint/2010/main" val="10504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80928"/>
            <a:ext cx="8640960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000" b="1" dirty="0" smtClean="0">
                <a:ln w="11430"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 </a:t>
            </a:r>
            <a:endParaRPr lang="ru-RU" sz="6000" b="1" dirty="0">
              <a:ln w="11430">
                <a:solidFill>
                  <a:srgbClr val="00B050"/>
                </a:solidFill>
              </a:ln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20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Период реализации программы 2015-2022 </a:t>
            </a:r>
            <a:r>
              <a:rPr lang="ru-RU" sz="2800" u="sng" dirty="0" err="1" smtClean="0">
                <a:latin typeface="Times New Roman" pitchFamily="18" charset="0"/>
                <a:cs typeface="Times New Roman" pitchFamily="18" charset="0"/>
              </a:rPr>
              <a:t>г.г</a:t>
            </a:r>
            <a:r>
              <a:rPr lang="ru-RU" sz="2800" u="sng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 </a:t>
            </a:r>
            <a:r>
              <a:rPr lang="ru-RU" b="1" u="sng" dirty="0" smtClean="0"/>
              <a:t>Направлением </a:t>
            </a:r>
            <a:r>
              <a:rPr lang="ru-RU" b="1" u="sng" dirty="0"/>
              <a:t>инновационной деятельности</a:t>
            </a:r>
            <a:r>
              <a:rPr lang="ru-RU" u="sng" dirty="0"/>
              <a:t> является разработка , апробация и внедрение: новых учебно-методических  комплексов , форм , методов и средств обучения в организациях, осуществляющих образовательную деятельность; новых механизмов сетевого взаимодействия образовательных организаций.   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r>
              <a:rPr lang="ru-RU" b="1" u="sng" dirty="0"/>
              <a:t>Название программы</a:t>
            </a:r>
            <a:r>
              <a:rPr lang="ru-RU" u="sng" dirty="0"/>
              <a:t>: «Модель преемственности психолого-педагогического сопровождения внеурочной деятельности школьников начального и среднего звена общеобразовательного учреждения в рамках реализации </a:t>
            </a:r>
            <a:r>
              <a:rPr lang="ru-RU" u="sng" dirty="0" smtClean="0"/>
              <a:t>ФГОС ДОО, ФГОС </a:t>
            </a:r>
            <a:r>
              <a:rPr lang="ru-RU" u="sng" dirty="0"/>
              <a:t>НОО и ФГОС </a:t>
            </a:r>
            <a:r>
              <a:rPr lang="ru-RU" u="sng" dirty="0" smtClean="0"/>
              <a:t>ОО, ФГОС СПО»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517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496944" cy="1143000"/>
          </a:xfrm>
        </p:spPr>
        <p:txBody>
          <a:bodyPr>
            <a:noAutofit/>
          </a:bodyPr>
          <a:lstStyle/>
          <a:p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Современное состояние исследований и разработок по данному инновационному проекту (программе)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современном методическом, образовательном пространстве существует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дефицит разработок по эффективному психолого-педагогическому сопровождению внеурочной деятельности.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связи с этим необходимо создать модель сетевого взаимодействия с гибким вариативным содержанием и системой мониторинга, позволяющая учитывать уровни развития и особенности проявления  познавательных, коммуникативных и мета-предметных УУД.</a:t>
            </a:r>
          </a:p>
        </p:txBody>
      </p:sp>
    </p:spTree>
    <p:extLst>
      <p:ext uri="{BB962C8B-B14F-4D97-AF65-F5344CB8AC3E}">
        <p14:creationId xmlns:p14="http://schemas.microsoft.com/office/powerpoint/2010/main" val="283360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548680"/>
            <a:ext cx="8928992" cy="1143000"/>
          </a:xfrm>
        </p:spPr>
        <p:txBody>
          <a:bodyPr>
            <a:no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Обоснование значимости реализации инновационного проекта (программы) для развития системы образования в Республике Татарстан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Сочетание образовательной программы и грамотно организованной системы внеурочной деятельности (дополнительного образования) позволит формировать целостную систему универсальных знаний умений и навыков, опыт самостоятельной деятельности, личной ответственности обучающихся, т.е. ключевые компетенции, определяющие современное образование по ФГОС</a:t>
            </a:r>
          </a:p>
        </p:txBody>
      </p:sp>
    </p:spTree>
    <p:extLst>
      <p:ext uri="{BB962C8B-B14F-4D97-AF65-F5344CB8AC3E}">
        <p14:creationId xmlns:p14="http://schemas.microsoft.com/office/powerpoint/2010/main" val="80107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424936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Цели и задачи инновационного проекта (программы)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Разработка  и внедрение модели сетевого взаимодействия образовательных организаций.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Разработка и запуск механизмов психолого-педагогического сопровождения внеурочной деятельности школьников начального и среднего звена для работников сферы образования в рамках преемственности (ДОО, СОШ и СПО).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902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результаты реализации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этапа инновационного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проекта (программы)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модели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преемственности психолого-педагогического сопровождения внеурочной деятельности школьников начального и среднего звена общеобразовательного учреждения в рамках реализации ФГОС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Создание гибких вариативных программ по внеурочной деятельности по направлениям: познавательная, игровая, художественно-эстетическая, спортивно-оздоровительная, туристско – краеведческая, досугово-развлекательная  активность, социальное творчество, проблемно-ценностное общение.</a:t>
            </a:r>
          </a:p>
          <a:p>
            <a:pPr lvl="0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252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4920" y="620688"/>
            <a:ext cx="82844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Механизм взаимодействия региональной инновационной площадки с</a:t>
            </a:r>
          </a:p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педагогами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экспериментаторами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327871" y="1502985"/>
            <a:ext cx="2592288" cy="792088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466044" y="1521781"/>
            <a:ext cx="24541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400" b="1" dirty="0"/>
              <a:t>Сбор заявок, проектов, разработок  для прикрепления к РИП</a:t>
            </a:r>
          </a:p>
          <a:p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77211" y="2749095"/>
            <a:ext cx="2592288" cy="792088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327871" y="2724075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Обработка, укрупнение принятых методических тем по основным направлениям</a:t>
            </a:r>
          </a:p>
          <a:p>
            <a:endParaRPr lang="ru-RU" sz="1600" dirty="0"/>
          </a:p>
        </p:txBody>
      </p:sp>
      <p:cxnSp>
        <p:nvCxnSpPr>
          <p:cNvPr id="13" name="Прямая соединительная линия 12"/>
          <p:cNvCxnSpPr>
            <a:endCxn id="10" idx="0"/>
          </p:cNvCxnSpPr>
          <p:nvPr/>
        </p:nvCxnSpPr>
        <p:spPr>
          <a:xfrm>
            <a:off x="4573355" y="2295073"/>
            <a:ext cx="0" cy="454022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3273941" y="3920756"/>
            <a:ext cx="2592288" cy="792088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8" name="Прямая соединительная линия 17"/>
          <p:cNvCxnSpPr>
            <a:endCxn id="21" idx="0"/>
          </p:cNvCxnSpPr>
          <p:nvPr/>
        </p:nvCxnSpPr>
        <p:spPr>
          <a:xfrm>
            <a:off x="4624015" y="3541183"/>
            <a:ext cx="8473" cy="364412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327871" y="3905595"/>
            <a:ext cx="26092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Уточнение тем и научных </a:t>
            </a:r>
          </a:p>
          <a:p>
            <a:pPr algn="ctr"/>
            <a:r>
              <a:rPr lang="ru-RU" sz="1400" b="1" dirty="0"/>
              <a:t>аппаратов эмпирического </a:t>
            </a:r>
          </a:p>
          <a:p>
            <a:pPr algn="ctr"/>
            <a:r>
              <a:rPr lang="ru-RU" sz="1400" b="1" dirty="0"/>
              <a:t>этапа исследований</a:t>
            </a:r>
          </a:p>
          <a:p>
            <a:endParaRPr lang="ru-RU" sz="1600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065907" y="2491277"/>
            <a:ext cx="1353407" cy="765916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1065907" y="2491277"/>
            <a:ext cx="1371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600" dirty="0"/>
              <a:t>Выявление точек роста проектов</a:t>
            </a:r>
          </a:p>
          <a:p>
            <a:endParaRPr lang="ru-RU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891225" y="2630455"/>
            <a:ext cx="1335538" cy="719209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6829301" y="2647090"/>
            <a:ext cx="14917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dirty="0"/>
              <a:t>Выявление точек риска 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03834" y="3739738"/>
            <a:ext cx="1403648" cy="735244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663230" y="3739738"/>
            <a:ext cx="1412540" cy="739902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155346" y="3739738"/>
            <a:ext cx="1403648" cy="735244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7614742" y="3739738"/>
            <a:ext cx="1412540" cy="739902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>
            <a:stCxn id="10" idx="1"/>
            <a:endCxn id="22" idx="3"/>
          </p:cNvCxnSpPr>
          <p:nvPr/>
        </p:nvCxnSpPr>
        <p:spPr>
          <a:xfrm flipH="1" flipV="1">
            <a:off x="2419314" y="2874235"/>
            <a:ext cx="857897" cy="27090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10" idx="3"/>
          </p:cNvCxnSpPr>
          <p:nvPr/>
        </p:nvCxnSpPr>
        <p:spPr>
          <a:xfrm flipV="1">
            <a:off x="5869499" y="3072800"/>
            <a:ext cx="1021726" cy="72339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endCxn id="29" idx="0"/>
          </p:cNvCxnSpPr>
          <p:nvPr/>
        </p:nvCxnSpPr>
        <p:spPr>
          <a:xfrm flipH="1">
            <a:off x="905658" y="3257193"/>
            <a:ext cx="281136" cy="48254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endCxn id="30" idx="0"/>
          </p:cNvCxnSpPr>
          <p:nvPr/>
        </p:nvCxnSpPr>
        <p:spPr>
          <a:xfrm>
            <a:off x="2122898" y="3257193"/>
            <a:ext cx="246602" cy="48254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endCxn id="31" idx="0"/>
          </p:cNvCxnSpPr>
          <p:nvPr/>
        </p:nvCxnSpPr>
        <p:spPr>
          <a:xfrm flipH="1">
            <a:off x="6857170" y="3330072"/>
            <a:ext cx="306288" cy="40966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>
            <a:endCxn id="32" idx="0"/>
          </p:cNvCxnSpPr>
          <p:nvPr/>
        </p:nvCxnSpPr>
        <p:spPr>
          <a:xfrm>
            <a:off x="7955546" y="3330072"/>
            <a:ext cx="365466" cy="40966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16876" y="3739738"/>
            <a:ext cx="1390605" cy="735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400" dirty="0"/>
              <a:t>Курсы повышения квалификации 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663230" y="3786523"/>
            <a:ext cx="13974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600" dirty="0"/>
              <a:t>Семинары, практикумы 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155347" y="3738028"/>
            <a:ext cx="1403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200" dirty="0"/>
              <a:t>Краткосрочные модульные программы КПК 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639582" y="3794293"/>
            <a:ext cx="1412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400" dirty="0"/>
              <a:t>Тематические </a:t>
            </a:r>
            <a:r>
              <a:rPr lang="ru-RU" sz="1400" dirty="0" err="1" smtClean="0"/>
              <a:t>вебинары</a:t>
            </a:r>
            <a:endParaRPr lang="ru-RU" sz="1400" dirty="0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3273941" y="5391417"/>
            <a:ext cx="2592288" cy="792088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6139007" y="5391034"/>
            <a:ext cx="2592288" cy="792088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446466" y="5391417"/>
            <a:ext cx="2592288" cy="792088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64" name="Прямая соединительная линия 63"/>
          <p:cNvCxnSpPr>
            <a:endCxn id="50" idx="0"/>
          </p:cNvCxnSpPr>
          <p:nvPr/>
        </p:nvCxnSpPr>
        <p:spPr>
          <a:xfrm>
            <a:off x="4570085" y="4712844"/>
            <a:ext cx="0" cy="678573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>
            <a:endCxn id="61" idx="0"/>
          </p:cNvCxnSpPr>
          <p:nvPr/>
        </p:nvCxnSpPr>
        <p:spPr>
          <a:xfrm>
            <a:off x="5866229" y="4479640"/>
            <a:ext cx="1568922" cy="91139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>
            <a:endCxn id="62" idx="0"/>
          </p:cNvCxnSpPr>
          <p:nvPr/>
        </p:nvCxnSpPr>
        <p:spPr>
          <a:xfrm flipH="1">
            <a:off x="1742610" y="4474981"/>
            <a:ext cx="1534601" cy="91643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446466" y="5463912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Реализация пилотных программ</a:t>
            </a:r>
            <a:endParaRPr lang="ru-RU" dirty="0"/>
          </a:p>
        </p:txBody>
      </p:sp>
      <p:sp>
        <p:nvSpPr>
          <p:cNvPr id="72" name="TextBox 71"/>
          <p:cNvSpPr txBox="1"/>
          <p:nvPr/>
        </p:nvSpPr>
        <p:spPr>
          <a:xfrm>
            <a:off x="3286514" y="5391034"/>
            <a:ext cx="25797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Публикация промежуточных результатов исследований</a:t>
            </a:r>
            <a:endParaRPr lang="ru-RU" sz="1400" dirty="0"/>
          </a:p>
        </p:txBody>
      </p:sp>
      <p:sp>
        <p:nvSpPr>
          <p:cNvPr id="73" name="TextBox 72"/>
          <p:cNvSpPr txBox="1"/>
          <p:nvPr/>
        </p:nvSpPr>
        <p:spPr>
          <a:xfrm>
            <a:off x="6139007" y="5391034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Мероприятия по трансляции опыта работы в эксперименте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54779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03648" y="1700808"/>
            <a:ext cx="6480720" cy="4608512"/>
          </a:xfrm>
          <a:prstGeom prst="roundRect">
            <a:avLst/>
          </a:prstGeom>
          <a:solidFill>
            <a:srgbClr val="B5EDBA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51720" y="2060848"/>
            <a:ext cx="2376264" cy="11521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СОШ</a:t>
            </a:r>
            <a:endParaRPr lang="ru-RU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53556" y="3750568"/>
            <a:ext cx="2376264" cy="1152128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ДОО</a:t>
            </a:r>
            <a:endParaRPr lang="ru-RU" sz="6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31544" y="2996952"/>
            <a:ext cx="2376264" cy="1152128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</a:t>
            </a:r>
            <a:endParaRPr lang="ru-RU" sz="6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 стрелкой 8"/>
          <p:cNvCxnSpPr>
            <a:stCxn id="5" idx="3"/>
          </p:cNvCxnSpPr>
          <p:nvPr/>
        </p:nvCxnSpPr>
        <p:spPr>
          <a:xfrm>
            <a:off x="4427984" y="2636912"/>
            <a:ext cx="936104" cy="432048"/>
          </a:xfrm>
          <a:prstGeom prst="straightConnector1">
            <a:avLst/>
          </a:prstGeom>
          <a:ln>
            <a:solidFill>
              <a:schemeClr val="bg1"/>
            </a:solidFill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4402088" y="4077072"/>
            <a:ext cx="962000" cy="360040"/>
          </a:xfrm>
          <a:prstGeom prst="straightConnector1">
            <a:avLst/>
          </a:prstGeom>
          <a:ln>
            <a:solidFill>
              <a:schemeClr val="bg1"/>
            </a:solidFill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5" idx="2"/>
            <a:endCxn id="6" idx="0"/>
          </p:cNvCxnSpPr>
          <p:nvPr/>
        </p:nvCxnSpPr>
        <p:spPr>
          <a:xfrm>
            <a:off x="3239852" y="3212976"/>
            <a:ext cx="1836" cy="537592"/>
          </a:xfrm>
          <a:prstGeom prst="straightConnector1">
            <a:avLst/>
          </a:prstGeom>
          <a:ln>
            <a:solidFill>
              <a:schemeClr val="bg1"/>
            </a:solidFill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051720" y="5085184"/>
            <a:ext cx="540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Республиканская инновационная площадка</a:t>
            </a:r>
            <a:endParaRPr lang="ru-RU" sz="2800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3548" y="692696"/>
            <a:ext cx="8280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Модели преемственности психолого-педагогического сопровождения внеурочной деятельности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7279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Без имени-12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6569"/>
            <a:ext cx="5904656" cy="676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037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6923C"/>
      </a:hlink>
      <a:folHlink>
        <a:srgbClr val="4F612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368</Words>
  <Application>Microsoft Office PowerPoint</Application>
  <PresentationFormat>Экран (4:3)</PresentationFormat>
  <Paragraphs>42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Отчет о деятельности региональной инновационной площадки </vt:lpstr>
      <vt:lpstr>Период реализации программы 2015-2022 г.г.</vt:lpstr>
      <vt:lpstr>Современное состояние исследований и разработок по данному инновационному проекту (программе)</vt:lpstr>
      <vt:lpstr>Обоснование значимости реализации инновационного проекта (программы) для развития системы образования в Республике Татарстан</vt:lpstr>
      <vt:lpstr>Цели и задачи инновационного проекта (программы)</vt:lpstr>
      <vt:lpstr>Основные результаты реализации 1 этапа инновационного проекта (программы)</vt:lpstr>
      <vt:lpstr>Презентация PowerPoint</vt:lpstr>
      <vt:lpstr>Презентация PowerPoint</vt:lpstr>
      <vt:lpstr>Презентация PowerPoint</vt:lpstr>
      <vt:lpstr>Предложения по распространению и внедрению результатов инновационного проекта (программы)</vt:lpstr>
      <vt:lpstr>Спасибо за внимание!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Приемная Директора</cp:lastModifiedBy>
  <cp:revision>13</cp:revision>
  <dcterms:created xsi:type="dcterms:W3CDTF">2014-06-24T15:51:35Z</dcterms:created>
  <dcterms:modified xsi:type="dcterms:W3CDTF">2016-10-27T11:15:47Z</dcterms:modified>
</cp:coreProperties>
</file>