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9" r:id="rId2"/>
    <p:sldId id="268" r:id="rId3"/>
    <p:sldId id="269" r:id="rId4"/>
    <p:sldId id="297" r:id="rId5"/>
    <p:sldId id="303" r:id="rId6"/>
    <p:sldId id="287" r:id="rId7"/>
    <p:sldId id="286" r:id="rId8"/>
    <p:sldId id="290" r:id="rId9"/>
    <p:sldId id="291" r:id="rId10"/>
    <p:sldId id="302" r:id="rId11"/>
    <p:sldId id="266" r:id="rId12"/>
    <p:sldId id="260" r:id="rId13"/>
    <p:sldId id="294" r:id="rId14"/>
    <p:sldId id="295" r:id="rId15"/>
    <p:sldId id="296" r:id="rId16"/>
    <p:sldId id="264" r:id="rId17"/>
    <p:sldId id="301" r:id="rId18"/>
    <p:sldId id="300" r:id="rId19"/>
    <p:sldId id="265" r:id="rId20"/>
    <p:sldId id="261" r:id="rId21"/>
    <p:sldId id="270" r:id="rId22"/>
    <p:sldId id="271" r:id="rId23"/>
    <p:sldId id="272" r:id="rId24"/>
    <p:sldId id="273" r:id="rId25"/>
    <p:sldId id="262" r:id="rId26"/>
    <p:sldId id="275" r:id="rId27"/>
    <p:sldId id="274" r:id="rId28"/>
    <p:sldId id="276" r:id="rId29"/>
    <p:sldId id="277" r:id="rId30"/>
    <p:sldId id="278" r:id="rId31"/>
    <p:sldId id="279" r:id="rId32"/>
    <p:sldId id="280" r:id="rId33"/>
    <p:sldId id="285" r:id="rId34"/>
    <p:sldId id="292" r:id="rId35"/>
    <p:sldId id="281" r:id="rId36"/>
    <p:sldId id="282" r:id="rId37"/>
    <p:sldId id="283" r:id="rId38"/>
    <p:sldId id="284" r:id="rId39"/>
    <p:sldId id="304" r:id="rId40"/>
    <p:sldId id="293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CCFFFF"/>
    <a:srgbClr val="FFCCFF"/>
    <a:srgbClr val="DA656D"/>
    <a:srgbClr val="556177"/>
    <a:srgbClr val="F0EADE"/>
    <a:srgbClr val="DFE4EA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82" d="100"/>
          <a:sy n="82" d="100"/>
        </p:scale>
        <p:origin x="-426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75023-B928-4707-A12E-1D4883EF846F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60D98-40C9-49C6-BA47-17F708822A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07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60D98-40C9-49C6-BA47-17F708822AA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4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60D98-40C9-49C6-BA47-17F708822AA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60D98-40C9-49C6-BA47-17F708822AA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6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6053C0-FE37-49FE-8FBE-A7961AA0A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CBB5F1-B395-49C2-84A1-09959940E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1CF642-4579-42C0-ABE8-DF282F13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31D775-7350-4E28-A6EB-417C37EA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8D2A0B-B368-43F3-8332-BE6D9E3A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06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E50902-A6B6-4D52-BD7E-C0076789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56B39FE-9D55-4231-8299-F0001E3E2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853996-958A-4303-A079-EC327AF0F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0B8A61-0709-41F9-9C1E-A2D09C54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FD0D8E-39A6-465F-A1EB-C220FCA8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93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3CECA00-B3FD-47E1-9739-2C895B55E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1D6580C-8788-471A-8D34-8387DE90C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0E769D-FBB9-40DA-BC17-D660C3B17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B161BD-8A42-40A3-A40E-10F2E28F8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5257F0-E5F0-4AD5-8D1A-CF1D22CD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65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449FB-BD5E-4D27-A610-4DDFBD9C8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E36BFC-B477-4B51-AC66-7083AE9CA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096277-63CF-4B4A-9982-01D839C7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011BD4-979F-47E6-B71F-BA2A798D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9377EC-23DE-4D7D-9077-1A0AE4B2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1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FC7524-B8C6-4913-880F-D1B515F9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00D5D75-016E-4BAA-AB6F-6F723598D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40B111-EFB5-4142-948F-2E8ED6B6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ECD693-A07F-4952-9F29-D0D7FA4F4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728770-C704-4AD1-9637-3E2869E2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1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956C3A-6964-4454-84A0-1ED4C777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DC3720-E87B-47C7-AF3C-3CEFA0C7B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04C2011-4433-4656-A2BE-6C5E297D7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B46E6B-F472-41CE-BDDE-7903C65E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0E1B29-8EAC-41A6-81E5-CF47C0FE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113CD2-0487-44DD-9FDB-15CFAAD8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4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0719D-4DD7-460F-B656-6210E2CD5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15B9719-EE31-4ED2-ADFB-BE5CD6441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B463EFA-EFAF-4950-8407-57C7EF630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82C245A-27AE-4AF5-B997-3770F5C35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5EC662A-A1A4-4AEE-BFA5-FB0DC3563F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AE0ADAC-E843-4ED7-A878-97A0EABA8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F89CEB8-D50A-42CE-BADC-FE183F2DB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92B73D2-A048-40A5-8A00-BEBB67707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138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1F61A-6516-47DF-96CE-AC498A539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2A95530-41DB-4041-9EAF-0710020F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5FDED66-8CC0-40D5-A1A5-7B27251E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8F66C53-03CB-4DD9-A567-014E79146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1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737F960-EB41-437A-B12D-305C4838C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693829-72D6-4C95-81C2-F33691DE9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06E49F3-1758-45D4-A071-6A580FF0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33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C958D-56D0-44C4-8169-A41891E03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A40772-A40E-4699-BFF1-B9C42E568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3875A74-23C3-4AEC-BD95-889D49039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351CFD-2DC5-4790-BC5D-8C5D413D3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FD9C5B8-D374-4B6C-B012-0E524C2C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B6C6DF-5D9A-4F62-96C2-D8C709D5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0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EB43DA-7C39-4A79-A33D-749A5DB85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DE73357-B581-4767-A0D2-E82C79DC9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CB9102-AF91-4191-A1CB-16EBA06DC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99D70A-6DEC-4486-9699-E8D215288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CE93961-96E9-42EC-B07D-18AB64ACA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7821FC6-6D3D-4992-B1EC-529D3155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87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3967C3-176D-4CBA-8DFF-671790DE6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4F99D6B-561C-4D79-8408-22D3EA72F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003B96-B3D3-46B6-81EE-0EA6EE209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5419D-861E-4B0F-988A-0005508E5E98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AD479C-299E-44F7-9877-B5D972036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6D8B91-B473-460A-A05B-B60F41D2A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A2C27-32A9-489A-9586-CF4DBC20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7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kznpedcollege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kazanpedcollege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zpedkolledg@bk.ru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hyperlink" Target="https://vk.com/kzn_pedcolleg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94CE2622-9122-4608-8A94-B5B6C499D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0" t="5962" r="4683"/>
          <a:stretch/>
        </p:blipFill>
        <p:spPr>
          <a:xfrm rot="5400000">
            <a:off x="2304226" y="-2304225"/>
            <a:ext cx="6856718" cy="11465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2A3F464-FDDD-448F-B821-73413A0CE27C}"/>
              </a:ext>
            </a:extLst>
          </p:cNvPr>
          <p:cNvSpPr txBox="1"/>
          <p:nvPr/>
        </p:nvSpPr>
        <p:spPr>
          <a:xfrm>
            <a:off x="-168812" y="2101909"/>
            <a:ext cx="74136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 Black" panose="020B0A04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ПАМЯТКА 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Arial Black" panose="020B0A04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ПЕРВОКУРСНИКУ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A9F7B-1C62-4886-8701-40B466333F5C}"/>
              </a:ext>
            </a:extLst>
          </p:cNvPr>
          <p:cNvSpPr txBox="1"/>
          <p:nvPr/>
        </p:nvSpPr>
        <p:spPr>
          <a:xfrm>
            <a:off x="358726" y="373951"/>
            <a:ext cx="10747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ГАПОУ «Казанский педагогический колледж»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E84AD89-5F8A-4A3C-80C7-A78BFEDBDE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8665468" y="2648385"/>
            <a:ext cx="3003817" cy="2921830"/>
          </a:xfrm>
          <a:prstGeom prst="ellipse">
            <a:avLst/>
          </a:prstGeom>
          <a:ln w="9525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54FB54B-3E3B-481B-8A1E-3983493F9CED}"/>
              </a:ext>
            </a:extLst>
          </p:cNvPr>
          <p:cNvSpPr txBox="1"/>
          <p:nvPr/>
        </p:nvSpPr>
        <p:spPr>
          <a:xfrm>
            <a:off x="131299" y="4877718"/>
            <a:ext cx="7113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ВНИМАНИЕ!</a:t>
            </a: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ВАЖНАЯ ИНФОРМАЦИЯ. </a:t>
            </a: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ОЗНАКОМЬТЕСЬ С НЕЙ ВНИМАТЕЛЬНО.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Выдача справок 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для школы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27851A55-F427-4073-B78C-E128C0E291CB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F8065D-78F9-4504-A368-3269EDCC53FD}"/>
              </a:ext>
            </a:extLst>
          </p:cNvPr>
          <p:cNvSpPr txBox="1"/>
          <p:nvPr/>
        </p:nvSpPr>
        <p:spPr>
          <a:xfrm>
            <a:off x="133595" y="2524403"/>
            <a:ext cx="12058405" cy="2850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dirty="0">
                <a:latin typeface="Bookman Old Style" panose="02050604050505020204" pitchFamily="18" charset="0"/>
              </a:rPr>
              <a:t>	</a:t>
            </a:r>
            <a:r>
              <a:rPr lang="ru-RU" sz="4000" dirty="0">
                <a:latin typeface="Bookman Old Style" panose="02050604050505020204" pitchFamily="18" charset="0"/>
              </a:rPr>
              <a:t>Выдача справок об обучении для школы 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Bookman Old Style" panose="02050604050505020204" pitchFamily="18" charset="0"/>
              </a:rPr>
              <a:t>будет производится </a:t>
            </a:r>
            <a:r>
              <a:rPr lang="ru-RU" sz="4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 сентября </a:t>
            </a:r>
            <a:r>
              <a:rPr lang="ru-RU" sz="4000" dirty="0">
                <a:latin typeface="Bookman Old Style" panose="02050604050505020204" pitchFamily="18" charset="0"/>
              </a:rPr>
              <a:t>классными руководителями.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3646540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</a:t>
            </a:r>
            <a:r>
              <a:rPr lang="ru-RU" sz="5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 </a:t>
            </a:r>
            <a:endParaRPr lang="ru-RU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D67D79-810A-496A-840D-99F06905509D}"/>
              </a:ext>
            </a:extLst>
          </p:cNvPr>
          <p:cNvSpPr txBox="1"/>
          <p:nvPr/>
        </p:nvSpPr>
        <p:spPr>
          <a:xfrm>
            <a:off x="4417255" y="3781703"/>
            <a:ext cx="8426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Студенческое </a:t>
            </a:r>
          </a:p>
          <a:p>
            <a:pPr algn="ctr"/>
            <a:r>
              <a:rPr lang="ru-RU" sz="7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общежитие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57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Общежитие Казанского</a:t>
            </a:r>
          </a:p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 педагогического колледжа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4" name="Рисунок 13" descr="общага.jpg">
            <a:extLst>
              <a:ext uri="{FF2B5EF4-FFF2-40B4-BE49-F238E27FC236}">
                <a16:creationId xmlns:a16="http://schemas.microsoft.com/office/drawing/2014/main" xmlns="" id="{8C4AF559-CDEF-4910-B102-D94E82430D5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50166" y="2039815"/>
            <a:ext cx="5458266" cy="4719711"/>
          </a:xfrm>
          <a:prstGeom prst="rect">
            <a:avLst/>
          </a:prstGeom>
        </p:spPr>
      </p:pic>
      <p:pic>
        <p:nvPicPr>
          <p:cNvPr id="16" name="Picture 2" descr="Автобус в Соль-Илецк из Ульяновска, туры, проживание, гостиницы ...">
            <a:extLst>
              <a:ext uri="{FF2B5EF4-FFF2-40B4-BE49-F238E27FC236}">
                <a16:creationId xmlns:a16="http://schemas.microsoft.com/office/drawing/2014/main" xmlns="" id="{08257EA4-78E5-47C9-A533-4C307718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091" y="2315055"/>
            <a:ext cx="699948" cy="78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6F839A7-7521-4ADD-AD8A-9F365F954ED1}"/>
              </a:ext>
            </a:extLst>
          </p:cNvPr>
          <p:cNvSpPr txBox="1"/>
          <p:nvPr/>
        </p:nvSpPr>
        <p:spPr>
          <a:xfrm>
            <a:off x="6049107" y="2582929"/>
            <a:ext cx="62999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ambria" panose="02040503050406030204" pitchFamily="18" charset="0"/>
              </a:rPr>
              <a:t>АДРЕС:</a:t>
            </a:r>
            <a:endParaRPr lang="ru-RU" sz="32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Cambria" panose="02040503050406030204" pitchFamily="18" charset="0"/>
              </a:rPr>
              <a:t>Ул. Латышских Стрелков д. 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AB2243D-8709-46FD-AF43-10D93682B9A6}"/>
              </a:ext>
            </a:extLst>
          </p:cNvPr>
          <p:cNvSpPr txBox="1"/>
          <p:nvPr/>
        </p:nvSpPr>
        <p:spPr>
          <a:xfrm>
            <a:off x="6222606" y="3812481"/>
            <a:ext cx="6079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9</a:t>
            </a:r>
            <a:r>
              <a:rPr lang="ru-RU" sz="4000" dirty="0">
                <a:latin typeface="Bookman Old Style" panose="02050604050505020204" pitchFamily="18" charset="0"/>
              </a:rPr>
              <a:t> этажей;</a:t>
            </a:r>
          </a:p>
          <a:p>
            <a:r>
              <a:rPr lang="ru-RU" sz="4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14</a:t>
            </a:r>
            <a:r>
              <a:rPr lang="ru-RU" sz="4000" dirty="0">
                <a:latin typeface="Bookman Old Style" panose="02050604050505020204" pitchFamily="18" charset="0"/>
              </a:rPr>
              <a:t> блоков;</a:t>
            </a:r>
          </a:p>
          <a:p>
            <a:r>
              <a:rPr lang="ru-RU" sz="4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112</a:t>
            </a:r>
            <a:r>
              <a:rPr lang="ru-RU" sz="4000" dirty="0">
                <a:latin typeface="Bookman Old Style" panose="02050604050505020204" pitchFamily="18" charset="0"/>
              </a:rPr>
              <a:t> комнат;</a:t>
            </a:r>
          </a:p>
        </p:txBody>
      </p:sp>
    </p:spTree>
    <p:extLst>
      <p:ext uri="{BB962C8B-B14F-4D97-AF65-F5344CB8AC3E}">
        <p14:creationId xmlns:p14="http://schemas.microsoft.com/office/powerpoint/2010/main" val="2641385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lnSpc>
                <a:spcPct val="115000"/>
              </a:lnSpc>
              <a:spcAft>
                <a:spcPts val="1000"/>
              </a:spcAft>
              <a:tabLst>
                <a:tab pos="914400" algn="l"/>
              </a:tabLst>
            </a:pPr>
            <a:r>
              <a:rPr lang="ru-RU" sz="40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Жилищно-бытовые условия</a:t>
            </a:r>
            <a:endParaRPr lang="ru-RU" sz="40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6F839A7-7521-4ADD-AD8A-9F365F954ED1}"/>
              </a:ext>
            </a:extLst>
          </p:cNvPr>
          <p:cNvSpPr txBox="1"/>
          <p:nvPr/>
        </p:nvSpPr>
        <p:spPr>
          <a:xfrm>
            <a:off x="290733" y="1772530"/>
            <a:ext cx="1190126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На каждом блоке: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8 комнат </a:t>
            </a:r>
            <a:r>
              <a:rPr lang="ru-RU" sz="320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(в том числе 4 комнаты - четырехместные и 4 комнаты – трехместные);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Комнаты оборудованы мебелью, постельными принадлежностями и другим инвентарем согласно СНиП;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На кухне: </a:t>
            </a:r>
            <a:r>
              <a:rPr lang="ru-RU" sz="320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2 газовые плиты, </a:t>
            </a:r>
            <a:r>
              <a:rPr lang="ru-RU" sz="320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 </a:t>
            </a:r>
            <a:r>
              <a:rPr lang="ru-RU" sz="320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2 раковины, </a:t>
            </a:r>
            <a:r>
              <a:rPr lang="ru-RU" sz="320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1 металлический стол </a:t>
            </a:r>
            <a:r>
              <a:rPr lang="ru-RU" sz="320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общего пользования;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Bookman Old Style" panose="02050604050505020204" pitchFamily="18" charset="0"/>
                <a:ea typeface="Cambria" panose="02040503050406030204" pitchFamily="18" charset="0"/>
              </a:rPr>
              <a:t>Санитарно-гигиенические помещения: 2 душевые, </a:t>
            </a:r>
          </a:p>
          <a:p>
            <a:r>
              <a:rPr lang="ru-RU" sz="3200" dirty="0">
                <a:latin typeface="Bookman Old Style" panose="02050604050505020204" pitchFamily="18" charset="0"/>
                <a:ea typeface="Cambria" panose="02040503050406030204" pitchFamily="18" charset="0"/>
              </a:rPr>
              <a:t>3 туалета, 4 умывальные;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b="1" i="0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35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lnSpc>
                <a:spcPct val="115000"/>
              </a:lnSpc>
              <a:spcAft>
                <a:spcPts val="1000"/>
              </a:spcAft>
              <a:tabLst>
                <a:tab pos="914400" algn="l"/>
              </a:tabLst>
            </a:pPr>
            <a:r>
              <a:rPr lang="ru-RU" sz="40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Контрольно-пропускной режим</a:t>
            </a:r>
            <a:endParaRPr lang="ru-RU" sz="40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0008F2E-ABF7-4411-A4A7-54B43AC31426}"/>
              </a:ext>
            </a:extLst>
          </p:cNvPr>
          <p:cNvSpPr txBox="1"/>
          <p:nvPr/>
        </p:nvSpPr>
        <p:spPr>
          <a:xfrm>
            <a:off x="0" y="1841242"/>
            <a:ext cx="121919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В общежитии установлено видеонаблюдение. Информация подается на компьютер и фиксируется видеозаписью.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	Вход в здание общежития осуществляется строго по пропускам до 21:00 ч.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	С 19:00 до 7:00 осуществляется контроль вневедомственной охраной.</a:t>
            </a:r>
            <a:r>
              <a:rPr lang="ru-RU" sz="3200" dirty="0">
                <a:latin typeface="Bookman Old Style" panose="02050604050505020204" pitchFamily="18" charset="0"/>
                <a:ea typeface="Cambria" panose="02040503050406030204" pitchFamily="18" charset="0"/>
              </a:rPr>
              <a:t/>
            </a:r>
            <a:br>
              <a:rPr lang="ru-RU" sz="3200" dirty="0">
                <a:latin typeface="Bookman Old Style" panose="02050604050505020204" pitchFamily="18" charset="0"/>
                <a:ea typeface="Cambria" panose="02040503050406030204" pitchFamily="18" charset="0"/>
              </a:rPr>
            </a:br>
            <a:r>
              <a:rPr lang="ru-RU" sz="3200" dirty="0">
                <a:latin typeface="Bookman Old Style" panose="02050604050505020204" pitchFamily="18" charset="0"/>
                <a:ea typeface="Cambria" panose="02040503050406030204" pitchFamily="18" charset="0"/>
              </a:rPr>
              <a:t>	</a:t>
            </a:r>
            <a:r>
              <a:rPr lang="ru-RU" sz="3200" b="1" dirty="0">
                <a:solidFill>
                  <a:srgbClr val="C00000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В</a:t>
            </a:r>
            <a:r>
              <a:rPr lang="ru-RU" sz="3200" b="1" i="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 штате общежития колледжа – комендант, </a:t>
            </a:r>
          </a:p>
          <a:p>
            <a:r>
              <a:rPr lang="ru-RU" sz="3200" b="1" i="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3 </a:t>
            </a:r>
            <a:r>
              <a:rPr lang="ru-RU" sz="3200" b="1" i="0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mbria" panose="02040503050406030204" pitchFamily="18" charset="0"/>
              </a:rPr>
              <a:t>воспитателя;</a:t>
            </a:r>
            <a:endParaRPr lang="ru-RU" sz="3200" b="1" dirty="0">
              <a:solidFill>
                <a:srgbClr val="C00000"/>
              </a:solidFill>
              <a:latin typeface="Bookman Old Style" panose="02050604050505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47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Заселение в общежитие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979C34E-C3BD-4FAA-9840-B25DE2C9B0EE}"/>
              </a:ext>
            </a:extLst>
          </p:cNvPr>
          <p:cNvSpPr txBox="1"/>
          <p:nvPr/>
        </p:nvSpPr>
        <p:spPr>
          <a:xfrm>
            <a:off x="133595" y="1842868"/>
            <a:ext cx="1205840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	</a:t>
            </a:r>
            <a:r>
              <a:rPr lang="ru-RU" sz="3200" b="1" dirty="0">
                <a:latin typeface="Bookman Old Style" panose="02050604050505020204" pitchFamily="18" charset="0"/>
              </a:rPr>
              <a:t>Первоочередным правом </a:t>
            </a:r>
            <a:r>
              <a:rPr lang="ru-RU" sz="3200" dirty="0">
                <a:latin typeface="Bookman Old Style" panose="02050604050505020204" pitchFamily="18" charset="0"/>
              </a:rPr>
              <a:t>на заселение обладают </a:t>
            </a:r>
            <a:r>
              <a:rPr lang="ru-RU" sz="32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студенты, обучающиеся на бюджетной основе </a:t>
            </a:r>
            <a:r>
              <a:rPr lang="ru-RU" sz="3200" dirty="0">
                <a:latin typeface="Bookman Old Style" panose="02050604050505020204" pitchFamily="18" charset="0"/>
              </a:rPr>
              <a:t>согласно Положению о студенческом общежитии.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Bookman Old Style" panose="02050604050505020204" pitchFamily="18" charset="0"/>
              </a:rPr>
              <a:t>	</a:t>
            </a:r>
            <a:r>
              <a:rPr lang="ru-RU" sz="32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Студентам, обучающимся на внебюджетной основе</a:t>
            </a:r>
            <a:r>
              <a:rPr lang="ru-RU" sz="3200" dirty="0">
                <a:latin typeface="Bookman Old Style" panose="02050604050505020204" pitchFamily="18" charset="0"/>
              </a:rPr>
              <a:t> койко-место в общежитии предоставляется </a:t>
            </a:r>
            <a:r>
              <a:rPr lang="ru-RU" sz="3200" b="1" dirty="0">
                <a:latin typeface="Bookman Old Style" panose="02050604050505020204" pitchFamily="18" charset="0"/>
              </a:rPr>
              <a:t>при наличии свободных мест.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Bookman Old Style" panose="02050604050505020204" pitchFamily="18" charset="0"/>
              </a:rPr>
              <a:t>	Заселение студентов осуществляется на основании приказа директора колледжа и пропуска установленного образца, в котором указывается номер комнаты.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032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      </a:t>
            </a:r>
            <a:r>
              <a:rPr lang="ru-RU" sz="4400" b="1" dirty="0">
                <a:latin typeface="Bookman Old Style" panose="02050604050505020204" pitchFamily="18" charset="0"/>
              </a:rPr>
              <a:t>График выдачи пропусков</a:t>
            </a:r>
          </a:p>
          <a:p>
            <a:pPr algn="ctr"/>
            <a:r>
              <a:rPr lang="ru-RU" sz="4400" b="1" dirty="0">
                <a:latin typeface="Bookman Old Style" panose="02050604050505020204" pitchFamily="18" charset="0"/>
              </a:rPr>
              <a:t>студентам 1-го курса</a:t>
            </a:r>
            <a:endParaRPr lang="ru-RU" sz="40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AF2C882-FA16-4190-A9C6-B5D0DDE55CA6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F16334-376A-41F3-B8F2-66B11EBADDC7}"/>
              </a:ext>
            </a:extLst>
          </p:cNvPr>
          <p:cNvSpPr txBox="1"/>
          <p:nvPr/>
        </p:nvSpPr>
        <p:spPr>
          <a:xfrm>
            <a:off x="133596" y="1802684"/>
            <a:ext cx="120584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24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августа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2022г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. – выдача пропусков </a:t>
            </a:r>
          </a:p>
          <a:p>
            <a:pPr algn="ctr"/>
            <a:r>
              <a:rPr lang="ru-RU" sz="2400" b="1" dirty="0">
                <a:latin typeface="Cambria" panose="02040503050406030204" pitchFamily="18" charset="0"/>
              </a:rPr>
              <a:t>31 августа </a:t>
            </a:r>
            <a:r>
              <a:rPr lang="ru-RU" sz="2400" b="1" dirty="0" smtClean="0">
                <a:latin typeface="Cambria" panose="02040503050406030204" pitchFamily="18" charset="0"/>
              </a:rPr>
              <a:t>2022 </a:t>
            </a:r>
            <a:r>
              <a:rPr lang="ru-RU" sz="2400" b="1" dirty="0">
                <a:latin typeface="Cambria" panose="02040503050406030204" pitchFamily="18" charset="0"/>
              </a:rPr>
              <a:t>г. – заселение в общежитие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 !!!</a:t>
            </a:r>
            <a:endParaRPr lang="ru-RU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8.30-11.00 – </a:t>
            </a:r>
            <a:r>
              <a:rPr lang="ru-RU" sz="2200" b="1" u="sng" dirty="0">
                <a:solidFill>
                  <a:schemeClr val="tx1"/>
                </a:solidFill>
                <a:latin typeface="Cambria" panose="02040503050406030204" pitchFamily="18" charset="0"/>
              </a:rPr>
              <a:t>выдача пропусков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для заселения в общежитие для студентов первого курса (только на </a:t>
            </a:r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бюджетной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основе) по специальности </a:t>
            </a:r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«Преподавание в начальных классах»;</a:t>
            </a:r>
          </a:p>
          <a:p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11.00-12.30 – </a:t>
            </a:r>
            <a:r>
              <a:rPr lang="ru-RU" sz="2200" b="1" u="sng" dirty="0">
                <a:solidFill>
                  <a:schemeClr val="tx1"/>
                </a:solidFill>
                <a:latin typeface="Cambria" panose="02040503050406030204" pitchFamily="18" charset="0"/>
              </a:rPr>
              <a:t>выдача пропусков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для заселения в общежитие для студентов первого курса (только на </a:t>
            </a:r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бюджетной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основе) по специальности </a:t>
            </a:r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«Физическая культура»;</a:t>
            </a:r>
          </a:p>
          <a:p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12.30-13.30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- обед</a:t>
            </a:r>
          </a:p>
          <a:p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13.30-14.30 – </a:t>
            </a:r>
            <a:r>
              <a:rPr lang="ru-RU" sz="2200" b="1" u="sng" dirty="0">
                <a:solidFill>
                  <a:schemeClr val="tx1"/>
                </a:solidFill>
                <a:latin typeface="Cambria" panose="02040503050406030204" pitchFamily="18" charset="0"/>
              </a:rPr>
              <a:t>выдача пропусков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для заселения в общежитие для студентов первого курса (только на </a:t>
            </a:r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бюджетной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основе) по специальности </a:t>
            </a:r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«Прикладная информатика»;</a:t>
            </a:r>
          </a:p>
          <a:p>
            <a:r>
              <a:rPr lang="ru-RU" sz="2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14.30-17.30 </a:t>
            </a:r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– </a:t>
            </a:r>
            <a:r>
              <a:rPr lang="ru-RU" sz="2200" b="1" u="sng" dirty="0">
                <a:solidFill>
                  <a:schemeClr val="tx1"/>
                </a:solidFill>
                <a:latin typeface="Cambria" panose="02040503050406030204" pitchFamily="18" charset="0"/>
              </a:rPr>
              <a:t>выдача пропусков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для заселения в общежитие для студентов первого курса (только на </a:t>
            </a:r>
            <a:r>
              <a:rPr lang="ru-RU" sz="2200" b="1" dirty="0">
                <a:solidFill>
                  <a:schemeClr val="tx1"/>
                </a:solidFill>
                <a:latin typeface="Cambria" panose="02040503050406030204" pitchFamily="18" charset="0"/>
              </a:rPr>
              <a:t>бюджетной</a:t>
            </a:r>
            <a:r>
              <a:rPr lang="ru-RU" sz="2200" dirty="0">
                <a:solidFill>
                  <a:schemeClr val="tx1"/>
                </a:solidFill>
                <a:latin typeface="Cambria" panose="02040503050406030204" pitchFamily="18" charset="0"/>
              </a:rPr>
              <a:t> основе) по специальности </a:t>
            </a:r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</a:rPr>
              <a:t>«Дошкольное образование»;</a:t>
            </a:r>
          </a:p>
          <a:p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71E8B8FE-684B-4249-BEA6-7EAC537CFED4}"/>
              </a:ext>
            </a:extLst>
          </p:cNvPr>
          <p:cNvSpPr/>
          <p:nvPr/>
        </p:nvSpPr>
        <p:spPr>
          <a:xfrm>
            <a:off x="1594512" y="5584874"/>
            <a:ext cx="9136571" cy="116350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Обращаем ваше внимание,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что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заселение</a:t>
            </a: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 в общежитие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31 августа </a:t>
            </a:r>
            <a:r>
              <a:rPr lang="ru-RU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2022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г.</a:t>
            </a:r>
            <a:endParaRPr lang="ru-RU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 descr="Восклицательный знак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08" y="5637774"/>
            <a:ext cx="1217848" cy="105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5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 Получение пропуска </a:t>
            </a:r>
          </a:p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в общежитие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AF2C882-FA16-4190-A9C6-B5D0DDE55CA6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F16334-376A-41F3-B8F2-66B11EBADDC7}"/>
              </a:ext>
            </a:extLst>
          </p:cNvPr>
          <p:cNvSpPr txBox="1"/>
          <p:nvPr/>
        </p:nvSpPr>
        <p:spPr>
          <a:xfrm>
            <a:off x="0" y="2894172"/>
            <a:ext cx="120584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ambria" panose="02040503050406030204" pitchFamily="18" charset="0"/>
              </a:rPr>
              <a:t>Выдача пропусков будет </a:t>
            </a:r>
            <a:r>
              <a:rPr lang="ru-RU" sz="4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производиться </a:t>
            </a:r>
            <a:r>
              <a:rPr lang="ru-RU" sz="4800" b="1" dirty="0">
                <a:solidFill>
                  <a:schemeClr val="tx1"/>
                </a:solidFill>
                <a:latin typeface="Cambria" panose="02040503050406030204" pitchFamily="18" charset="0"/>
              </a:rPr>
              <a:t>по адресу г. Казань, ул. Даурская 30</a:t>
            </a:r>
            <a:endParaRPr lang="ru-RU" sz="44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18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      </a:t>
            </a:r>
            <a:r>
              <a:rPr lang="ru-RU" sz="4400" b="1" dirty="0">
                <a:latin typeface="Bookman Old Style" panose="02050604050505020204" pitchFamily="18" charset="0"/>
              </a:rPr>
              <a:t>Получение пропуска в общежитие</a:t>
            </a:r>
            <a:endParaRPr lang="ru-RU" sz="40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AF2C882-FA16-4190-A9C6-B5D0DDE55CA6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7" name="Picture 2" descr="Внесение изменений в лесохозяйственных регламентах лесничеств">
            <a:extLst>
              <a:ext uri="{FF2B5EF4-FFF2-40B4-BE49-F238E27FC236}">
                <a16:creationId xmlns:a16="http://schemas.microsoft.com/office/drawing/2014/main" xmlns="" id="{5DD50521-6C99-45A1-8EFF-C528478C2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94" y="1858585"/>
            <a:ext cx="4656406" cy="488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F16334-376A-41F3-B8F2-66B11EBADDC7}"/>
              </a:ext>
            </a:extLst>
          </p:cNvPr>
          <p:cNvSpPr txBox="1"/>
          <p:nvPr/>
        </p:nvSpPr>
        <p:spPr>
          <a:xfrm>
            <a:off x="133595" y="1730327"/>
            <a:ext cx="121920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Cambria" panose="02040503050406030204" pitchFamily="18" charset="0"/>
              </a:rPr>
              <a:t>Для получения пропуска в общежитие необходимо: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C00000"/>
                </a:solidFill>
                <a:latin typeface="Cambria" panose="02040503050406030204" pitchFamily="18" charset="0"/>
              </a:rPr>
              <a:t>ЛИЧНОЕ</a:t>
            </a:r>
            <a:r>
              <a:rPr lang="ru-RU" sz="4400" b="1" dirty="0">
                <a:solidFill>
                  <a:schemeClr val="tx1"/>
                </a:solidFill>
                <a:latin typeface="Cambria" panose="02040503050406030204" pitchFamily="18" charset="0"/>
              </a:rPr>
              <a:t> присутствие студента;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C00000"/>
                </a:solidFill>
                <a:latin typeface="Cambria" panose="02040503050406030204" pitchFamily="18" charset="0"/>
              </a:rPr>
              <a:t>ОРИГИНАЛ</a:t>
            </a:r>
            <a:r>
              <a:rPr lang="ru-RU" sz="4400" b="1" dirty="0">
                <a:solidFill>
                  <a:schemeClr val="tx1"/>
                </a:solidFill>
                <a:latin typeface="Cambria" panose="02040503050406030204" pitchFamily="18" charset="0"/>
              </a:rPr>
              <a:t> паспорта;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>
                <a:latin typeface="Cambria" panose="02040503050406030204" pitchFamily="18" charset="0"/>
              </a:rPr>
              <a:t>Фотография размером 3 × 4 (1 штука);</a:t>
            </a:r>
            <a:endParaRPr lang="ru-RU" sz="44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>
                <a:latin typeface="Cambria" panose="02040503050406030204" pitchFamily="18" charset="0"/>
              </a:rPr>
              <a:t>Средства индивидуальной защиты </a:t>
            </a:r>
          </a:p>
          <a:p>
            <a:r>
              <a:rPr lang="ru-RU" sz="4400" b="1" dirty="0">
                <a:latin typeface="Cambria" panose="02040503050406030204" pitchFamily="18" charset="0"/>
              </a:rPr>
              <a:t>(</a:t>
            </a:r>
            <a:r>
              <a:rPr lang="ru-RU" sz="4400" b="1" dirty="0" smtClean="0">
                <a:latin typeface="Cambria" panose="02040503050406030204" pitchFamily="18" charset="0"/>
              </a:rPr>
              <a:t>маска);</a:t>
            </a:r>
            <a:endParaRPr lang="ru-RU" sz="4400" b="1" dirty="0">
              <a:latin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61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</a:t>
            </a:r>
            <a:r>
              <a:rPr lang="ru-RU" sz="5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 </a:t>
            </a:r>
            <a:endParaRPr lang="ru-RU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D67D79-810A-496A-840D-99F06905509D}"/>
              </a:ext>
            </a:extLst>
          </p:cNvPr>
          <p:cNvSpPr txBox="1"/>
          <p:nvPr/>
        </p:nvSpPr>
        <p:spPr>
          <a:xfrm>
            <a:off x="4543864" y="4535755"/>
            <a:ext cx="8426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ДРЕСС-КОД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873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1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85E46A4-F049-4DC6-8481-416E620CBA15}"/>
              </a:ext>
            </a:extLst>
          </p:cNvPr>
          <p:cNvSpPr txBox="1"/>
          <p:nvPr/>
        </p:nvSpPr>
        <p:spPr>
          <a:xfrm>
            <a:off x="4480561" y="3781703"/>
            <a:ext cx="8426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Сведения </a:t>
            </a:r>
          </a:p>
          <a:p>
            <a:pPr algn="ctr"/>
            <a:r>
              <a:rPr lang="ru-RU" sz="4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об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2199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       ДРЕСС-КОД </a:t>
            </a:r>
            <a:r>
              <a:rPr lang="ru-RU" sz="3200" dirty="0">
                <a:latin typeface="Cambria" panose="02040503050406030204" pitchFamily="18" charset="0"/>
              </a:rPr>
              <a:t>– </a:t>
            </a: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это</a:t>
            </a: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актуальное понятие современного общества, знание которого необходимо каждому человеку, стремящемуся к  профессиональному и личностному успеху.</a:t>
            </a:r>
            <a:endParaRPr lang="ru-RU" sz="3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E2333235-D0D2-4B29-9480-0D3ABD46625D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E1E9D5-05C0-4992-A2AC-17516152FB69}"/>
              </a:ext>
            </a:extLst>
          </p:cNvPr>
          <p:cNvSpPr txBox="1"/>
          <p:nvPr/>
        </p:nvSpPr>
        <p:spPr>
          <a:xfrm>
            <a:off x="133595" y="176494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ambria" panose="02040503050406030204" pitchFamily="18" charset="0"/>
              </a:rPr>
              <a:t> </a:t>
            </a:r>
            <a:endParaRPr lang="ru-RU" sz="3200" dirty="0"/>
          </a:p>
        </p:txBody>
      </p:sp>
      <p:pic>
        <p:nvPicPr>
          <p:cNvPr id="1026" name="Picture 2" descr="https://sun9-73.userapi.com/impg/KRfEtslhratfKisTiM8BfSIZ-SIaMJN7Rbzcfw/vrZrheGEzJo.jpg?size=1280x853&amp;quality=95&amp;sign=4624ed697dd329daa1cf1dcb93f3775a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r="13002"/>
          <a:stretch/>
        </p:blipFill>
        <p:spPr bwMode="auto">
          <a:xfrm>
            <a:off x="506438" y="1850290"/>
            <a:ext cx="5526106" cy="486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1.userapi.com/impg/VYyfF1__94SMQupLR0IF7hTs-RzbJA8hilhcpg/96skuuEyumA.jpg?size=1280x853&amp;quality=95&amp;sign=5317bfa7b9747328c47002e1ea485901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8" r="11995"/>
          <a:stretch/>
        </p:blipFill>
        <p:spPr bwMode="auto">
          <a:xfrm>
            <a:off x="5756293" y="1850290"/>
            <a:ext cx="5136992" cy="486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61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девушек</a:t>
            </a:r>
            <a:endParaRPr lang="ru-RU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E2333235-D0D2-4B29-9480-0D3ABD46625D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ED4A2F7-3A9F-4A72-ABE1-F4C40414A15A}"/>
              </a:ext>
            </a:extLst>
          </p:cNvPr>
          <p:cNvSpPr txBox="1"/>
          <p:nvPr/>
        </p:nvSpPr>
        <p:spPr>
          <a:xfrm>
            <a:off x="4778498" y="2149831"/>
            <a:ext cx="666339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Одежда должна быть классического стиля или современного покроя: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Костюм;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Жилет;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Юбка;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Брюки;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Блузка;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Водолазка;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Платье в различном сочетании;</a:t>
            </a:r>
          </a:p>
        </p:txBody>
      </p:sp>
      <p:pic>
        <p:nvPicPr>
          <p:cNvPr id="2050" name="Picture 2" descr="https://sun9-1.userapi.com/impg/dEI-Uu_nJnV2P5sSVPO-LWrnVUjpWha_NLVWyg/w0b2orFsAR0.jpg?size=720x1080&amp;quality=95&amp;sign=39ac62f21d2e31fe1f89b1fffef35022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16904" r="-7639" b="9603"/>
          <a:stretch/>
        </p:blipFill>
        <p:spPr bwMode="auto">
          <a:xfrm>
            <a:off x="365392" y="1842868"/>
            <a:ext cx="4528853" cy="50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438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девушек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E2333235-D0D2-4B29-9480-0D3ABD46625D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3074" name="Picture 2" descr="https://sun9-72.userapi.com/impg/3hdu9rfCjvWLdXXOe96gsZrWRAo5rh_DAzmhyA/g5IUADuOxOE.jpg?size=1280x853&amp;quality=95&amp;sign=576a66a31bc623b419033259fdb2800e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0" r="20525"/>
          <a:stretch/>
        </p:blipFill>
        <p:spPr bwMode="auto">
          <a:xfrm>
            <a:off x="3327012" y="1842868"/>
            <a:ext cx="4194313" cy="47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13.userapi.com/impg/u7jLnZn1Be1DY0GYdUqUzQo7alg5zoBxlmhIbA/2lhd5-cec1Q.jpg?size=720x1080&amp;quality=95&amp;sign=718bbf360b1ca0c51f1a3c6f42347f59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6" t="13113" r="12249" b="3639"/>
          <a:stretch/>
        </p:blipFill>
        <p:spPr bwMode="auto">
          <a:xfrm>
            <a:off x="683203" y="1842868"/>
            <a:ext cx="2643809" cy="478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4.userapi.com/impg/BL1jT-5XPCLyW75WrA8gaq_zdWlRkq6zQk1i1g/Up0-Lrp3sNE.jpg?size=720x1080&amp;quality=95&amp;sign=7a2122640b12892bff21f675b346c4f1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9" t="16712" r="13479" b="1710"/>
          <a:stretch/>
        </p:blipFill>
        <p:spPr bwMode="auto">
          <a:xfrm>
            <a:off x="7521325" y="1842869"/>
            <a:ext cx="2649619" cy="47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914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-28102" y="1807699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девушек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E2333235-D0D2-4B29-9480-0D3ABD46625D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4098" name="Picture 2" descr="https://sun9-9.userapi.com/impg/t_4DQaQF1PVIwFNb4WHfja7bujKgEafuF4tHKw/3yzRxAg1Ks8.jpg?size=1280x853&amp;quality=95&amp;sign=da5a99c4cbc5125a55dabcc8199ee65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2"/>
          <a:stretch/>
        </p:blipFill>
        <p:spPr bwMode="auto">
          <a:xfrm>
            <a:off x="3277806" y="1842868"/>
            <a:ext cx="7610623" cy="473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87.userapi.com/impg/52bv75T-mvHh_Rd55KGN8ou_JIzUP58Jjb55vw/BtiZnyd39yA.jpg?size=720x1080&amp;quality=95&amp;sign=76e45d2da5fb02d00caad2b051cbeba8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11515"/>
          <a:stretch/>
        </p:blipFill>
        <p:spPr bwMode="auto">
          <a:xfrm>
            <a:off x="187584" y="1842867"/>
            <a:ext cx="3090222" cy="473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676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девушек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E2333235-D0D2-4B29-9480-0D3ABD46625D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5122" name="Picture 2" descr="https://sun9-41.userapi.com/impg/kpnD3Ch4dUQ4l1C3nlzMGGQcOZ_URzrxKW2GRw/x5yO-FEsl64.jpg?size=1280x853&amp;quality=95&amp;sign=7bb5ac05a6e0733a80c4d381565bab7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3" y="1856936"/>
            <a:ext cx="7219545" cy="481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68.userapi.com/impg/XFdnRoMV9S8d2E4HPRLXi5dYkMNjYg_hqxf62w/tjA-xO0tCRw.jpg?size=720x1080&amp;quality=95&amp;sign=6bf22f707fc4570eee645de873bd316f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12160" r="5529"/>
          <a:stretch/>
        </p:blipFill>
        <p:spPr bwMode="auto">
          <a:xfrm>
            <a:off x="7638471" y="1856936"/>
            <a:ext cx="3229784" cy="481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118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Деловой стиль для девушек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3" name="Picture 4" descr="http://maski.info/wp-content/uploads/2019/03/5-bazovyih-aksessuarov-dlya-zhenskogo-garderoba-maski.info-61.jpg">
            <a:extLst>
              <a:ext uri="{FF2B5EF4-FFF2-40B4-BE49-F238E27FC236}">
                <a16:creationId xmlns:a16="http://schemas.microsoft.com/office/drawing/2014/main" xmlns="" id="{DC79DEC9-DBD4-4454-9D58-E137857F0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700" y="1898332"/>
            <a:ext cx="8393193" cy="490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расный крестик PNG без фона для фотошопа">
            <a:extLst>
              <a:ext uri="{FF2B5EF4-FFF2-40B4-BE49-F238E27FC236}">
                <a16:creationId xmlns:a16="http://schemas.microsoft.com/office/drawing/2014/main" xmlns="" id="{7E405E46-9524-4320-BDD7-34B8485B0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32" y="2218017"/>
            <a:ext cx="2434371" cy="184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079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девушек</a:t>
            </a:r>
            <a:endParaRPr lang="ru-RU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5122" name="Picture 2" descr="Простые прически для офиса фото, пошаговые инструкции">
            <a:extLst>
              <a:ext uri="{FF2B5EF4-FFF2-40B4-BE49-F238E27FC236}">
                <a16:creationId xmlns:a16="http://schemas.microsoft.com/office/drawing/2014/main" xmlns="" id="{D1FB31FD-081B-455F-8C4B-82FD7E909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0" y="1859420"/>
            <a:ext cx="2592287" cy="308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AD5CDF7F-7CE3-4D2D-A25D-737AF3F5F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836" y="1860797"/>
            <a:ext cx="2244886" cy="337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Прическа мальвинка - 58 фо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904" y="1863408"/>
            <a:ext cx="2753525" cy="340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20 свежих причесок на каждый день, которые вы захотите повтори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20 свежих причесок на каждый день, которые вы захотите повтори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20 свежих причесок на каждый день, которые вы захотите повтори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9"/>
          <a:stretch/>
        </p:blipFill>
        <p:spPr bwMode="auto">
          <a:xfrm>
            <a:off x="7089722" y="3645298"/>
            <a:ext cx="2182182" cy="3142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 descr="Прически на каждый день: новинки 2022, топ модных, простых идей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" r="10445"/>
          <a:stretch/>
        </p:blipFill>
        <p:spPr bwMode="auto">
          <a:xfrm>
            <a:off x="2485290" y="3534720"/>
            <a:ext cx="2359546" cy="338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680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Wildberries - модный интернет магазин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7"/>
          <a:stretch/>
        </p:blipFill>
        <p:spPr bwMode="auto">
          <a:xfrm>
            <a:off x="6966566" y="1976545"/>
            <a:ext cx="2765557" cy="418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Спортивный костюм / Мужской спортивный костюм / Летний мужской костюм с  худи / Спорт / Лето / Футер STAYHIGH 12052764 купить в интернет-магазине  Wildber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020" y="1968372"/>
            <a:ext cx="2958837" cy="419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ЗАПРЕЩЕНЫ:</a:t>
            </a:r>
            <a:endParaRPr lang="ru-RU" sz="1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3757B0-346D-402B-BA4A-77A6BDA7D0E8}"/>
              </a:ext>
            </a:extLst>
          </p:cNvPr>
          <p:cNvSpPr txBox="1"/>
          <p:nvPr/>
        </p:nvSpPr>
        <p:spPr>
          <a:xfrm>
            <a:off x="167098" y="2132390"/>
            <a:ext cx="679946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32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Спортивные костюмы </a:t>
            </a: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(полностью: штаны, </a:t>
            </a: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шорты, лосины, ветровки, толстовки, футболки, топы, </a:t>
            </a:r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кроссовки).</a:t>
            </a:r>
          </a:p>
          <a:p>
            <a:r>
              <a:rPr lang="ru-RU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 исключением занятий </a:t>
            </a:r>
            <a:r>
              <a:rPr lang="ru-RU" sz="3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физической культурой </a:t>
            </a:r>
            <a:r>
              <a:rPr lang="ru-RU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в расписании и спортивно-массовых мероприятий.</a:t>
            </a:r>
          </a:p>
        </p:txBody>
      </p:sp>
      <p:pic>
        <p:nvPicPr>
          <p:cNvPr id="6146" name="Picture 2" descr="Красный крестик PNG без фона для фотошопа">
            <a:extLst>
              <a:ext uri="{FF2B5EF4-FFF2-40B4-BE49-F238E27FC236}">
                <a16:creationId xmlns:a16="http://schemas.microsoft.com/office/drawing/2014/main" xmlns="" id="{9A9706A5-DA99-4116-8AA3-26BF2AD65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40" y="2282950"/>
            <a:ext cx="4984265" cy="377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91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юношей</a:t>
            </a:r>
            <a:endParaRPr lang="ru-RU" sz="1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B10293-9D5A-4396-9DFA-C294B2ACDFDB}"/>
              </a:ext>
            </a:extLst>
          </p:cNvPr>
          <p:cNvSpPr txBox="1"/>
          <p:nvPr/>
        </p:nvSpPr>
        <p:spPr>
          <a:xfrm>
            <a:off x="330818" y="1964353"/>
            <a:ext cx="662236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остюм-двойка, костюм-тройка строгий костюм;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Б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рюки тёмно-синего, тёмно-серого, чёрного, серого, коричневого цвета;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Р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убашка однотонная или неярких тонов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;</a:t>
            </a:r>
            <a:endParaRPr lang="ru-RU" sz="2400" b="0" i="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П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уловер, джемпер, свитер однотонный, неярких тонов, без рисунков и надписей;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ккуратная причёска </a:t>
            </a: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(категорически запрещается отращивать длинные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волосы, окрашивать в нестандартный цвет);</a:t>
            </a:r>
            <a:endParaRPr lang="ru-RU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8194" name="Picture 2" descr="https://sun9-63.userapi.com/impg/KvynTVqmaLZsJD4OW5d157g-deBeC8zFSLRboA/d50Muu6D12k.jpg?size=720x1080&amp;quality=95&amp;sign=7b63c1439e1af9e26c65bca75f2a3943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0"/>
          <a:stretch/>
        </p:blipFill>
        <p:spPr bwMode="auto">
          <a:xfrm>
            <a:off x="7026411" y="1856177"/>
            <a:ext cx="3856743" cy="50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110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юношей</a:t>
            </a:r>
            <a:endParaRPr lang="ru-RU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9218" name="Picture 2" descr="https://sun9-13.userapi.com/impg/5RdcqxrUp1FTZZyYzXzaXa6mLq6C8p7_pITEIA/WTIC-WvYq0Y.jpg?size=1280x853&amp;quality=95&amp;sign=e110628e92fd21164023d23b1f44f64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6"/>
          <a:stretch/>
        </p:blipFill>
        <p:spPr bwMode="auto">
          <a:xfrm>
            <a:off x="3726226" y="1849221"/>
            <a:ext cx="6846415" cy="483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15.userapi.com/impg/XDf4rscS_lRik8eFO9d8MvYQ_hGesL7Q7ENrVg/0bX5lfV3sjM.jpg?size=720x1080&amp;quality=95&amp;sign=1b845f5fba8e2480383aae0e71ce9958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8" t="6793"/>
          <a:stretch/>
        </p:blipFill>
        <p:spPr bwMode="auto">
          <a:xfrm>
            <a:off x="638996" y="1849221"/>
            <a:ext cx="3226419" cy="483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28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Сведения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об образовательной организации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026" name="Picture 2" descr="Автобус в Соль-Илецк из Ульяновска, туры, проживание, гостиницы ...">
            <a:extLst>
              <a:ext uri="{FF2B5EF4-FFF2-40B4-BE49-F238E27FC236}">
                <a16:creationId xmlns:a16="http://schemas.microsoft.com/office/drawing/2014/main" xmlns="" id="{86B286EC-F4EC-45D0-9779-5F709EE9D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01" y="2273821"/>
            <a:ext cx="1425278" cy="159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1\AppData\Local\Microsoft\Windows\Temporary Internet Files\Content.IE5\BVCT4HO2\email_PNG41[1].png">
            <a:extLst>
              <a:ext uri="{FF2B5EF4-FFF2-40B4-BE49-F238E27FC236}">
                <a16:creationId xmlns:a16="http://schemas.microsoft.com/office/drawing/2014/main" xmlns="" id="{CBFF2172-982E-45B6-A6BE-5D06C4095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632" y="4650420"/>
            <a:ext cx="1183966" cy="1455363"/>
          </a:xfrm>
          <a:prstGeom prst="rect">
            <a:avLst/>
          </a:prstGeom>
          <a:noFill/>
        </p:spPr>
      </p:pic>
      <p:pic>
        <p:nvPicPr>
          <p:cNvPr id="1030" name="Picture 6" descr="Иконка «Интернет» — скачай бесплатно PNG и векторе">
            <a:extLst>
              <a:ext uri="{FF2B5EF4-FFF2-40B4-BE49-F238E27FC236}">
                <a16:creationId xmlns:a16="http://schemas.microsoft.com/office/drawing/2014/main" xmlns="" id="{14632E9C-6CB3-4899-B13D-CE5FD86B3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536" y="2133787"/>
            <a:ext cx="1026241" cy="102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загнутый угол 18">
            <a:extLst>
              <a:ext uri="{FF2B5EF4-FFF2-40B4-BE49-F238E27FC236}">
                <a16:creationId xmlns:a16="http://schemas.microsoft.com/office/drawing/2014/main" xmlns="" id="{730419B4-2996-4CF7-A240-4F1B0938539C}"/>
              </a:ext>
            </a:extLst>
          </p:cNvPr>
          <p:cNvSpPr/>
          <p:nvPr/>
        </p:nvSpPr>
        <p:spPr>
          <a:xfrm>
            <a:off x="844952" y="2174785"/>
            <a:ext cx="5251048" cy="1842868"/>
          </a:xfrm>
          <a:prstGeom prst="foldedCorner">
            <a:avLst>
              <a:gd name="adj" fmla="val 24517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Адрес: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учебный корпус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ул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Даурская, д.30 </a:t>
            </a:r>
            <a:endParaRPr lang="ru-RU" sz="20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(станция метро «</a:t>
            </a:r>
            <a:r>
              <a:rPr lang="ru-RU" sz="20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Аметьево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»)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учебный корпус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ул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Побежимова,д.47а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(станция </a:t>
            </a:r>
            <a:r>
              <a:rPr lang="ru-RU" sz="20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метро«Авиастроительная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»)</a:t>
            </a:r>
            <a:endParaRPr lang="ru-RU" sz="1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Прямоугольник: загнутый угол 21">
            <a:extLst>
              <a:ext uri="{FF2B5EF4-FFF2-40B4-BE49-F238E27FC236}">
                <a16:creationId xmlns:a16="http://schemas.microsoft.com/office/drawing/2014/main" xmlns="" id="{B2B8ECE4-3475-4997-BDA7-B3BF4AB54C10}"/>
              </a:ext>
            </a:extLst>
          </p:cNvPr>
          <p:cNvSpPr/>
          <p:nvPr/>
        </p:nvSpPr>
        <p:spPr>
          <a:xfrm>
            <a:off x="1294034" y="4717371"/>
            <a:ext cx="4643779" cy="1068824"/>
          </a:xfrm>
          <a:prstGeom prst="foldedCorner">
            <a:avLst>
              <a:gd name="adj" fmla="val 30218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Адрес электронной почты:</a:t>
            </a:r>
          </a:p>
          <a:p>
            <a:r>
              <a:rPr lang="en-US" sz="2000" u="sng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kazpedkolledg</a:t>
            </a:r>
            <a:r>
              <a:rPr lang="ru-RU" sz="20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@</a:t>
            </a:r>
            <a:r>
              <a:rPr lang="en-US" sz="20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bk</a:t>
            </a:r>
            <a:r>
              <a:rPr lang="ru-RU" sz="20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000" u="sng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20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Прямоугольник: загнутый угол 23">
            <a:extLst>
              <a:ext uri="{FF2B5EF4-FFF2-40B4-BE49-F238E27FC236}">
                <a16:creationId xmlns:a16="http://schemas.microsoft.com/office/drawing/2014/main" xmlns="" id="{48BF1D65-534B-4D10-AB68-30A0895A7B05}"/>
              </a:ext>
            </a:extLst>
          </p:cNvPr>
          <p:cNvSpPr/>
          <p:nvPr/>
        </p:nvSpPr>
        <p:spPr>
          <a:xfrm>
            <a:off x="7340998" y="2174786"/>
            <a:ext cx="4338664" cy="895008"/>
          </a:xfrm>
          <a:prstGeom prst="foldedCorner">
            <a:avLst>
              <a:gd name="adj" fmla="val 30218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Адрес сайта:</a:t>
            </a:r>
          </a:p>
          <a:p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http://kazanpedcollege.ru/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</p:txBody>
      </p:sp>
      <p:sp>
        <p:nvSpPr>
          <p:cNvPr id="25" name="Прямоугольник: загнутый угол 24">
            <a:extLst>
              <a:ext uri="{FF2B5EF4-FFF2-40B4-BE49-F238E27FC236}">
                <a16:creationId xmlns:a16="http://schemas.microsoft.com/office/drawing/2014/main" xmlns="" id="{BA72F74B-101C-4684-AE67-4F9D3625D05B}"/>
              </a:ext>
            </a:extLst>
          </p:cNvPr>
          <p:cNvSpPr/>
          <p:nvPr/>
        </p:nvSpPr>
        <p:spPr>
          <a:xfrm>
            <a:off x="7356753" y="4090629"/>
            <a:ext cx="4322909" cy="1842868"/>
          </a:xfrm>
          <a:prstGeom prst="foldedCorner">
            <a:avLst>
              <a:gd name="adj" fmla="val 24517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канал в </a:t>
            </a:r>
            <a:r>
              <a:rPr lang="ru-RU" sz="2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елеграм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8"/>
              </a:rPr>
              <a:t>t.me/kznpedcollege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профиль в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VK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hlinkClick r:id="rId9"/>
              </a:rPr>
              <a:t>https://vk.com/kzn_pedcollege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00EE13AB-8E0D-4C68-9F3F-C11D96EC6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3865" y="4327548"/>
            <a:ext cx="1026241" cy="1306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76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Деловой стиль для юношей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9" r="15730"/>
          <a:stretch/>
        </p:blipFill>
        <p:spPr bwMode="auto">
          <a:xfrm>
            <a:off x="2882103" y="1842868"/>
            <a:ext cx="4826642" cy="474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s://sun9-25.userapi.com/impg/p8WRhO6zW6BCUm2yQcOCXQouM-acNT5m3o9iJA/5tc5DwJ_P0Y.jpg?size=720x1080&amp;quality=95&amp;sign=81f570398ed57859a571f04945dcf433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t="9646" r="5942"/>
          <a:stretch/>
        </p:blipFill>
        <p:spPr bwMode="auto">
          <a:xfrm>
            <a:off x="353520" y="1849704"/>
            <a:ext cx="2615882" cy="473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88.userapi.com/impg/ClTjt8dM-rB14HJbQyhQShgt590cRzRGz-zyKw/qDW7zIyoEU4.jpg?size=1280x853&amp;quality=95&amp;sign=a26299300749c224f0549b0396753d7c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0" t="4646" r="37160" b="30926"/>
          <a:stretch/>
        </p:blipFill>
        <p:spPr bwMode="auto">
          <a:xfrm>
            <a:off x="7708745" y="1842868"/>
            <a:ext cx="2963120" cy="473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438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Деловой стиль для юношей</a:t>
            </a:r>
            <a:endParaRPr lang="ru-RU" sz="1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8194" name="Picture 2" descr="Мужские туфли разновидности – Виды мужских туфель – важный элемент ...">
            <a:extLst>
              <a:ext uri="{FF2B5EF4-FFF2-40B4-BE49-F238E27FC236}">
                <a16:creationId xmlns:a16="http://schemas.microsoft.com/office/drawing/2014/main" xmlns="" id="{365AD722-C7BA-40D7-98DB-41C0F01E47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r="7080"/>
          <a:stretch/>
        </p:blipFill>
        <p:spPr bwMode="auto">
          <a:xfrm>
            <a:off x="34440" y="1941342"/>
            <a:ext cx="4343931" cy="289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Заостренная шнуровка платформы мужская обувь деловая одежда ...">
            <a:extLst>
              <a:ext uri="{FF2B5EF4-FFF2-40B4-BE49-F238E27FC236}">
                <a16:creationId xmlns:a16="http://schemas.microsoft.com/office/drawing/2014/main" xmlns="" id="{BD85E59F-30D9-446C-96FB-E528B8E24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8" r="5126"/>
          <a:stretch/>
        </p:blipFill>
        <p:spPr bwMode="auto">
          <a:xfrm>
            <a:off x="4378372" y="3289589"/>
            <a:ext cx="2812614" cy="329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к правильно выбрать обувь мужчине: рекомендации специалистов ...">
            <a:extLst>
              <a:ext uri="{FF2B5EF4-FFF2-40B4-BE49-F238E27FC236}">
                <a16:creationId xmlns:a16="http://schemas.microsoft.com/office/drawing/2014/main" xmlns="" id="{AD6EEFA6-0BD6-47DD-A5BB-55A7C0525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985" y="2106636"/>
            <a:ext cx="48768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747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НЕ ДОПУСКАЕТСЯ: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E9D3937-4503-43C1-8650-5ED967F2AB28}"/>
              </a:ext>
            </a:extLst>
          </p:cNvPr>
          <p:cNvSpPr txBox="1"/>
          <p:nvPr/>
        </p:nvSpPr>
        <p:spPr>
          <a:xfrm>
            <a:off x="133595" y="2097643"/>
            <a:ext cx="113244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нестандартная окраска и прическа волос</a:t>
            </a:r>
            <a:r>
              <a:rPr lang="ru-RU" sz="3600" dirty="0">
                <a:solidFill>
                  <a:srgbClr val="000000"/>
                </a:solidFill>
                <a:latin typeface="Bookman Old Style" panose="02050604050505020204" pitchFamily="18" charset="0"/>
              </a:rPr>
              <a:t>;</a:t>
            </a:r>
            <a:endParaRPr lang="ru-RU" sz="3600" b="0" i="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применение яркого макияжа;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пирсинг и татуировки на открытых частях тела;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000000"/>
                </a:solidFill>
                <a:latin typeface="Bookman Old Style" panose="02050604050505020204" pitchFamily="18" charset="0"/>
              </a:rPr>
              <a:t>стрижки, не соответствующие классическим образцам;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подчеркиваем, что джинсы не входят в </a:t>
            </a:r>
            <a:r>
              <a:rPr lang="ru-RU" sz="3600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дресс</a:t>
            </a:r>
            <a:r>
              <a:rPr lang="ru-RU" sz="36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-код;</a:t>
            </a:r>
            <a:endParaRPr lang="ru-RU" sz="36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39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   Спортивная форма на занятиях физической культурой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C336FC5-CD66-4B44-A5E0-000EF111585C}"/>
              </a:ext>
            </a:extLst>
          </p:cNvPr>
          <p:cNvSpPr txBox="1"/>
          <p:nvPr/>
        </p:nvSpPr>
        <p:spPr>
          <a:xfrm>
            <a:off x="133595" y="2055866"/>
            <a:ext cx="521911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Спортивная одежда включает в себя: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спортивный костюм;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ф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утболку</a:t>
            </a:r>
            <a:r>
              <a:rPr lang="ru-RU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ш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орты</a:t>
            </a:r>
            <a:r>
              <a:rPr lang="ru-RU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;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кроссовки или кеды;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На занятия физической культуры </a:t>
            </a:r>
            <a:r>
              <a:rPr lang="ru-RU" sz="2800" b="1" i="0" dirty="0">
                <a:solidFill>
                  <a:srgbClr val="C00000"/>
                </a:solidFill>
                <a:effectLst/>
                <a:latin typeface="Bookman Old Style" panose="02050604050505020204" pitchFamily="18" charset="0"/>
              </a:rPr>
              <a:t>студенты обязаны приносить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с собой спортивную одежду.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  <p:pic>
        <p:nvPicPr>
          <p:cNvPr id="9220" name="Picture 4" descr="Купить женские спортивные костюмы Nike (Найк) 2020 в Москве с ...">
            <a:extLst>
              <a:ext uri="{FF2B5EF4-FFF2-40B4-BE49-F238E27FC236}">
                <a16:creationId xmlns:a16="http://schemas.microsoft.com/office/drawing/2014/main" xmlns="" id="{50FF9582-3988-4D1A-8E1E-3A7DB28DC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83" y="1854443"/>
            <a:ext cx="2823443" cy="375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остюм спортивный Nike DRI-FIT ACADEMY MEN'S SOCCER TRACKSUIT ...">
            <a:extLst>
              <a:ext uri="{FF2B5EF4-FFF2-40B4-BE49-F238E27FC236}">
                <a16:creationId xmlns:a16="http://schemas.microsoft.com/office/drawing/2014/main" xmlns="" id="{524FEB98-E222-4B5C-9BE2-FEB3ABF99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726" y="2604569"/>
            <a:ext cx="2763115" cy="398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23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ВНИМАНИЕ!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0242" name="Picture 2" descr="Внесение изменений в лесохозяйственных регламентах лесничеств">
            <a:extLst>
              <a:ext uri="{FF2B5EF4-FFF2-40B4-BE49-F238E27FC236}">
                <a16:creationId xmlns:a16="http://schemas.microsoft.com/office/drawing/2014/main" xmlns="" id="{94FBC329-1373-45BD-91D5-5DAFD32F0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7240" y="1900743"/>
            <a:ext cx="4185187" cy="488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E9D3937-4503-43C1-8650-5ED967F2AB28}"/>
              </a:ext>
            </a:extLst>
          </p:cNvPr>
          <p:cNvSpPr txBox="1"/>
          <p:nvPr/>
        </p:nvSpPr>
        <p:spPr>
          <a:xfrm>
            <a:off x="4185187" y="2693567"/>
            <a:ext cx="76528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ОБЯЗАТЕЛЬНО ИМЕТЬ С СОБОЙ ВТОРУЮ ОБУВЬ.</a:t>
            </a:r>
          </a:p>
        </p:txBody>
      </p:sp>
    </p:spTree>
    <p:extLst>
      <p:ext uri="{BB962C8B-B14F-4D97-AF65-F5344CB8AC3E}">
        <p14:creationId xmlns:p14="http://schemas.microsoft.com/office/powerpoint/2010/main" val="39151784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</a:t>
            </a:r>
            <a:r>
              <a:rPr lang="ru-RU" sz="5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6 </a:t>
            </a:r>
            <a:endParaRPr lang="ru-RU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D4C55E-88A1-485E-870F-C81F583F6241}"/>
              </a:ext>
            </a:extLst>
          </p:cNvPr>
          <p:cNvSpPr txBox="1"/>
          <p:nvPr/>
        </p:nvSpPr>
        <p:spPr>
          <a:xfrm rot="296893">
            <a:off x="4586034" y="2764093"/>
            <a:ext cx="8426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Перечень действующих студенческих клубов</a:t>
            </a:r>
          </a:p>
        </p:txBody>
      </p:sp>
    </p:spTree>
    <p:extLst>
      <p:ext uri="{BB962C8B-B14F-4D97-AF65-F5344CB8AC3E}">
        <p14:creationId xmlns:p14="http://schemas.microsoft.com/office/powerpoint/2010/main" val="10816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1280" name="Picture 16" descr="https://sun9-52.userapi.com/impg/ybSeXmKs_xNcICAC8RdhRla6UzPdmk_zBmTimA/bpLR5p5aRI4.jpg?size=1280x853&amp;quality=95&amp;sign=67045b6d209d5680998653d56293511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037" y="4805930"/>
            <a:ext cx="3078963" cy="20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https://sun9-7.userapi.com/impg/7IK7WKUVxTvDyWkR7JoHOeJiev5xrcumOGoGxQ/uOrgDAey4P0.jpg?size=1280x853&amp;quality=95&amp;sign=d3462829941ee86b03caba4a9974e96c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t="15968"/>
          <a:stretch/>
        </p:blipFill>
        <p:spPr bwMode="auto">
          <a:xfrm>
            <a:off x="4219630" y="3419711"/>
            <a:ext cx="3368336" cy="214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s://sun9-63.userapi.com/impg/D7znRZv8UeAjrev-qCI0F4UmYcBdhEMmqv3vtw/jrfl_m8Vl2w.jpg?size=1280x853&amp;quality=95&amp;sign=aab79a472ef3de33f45abb044c7e2816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t="18765" r="11812"/>
          <a:stretch/>
        </p:blipFill>
        <p:spPr bwMode="auto">
          <a:xfrm>
            <a:off x="5651528" y="1415118"/>
            <a:ext cx="2737298" cy="202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sun9-36.userapi.com/impg/Q76F71HmOHUGHpyzErt0dQlwcQB_0QUGdsQKeA/TOKJL6CwVic.jpg?size=1280x851&amp;quality=95&amp;sign=48cd08f32bb14c7d482da69e76c8cceb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" t="21880" r="5924" b="9379"/>
          <a:stretch/>
        </p:blipFill>
        <p:spPr bwMode="auto">
          <a:xfrm>
            <a:off x="3265628" y="1943793"/>
            <a:ext cx="2455671" cy="147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un9-47.userapi.com/impg/7JU4sVf3FogZGrLAJAx-1PXo_oUOl6psjoEHTw/GS29Ewci3pQ.jpg?size=1280x853&amp;quality=95&amp;sign=9e6180c4cbd9dd491beaabe2d086a2e2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13337" r="4560"/>
          <a:stretch/>
        </p:blipFill>
        <p:spPr bwMode="auto">
          <a:xfrm>
            <a:off x="9202315" y="0"/>
            <a:ext cx="3001259" cy="194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un9-31.userapi.com/impg/1kIlqQPo_KhfhHp6BnGqmFBanbpnhVf4E9nxjA/DmdMwI2ZY0Q.jpg?size=1280x853&amp;quality=95&amp;sign=1eccd1dc136bf47fd1f5635ffc58381f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5701"/>
            <a:ext cx="3079651" cy="205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D9CE07-F88F-4F81-8031-C6F0EF05B90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7" t="21646" r="9856"/>
          <a:stretch/>
        </p:blipFill>
        <p:spPr>
          <a:xfrm>
            <a:off x="0" y="0"/>
            <a:ext cx="3079651" cy="2283710"/>
          </a:xfrm>
          <a:prstGeom prst="rect">
            <a:avLst/>
          </a:prstGeom>
        </p:spPr>
      </p:pic>
      <p:sp>
        <p:nvSpPr>
          <p:cNvPr id="76" name="Стрелка: круговая 75">
            <a:extLst>
              <a:ext uri="{FF2B5EF4-FFF2-40B4-BE49-F238E27FC236}">
                <a16:creationId xmlns:a16="http://schemas.microsoft.com/office/drawing/2014/main" xmlns="" id="{BC355720-34E4-406F-ACA7-A1640BBB0D5B}"/>
              </a:ext>
            </a:extLst>
          </p:cNvPr>
          <p:cNvSpPr/>
          <p:nvPr/>
        </p:nvSpPr>
        <p:spPr>
          <a:xfrm>
            <a:off x="2283108" y="934071"/>
            <a:ext cx="7625783" cy="5723533"/>
          </a:xfrm>
          <a:prstGeom prst="circularArrow">
            <a:avLst>
              <a:gd name="adj1" fmla="val 5544"/>
              <a:gd name="adj2" fmla="val 1023546"/>
              <a:gd name="adj3" fmla="val 14500009"/>
              <a:gd name="adj4" fmla="val 16959254"/>
              <a:gd name="adj5" fmla="val 4797"/>
            </a:avLst>
          </a:prstGeom>
          <a:solidFill>
            <a:srgbClr val="DA656D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587C5D73-EDC2-4BD0-8867-0671FD3E6B8E}"/>
              </a:ext>
            </a:extLst>
          </p:cNvPr>
          <p:cNvGrpSpPr/>
          <p:nvPr/>
        </p:nvGrpSpPr>
        <p:grpSpPr>
          <a:xfrm>
            <a:off x="7475154" y="4197280"/>
            <a:ext cx="2312367" cy="1316841"/>
            <a:chOff x="4487165" y="4488493"/>
            <a:chExt cx="1801817" cy="900908"/>
          </a:xfrm>
          <a:solidFill>
            <a:srgbClr val="CC66FF"/>
          </a:solidFill>
        </p:grpSpPr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xmlns="" id="{1A02E293-14C5-4339-B6BB-5619896AC0B7}"/>
                </a:ext>
              </a:extLst>
            </p:cNvPr>
            <p:cNvSpPr/>
            <p:nvPr/>
          </p:nvSpPr>
          <p:spPr>
            <a:xfrm>
              <a:off x="4487165" y="4488493"/>
              <a:ext cx="1801817" cy="90090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578F4C07-4376-487A-B535-C4727439BCD6}"/>
                </a:ext>
              </a:extLst>
            </p:cNvPr>
            <p:cNvSpPr txBox="1"/>
            <p:nvPr/>
          </p:nvSpPr>
          <p:spPr>
            <a:xfrm>
              <a:off x="4531144" y="4532472"/>
              <a:ext cx="1713859" cy="8129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Группа поддержки «</a:t>
              </a:r>
              <a:r>
                <a:rPr lang="en-US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PEDANGELS</a:t>
              </a: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5020EB60-F132-4C37-9824-E2A2C75EA0AF}"/>
              </a:ext>
            </a:extLst>
          </p:cNvPr>
          <p:cNvGrpSpPr/>
          <p:nvPr/>
        </p:nvGrpSpPr>
        <p:grpSpPr>
          <a:xfrm>
            <a:off x="5610613" y="181624"/>
            <a:ext cx="2365490" cy="1316843"/>
            <a:chOff x="5616625" y="1048759"/>
            <a:chExt cx="2012017" cy="900908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xmlns="" id="{30E81652-647D-4931-B6FD-A4CC37AB2AD4}"/>
                </a:ext>
              </a:extLst>
            </p:cNvPr>
            <p:cNvSpPr/>
            <p:nvPr/>
          </p:nvSpPr>
          <p:spPr>
            <a:xfrm>
              <a:off x="5616625" y="1048759"/>
              <a:ext cx="20120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744128"/>
                <a:satOff val="4483"/>
                <a:lumOff val="359"/>
                <a:alphaOff val="0"/>
              </a:schemeClr>
            </a:fillRef>
            <a:effectRef idx="0">
              <a:schemeClr val="accent4">
                <a:hueOff val="-744128"/>
                <a:satOff val="4483"/>
                <a:lumOff val="35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9AE5EEA-64EB-4E49-9461-485AA1C2C600}"/>
                </a:ext>
              </a:extLst>
            </p:cNvPr>
            <p:cNvSpPr txBox="1"/>
            <p:nvPr/>
          </p:nvSpPr>
          <p:spPr>
            <a:xfrm>
              <a:off x="5660604" y="1092738"/>
              <a:ext cx="1924059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Коллектив народного танца «Мог</a:t>
              </a:r>
              <a:r>
                <a:rPr lang="tt-RU" sz="20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җиза</a:t>
              </a:r>
              <a:r>
                <a:rPr lang="ru-RU" sz="20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06189413-D950-4505-8983-4E7838482DF2}"/>
              </a:ext>
            </a:extLst>
          </p:cNvPr>
          <p:cNvGrpSpPr/>
          <p:nvPr/>
        </p:nvGrpSpPr>
        <p:grpSpPr>
          <a:xfrm>
            <a:off x="8035395" y="1265330"/>
            <a:ext cx="2792724" cy="1316844"/>
            <a:chOff x="3241144" y="18583"/>
            <a:chExt cx="2011053" cy="900908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xmlns="" id="{CD3B9123-694D-4A75-9A7E-A66DDE00DF64}"/>
                </a:ext>
              </a:extLst>
            </p:cNvPr>
            <p:cNvSpPr/>
            <p:nvPr/>
          </p:nvSpPr>
          <p:spPr>
            <a:xfrm>
              <a:off x="3347558" y="18583"/>
              <a:ext cx="18018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72C95CBA-E8A4-4F73-A873-8D7457BD3A76}"/>
                </a:ext>
              </a:extLst>
            </p:cNvPr>
            <p:cNvSpPr txBox="1"/>
            <p:nvPr/>
          </p:nvSpPr>
          <p:spPr>
            <a:xfrm>
              <a:off x="3241144" y="52851"/>
              <a:ext cx="2011053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Интеллектуальный клуб «</a:t>
              </a:r>
              <a:r>
                <a:rPr lang="en-US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FindX</a:t>
              </a: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xmlns="" id="{93C8D1CF-BE70-4FAE-9ADD-54DD25538430}"/>
              </a:ext>
            </a:extLst>
          </p:cNvPr>
          <p:cNvGrpSpPr/>
          <p:nvPr/>
        </p:nvGrpSpPr>
        <p:grpSpPr>
          <a:xfrm>
            <a:off x="2464422" y="868587"/>
            <a:ext cx="2171085" cy="1341444"/>
            <a:chOff x="1211647" y="1180085"/>
            <a:chExt cx="1801817" cy="900908"/>
          </a:xfrm>
        </p:grpSpPr>
        <p:sp>
          <p:nvSpPr>
            <p:cNvPr id="65" name="Прямоугольник: скругленные углы 64">
              <a:extLst>
                <a:ext uri="{FF2B5EF4-FFF2-40B4-BE49-F238E27FC236}">
                  <a16:creationId xmlns:a16="http://schemas.microsoft.com/office/drawing/2014/main" xmlns="" id="{18FF9D59-F492-44C0-AE31-BEDE39829EB7}"/>
                </a:ext>
              </a:extLst>
            </p:cNvPr>
            <p:cNvSpPr/>
            <p:nvPr/>
          </p:nvSpPr>
          <p:spPr>
            <a:xfrm>
              <a:off x="1211647" y="1180085"/>
              <a:ext cx="18018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C40B6269-6B86-474C-8747-02BA56816A4A}"/>
                </a:ext>
              </a:extLst>
            </p:cNvPr>
            <p:cNvSpPr txBox="1"/>
            <p:nvPr/>
          </p:nvSpPr>
          <p:spPr>
            <a:xfrm>
              <a:off x="1255626" y="1224064"/>
              <a:ext cx="1713859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Команда</a:t>
              </a:r>
              <a:r>
                <a:rPr lang="ru-RU" sz="2000" b="1" kern="1200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волонтеров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en-US" sz="2000" b="1" kern="1200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Kind people</a:t>
              </a:r>
              <a:r>
                <a:rPr lang="ru-RU" sz="2000" b="1" kern="1200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" name="Скругленный прямоугольник 6">
            <a:extLst>
              <a:ext uri="{FF2B5EF4-FFF2-40B4-BE49-F238E27FC236}">
                <a16:creationId xmlns:a16="http://schemas.microsoft.com/office/drawing/2014/main" xmlns="" id="{469CE631-EA43-40A3-9338-85A54D68FD7C}"/>
              </a:ext>
            </a:extLst>
          </p:cNvPr>
          <p:cNvSpPr/>
          <p:nvPr/>
        </p:nvSpPr>
        <p:spPr>
          <a:xfrm>
            <a:off x="1598497" y="3905460"/>
            <a:ext cx="2621133" cy="11127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клуб «Вымпел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C705D2E0-C79F-420C-A4D4-0527426D00C5}"/>
              </a:ext>
            </a:extLst>
          </p:cNvPr>
          <p:cNvGrpSpPr/>
          <p:nvPr/>
        </p:nvGrpSpPr>
        <p:grpSpPr>
          <a:xfrm>
            <a:off x="3063447" y="5452976"/>
            <a:ext cx="2312366" cy="1252557"/>
            <a:chOff x="2304266" y="4560507"/>
            <a:chExt cx="1801817" cy="900908"/>
          </a:xfrm>
        </p:grpSpPr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xmlns="" id="{AD5EB525-68AD-4D7C-9E72-B90EC2816182}"/>
                </a:ext>
              </a:extLst>
            </p:cNvPr>
            <p:cNvSpPr/>
            <p:nvPr/>
          </p:nvSpPr>
          <p:spPr>
            <a:xfrm>
              <a:off x="2304266" y="4560507"/>
              <a:ext cx="18018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24D35B93-3541-4FDC-B361-125F4074C41E}"/>
                </a:ext>
              </a:extLst>
            </p:cNvPr>
            <p:cNvSpPr txBox="1"/>
            <p:nvPr/>
          </p:nvSpPr>
          <p:spPr>
            <a:xfrm>
              <a:off x="2348245" y="4604486"/>
              <a:ext cx="1713859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Хор студентов колледжа   </a:t>
              </a: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C705D2E0-C79F-420C-A4D4-0527426D00C5}"/>
              </a:ext>
            </a:extLst>
          </p:cNvPr>
          <p:cNvGrpSpPr/>
          <p:nvPr/>
        </p:nvGrpSpPr>
        <p:grpSpPr>
          <a:xfrm>
            <a:off x="5610613" y="5568073"/>
            <a:ext cx="2312366" cy="1252557"/>
            <a:chOff x="2304266" y="4560507"/>
            <a:chExt cx="1801817" cy="900908"/>
          </a:xfrm>
          <a:solidFill>
            <a:srgbClr val="00B0F0"/>
          </a:solidFill>
        </p:grpSpPr>
        <p:sp>
          <p:nvSpPr>
            <p:cNvPr id="39" name="Прямоугольник: скругленные углы 46">
              <a:extLst>
                <a:ext uri="{FF2B5EF4-FFF2-40B4-BE49-F238E27FC236}">
                  <a16:creationId xmlns:a16="http://schemas.microsoft.com/office/drawing/2014/main" xmlns="" id="{AD5EB525-68AD-4D7C-9E72-B90EC2816182}"/>
                </a:ext>
              </a:extLst>
            </p:cNvPr>
            <p:cNvSpPr/>
            <p:nvPr/>
          </p:nvSpPr>
          <p:spPr>
            <a:xfrm>
              <a:off x="2304266" y="4560507"/>
              <a:ext cx="1801817" cy="90090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24D35B93-3541-4FDC-B361-125F4074C41E}"/>
                </a:ext>
              </a:extLst>
            </p:cNvPr>
            <p:cNvSpPr txBox="1"/>
            <p:nvPr/>
          </p:nvSpPr>
          <p:spPr>
            <a:xfrm>
              <a:off x="2348245" y="4604486"/>
              <a:ext cx="1713859" cy="8129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Танцевальный коллектив «</a:t>
              </a:r>
              <a:r>
                <a:rPr lang="ru-RU" sz="20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Виданс</a:t>
              </a:r>
              <a:r>
                <a:rPr lang="ru-RU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2B03A96B-DCD9-410F-87C0-AEB6A93C7B61}"/>
              </a:ext>
            </a:extLst>
          </p:cNvPr>
          <p:cNvGrpSpPr/>
          <p:nvPr/>
        </p:nvGrpSpPr>
        <p:grpSpPr>
          <a:xfrm>
            <a:off x="1303513" y="2535548"/>
            <a:ext cx="2150164" cy="1245919"/>
            <a:chOff x="432050" y="2075422"/>
            <a:chExt cx="1801817" cy="900908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xmlns="" id="{082E43C3-2184-4C1C-8190-50F48FB78755}"/>
                </a:ext>
              </a:extLst>
            </p:cNvPr>
            <p:cNvSpPr/>
            <p:nvPr/>
          </p:nvSpPr>
          <p:spPr>
            <a:xfrm>
              <a:off x="432050" y="2075422"/>
              <a:ext cx="18018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720641"/>
                <a:satOff val="22416"/>
                <a:lumOff val="1797"/>
                <a:alphaOff val="0"/>
              </a:schemeClr>
            </a:fillRef>
            <a:effectRef idx="0">
              <a:schemeClr val="accent4">
                <a:hueOff val="-3720641"/>
                <a:satOff val="22416"/>
                <a:lumOff val="179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FA7E9CB1-E673-40D2-B4AB-A540BAC878AA}"/>
                </a:ext>
              </a:extLst>
            </p:cNvPr>
            <p:cNvSpPr txBox="1"/>
            <p:nvPr/>
          </p:nvSpPr>
          <p:spPr>
            <a:xfrm>
              <a:off x="476029" y="2119401"/>
              <a:ext cx="1713859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Тан</a:t>
              </a:r>
              <a:r>
                <a:rPr lang="ru-RU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0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евальный коллектив «Вдохновение»</a:t>
              </a:r>
              <a:endParaRPr lang="ru-RU" sz="2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A052E4AE-545C-4DDA-83B7-56D749D0CBDC}"/>
              </a:ext>
            </a:extLst>
          </p:cNvPr>
          <p:cNvGrpSpPr/>
          <p:nvPr/>
        </p:nvGrpSpPr>
        <p:grpSpPr>
          <a:xfrm>
            <a:off x="8823647" y="2777301"/>
            <a:ext cx="2312367" cy="1316842"/>
            <a:chOff x="6264703" y="2003420"/>
            <a:chExt cx="1801817" cy="900908"/>
          </a:xfrm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xmlns="" id="{0F98E741-C874-4620-BE5F-3D5A4B314E06}"/>
                </a:ext>
              </a:extLst>
            </p:cNvPr>
            <p:cNvSpPr/>
            <p:nvPr/>
          </p:nvSpPr>
          <p:spPr>
            <a:xfrm>
              <a:off x="6264703" y="2003420"/>
              <a:ext cx="1801817" cy="9009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1E4F56BA-2D8C-4EA9-B1DD-23CB37DB8444}"/>
                </a:ext>
              </a:extLst>
            </p:cNvPr>
            <p:cNvSpPr txBox="1"/>
            <p:nvPr/>
          </p:nvSpPr>
          <p:spPr>
            <a:xfrm>
              <a:off x="6308682" y="2047399"/>
              <a:ext cx="1713859" cy="81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Вокальные ансамбли </a:t>
              </a:r>
              <a:endPara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38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</a:t>
            </a:r>
            <a:r>
              <a:rPr lang="ru-RU" sz="5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7 </a:t>
            </a:r>
            <a:endParaRPr lang="ru-RU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71AAE51-7910-4D34-9889-2F0CE6220D5B}"/>
              </a:ext>
            </a:extLst>
          </p:cNvPr>
          <p:cNvSpPr txBox="1"/>
          <p:nvPr/>
        </p:nvSpPr>
        <p:spPr>
          <a:xfrm rot="296893">
            <a:off x="4586034" y="2764093"/>
            <a:ext cx="8426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Перечень действующих спортивных секций</a:t>
            </a:r>
          </a:p>
        </p:txBody>
      </p:sp>
    </p:spTree>
    <p:extLst>
      <p:ext uri="{BB962C8B-B14F-4D97-AF65-F5344CB8AC3E}">
        <p14:creationId xmlns:p14="http://schemas.microsoft.com/office/powerpoint/2010/main" val="22382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9ECE5F51-F152-4A65-96CE-F7C4E90DF4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2" b="36324"/>
          <a:stretch/>
        </p:blipFill>
        <p:spPr>
          <a:xfrm>
            <a:off x="10209785" y="2487442"/>
            <a:ext cx="1982216" cy="1600594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D28A1FB7-3ABC-4947-A8DA-4AC608795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999644"/>
            <a:ext cx="2787536" cy="1858356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682AF9FD-10B5-4C3E-BE3B-CFA95B1BA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2939971" cy="217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9252A6-564A-4253-AAEA-B680F1814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8"/>
          <a:stretch/>
        </p:blipFill>
        <p:spPr bwMode="auto">
          <a:xfrm>
            <a:off x="-2" y="2746461"/>
            <a:ext cx="1904018" cy="187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8FE30457-3B0A-456D-A9BE-43CAE63E7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82" y="0"/>
            <a:ext cx="3314219" cy="215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6855458-B6D9-455A-AD32-ABAD0DCF8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086" y="4384208"/>
            <a:ext cx="3054914" cy="247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Стрелка: круговая 71">
            <a:extLst>
              <a:ext uri="{FF2B5EF4-FFF2-40B4-BE49-F238E27FC236}">
                <a16:creationId xmlns:a16="http://schemas.microsoft.com/office/drawing/2014/main" xmlns="" id="{BFB075E5-8BE6-4C98-96E1-3931E9A907D3}"/>
              </a:ext>
            </a:extLst>
          </p:cNvPr>
          <p:cNvSpPr/>
          <p:nvPr/>
        </p:nvSpPr>
        <p:spPr>
          <a:xfrm>
            <a:off x="1848923" y="394236"/>
            <a:ext cx="7711329" cy="6120385"/>
          </a:xfrm>
          <a:prstGeom prst="circularArrow">
            <a:avLst>
              <a:gd name="adj1" fmla="val 5544"/>
              <a:gd name="adj2" fmla="val 1023546"/>
              <a:gd name="adj3" fmla="val 14500009"/>
              <a:gd name="adj4" fmla="val 16959254"/>
              <a:gd name="adj5" fmla="val 4797"/>
            </a:avLst>
          </a:prstGeom>
          <a:solidFill>
            <a:srgbClr val="DA656D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xmlns="" id="{066B3979-B7DA-4B80-A1A0-BC5AE1DB00C8}"/>
              </a:ext>
            </a:extLst>
          </p:cNvPr>
          <p:cNvGrpSpPr/>
          <p:nvPr/>
        </p:nvGrpSpPr>
        <p:grpSpPr>
          <a:xfrm>
            <a:off x="2251885" y="1106679"/>
            <a:ext cx="2098465" cy="1099368"/>
            <a:chOff x="1698906" y="698620"/>
            <a:chExt cx="1581732" cy="790866"/>
          </a:xfrm>
        </p:grpSpPr>
        <p:sp>
          <p:nvSpPr>
            <p:cNvPr id="68" name="Прямоугольник: скругленные углы 67">
              <a:extLst>
                <a:ext uri="{FF2B5EF4-FFF2-40B4-BE49-F238E27FC236}">
                  <a16:creationId xmlns:a16="http://schemas.microsoft.com/office/drawing/2014/main" xmlns="" id="{23A577BF-8175-4515-9C59-096A69097A89}"/>
                </a:ext>
              </a:extLst>
            </p:cNvPr>
            <p:cNvSpPr/>
            <p:nvPr/>
          </p:nvSpPr>
          <p:spPr>
            <a:xfrm>
              <a:off x="1698906" y="698620"/>
              <a:ext cx="1581732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C4728413-C001-4D49-A096-3AA5CA8186F7}"/>
                </a:ext>
              </a:extLst>
            </p:cNvPr>
            <p:cNvSpPr txBox="1"/>
            <p:nvPr/>
          </p:nvSpPr>
          <p:spPr>
            <a:xfrm>
              <a:off x="1737513" y="737227"/>
              <a:ext cx="1504518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Бокс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A4431A1-E834-46E3-BE10-A1F029CF5FC3}"/>
              </a:ext>
            </a:extLst>
          </p:cNvPr>
          <p:cNvGrpSpPr/>
          <p:nvPr/>
        </p:nvGrpSpPr>
        <p:grpSpPr>
          <a:xfrm>
            <a:off x="4924023" y="236261"/>
            <a:ext cx="2019630" cy="1097162"/>
            <a:chOff x="3375470" y="4165"/>
            <a:chExt cx="1581732" cy="790866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xmlns="" id="{D372297A-D595-4F22-AAAE-A44036664960}"/>
                </a:ext>
              </a:extLst>
            </p:cNvPr>
            <p:cNvSpPr/>
            <p:nvPr/>
          </p:nvSpPr>
          <p:spPr>
            <a:xfrm>
              <a:off x="3375470" y="4165"/>
              <a:ext cx="1581732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58B8FEF-F4A2-4F5D-B295-5402767C5A95}"/>
                </a:ext>
              </a:extLst>
            </p:cNvPr>
            <p:cNvSpPr txBox="1"/>
            <p:nvPr/>
          </p:nvSpPr>
          <p:spPr>
            <a:xfrm>
              <a:off x="3414077" y="42772"/>
              <a:ext cx="1504518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Баскетбол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71DE0E56-A2B7-4277-926D-D5AF576639FC}"/>
              </a:ext>
            </a:extLst>
          </p:cNvPr>
          <p:cNvGrpSpPr/>
          <p:nvPr/>
        </p:nvGrpSpPr>
        <p:grpSpPr>
          <a:xfrm>
            <a:off x="7267978" y="1106679"/>
            <a:ext cx="2144530" cy="1097163"/>
            <a:chOff x="5052034" y="698620"/>
            <a:chExt cx="1581732" cy="790866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xmlns="" id="{C584363B-4A78-477D-B1CC-535C2350A58F}"/>
                </a:ext>
              </a:extLst>
            </p:cNvPr>
            <p:cNvSpPr/>
            <p:nvPr/>
          </p:nvSpPr>
          <p:spPr>
            <a:xfrm>
              <a:off x="5052034" y="698620"/>
              <a:ext cx="1581732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637824"/>
                <a:satOff val="3843"/>
                <a:lumOff val="308"/>
                <a:alphaOff val="0"/>
              </a:schemeClr>
            </a:fillRef>
            <a:effectRef idx="0">
              <a:schemeClr val="accent4">
                <a:hueOff val="-637824"/>
                <a:satOff val="3843"/>
                <a:lumOff val="30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9EAE0210-76CD-419F-B583-DBEBF85A72E1}"/>
                </a:ext>
              </a:extLst>
            </p:cNvPr>
            <p:cNvSpPr txBox="1"/>
            <p:nvPr/>
          </p:nvSpPr>
          <p:spPr>
            <a:xfrm>
              <a:off x="5090641" y="737227"/>
              <a:ext cx="1504518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Волейбол 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BA5430E1-72D4-400C-B428-AE4D78E75921}"/>
              </a:ext>
            </a:extLst>
          </p:cNvPr>
          <p:cNvGrpSpPr/>
          <p:nvPr/>
        </p:nvGrpSpPr>
        <p:grpSpPr>
          <a:xfrm>
            <a:off x="8064822" y="2507698"/>
            <a:ext cx="2144530" cy="1175907"/>
            <a:chOff x="5654227" y="2375184"/>
            <a:chExt cx="1766257" cy="790866"/>
          </a:xfrm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xmlns="" id="{6539E741-1DD6-416D-ADE5-29E983BE11C3}"/>
                </a:ext>
              </a:extLst>
            </p:cNvPr>
            <p:cNvSpPr/>
            <p:nvPr/>
          </p:nvSpPr>
          <p:spPr>
            <a:xfrm>
              <a:off x="5654227" y="2375184"/>
              <a:ext cx="1766257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275649"/>
                <a:satOff val="7685"/>
                <a:lumOff val="616"/>
                <a:alphaOff val="0"/>
              </a:schemeClr>
            </a:fillRef>
            <a:effectRef idx="0">
              <a:schemeClr val="accent4">
                <a:hueOff val="-1275649"/>
                <a:satOff val="7685"/>
                <a:lumOff val="61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C7B1D1B4-74C2-42BC-8DFF-AC69327AF37E}"/>
                </a:ext>
              </a:extLst>
            </p:cNvPr>
            <p:cNvSpPr txBox="1"/>
            <p:nvPr/>
          </p:nvSpPr>
          <p:spPr>
            <a:xfrm>
              <a:off x="5692834" y="2413791"/>
              <a:ext cx="1689043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Настольный теннис </a:t>
              </a: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6DDC8F10-39C9-4491-B689-16CF4218D936}"/>
              </a:ext>
            </a:extLst>
          </p:cNvPr>
          <p:cNvGrpSpPr/>
          <p:nvPr/>
        </p:nvGrpSpPr>
        <p:grpSpPr>
          <a:xfrm>
            <a:off x="7649263" y="4171434"/>
            <a:ext cx="1886541" cy="1099368"/>
            <a:chOff x="5052034" y="4051748"/>
            <a:chExt cx="1581732" cy="790866"/>
          </a:xfrm>
        </p:grpSpPr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xmlns="" id="{B79A6D28-A06C-42D2-B9A6-8E4A4B36D5DF}"/>
                </a:ext>
              </a:extLst>
            </p:cNvPr>
            <p:cNvSpPr/>
            <p:nvPr/>
          </p:nvSpPr>
          <p:spPr>
            <a:xfrm>
              <a:off x="5052034" y="4051748"/>
              <a:ext cx="1581732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913473"/>
                <a:satOff val="11528"/>
                <a:lumOff val="924"/>
                <a:alphaOff val="0"/>
              </a:schemeClr>
            </a:fillRef>
            <a:effectRef idx="0">
              <a:schemeClr val="accent4">
                <a:hueOff val="-1913473"/>
                <a:satOff val="11528"/>
                <a:lumOff val="9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91A835F-7D00-46F4-B0DA-E9F347F15F60}"/>
                </a:ext>
              </a:extLst>
            </p:cNvPr>
            <p:cNvSpPr txBox="1"/>
            <p:nvPr/>
          </p:nvSpPr>
          <p:spPr>
            <a:xfrm>
              <a:off x="5090641" y="4090355"/>
              <a:ext cx="1504518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Хоккей </a:t>
              </a: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85B428FA-4BC4-43B0-A923-1B78D24E454C}"/>
              </a:ext>
            </a:extLst>
          </p:cNvPr>
          <p:cNvGrpSpPr/>
          <p:nvPr/>
        </p:nvGrpSpPr>
        <p:grpSpPr>
          <a:xfrm>
            <a:off x="5933838" y="5471017"/>
            <a:ext cx="1794361" cy="1097163"/>
            <a:chOff x="3375470" y="4746203"/>
            <a:chExt cx="1581732" cy="790866"/>
          </a:xfrm>
          <a:solidFill>
            <a:srgbClr val="CC66FF"/>
          </a:solidFill>
        </p:grpSpPr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xmlns="" id="{B4CECC2A-ABE1-483D-AB19-06EDD4FA391D}"/>
                </a:ext>
              </a:extLst>
            </p:cNvPr>
            <p:cNvSpPr/>
            <p:nvPr/>
          </p:nvSpPr>
          <p:spPr>
            <a:xfrm>
              <a:off x="3375470" y="4746203"/>
              <a:ext cx="1581732" cy="7908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551297"/>
                <a:satOff val="15371"/>
                <a:lumOff val="1232"/>
                <a:alphaOff val="0"/>
              </a:schemeClr>
            </a:fillRef>
            <a:effectRef idx="0">
              <a:schemeClr val="accent4">
                <a:hueOff val="-2551297"/>
                <a:satOff val="15371"/>
                <a:lumOff val="12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6B03D453-2B93-4982-A2C5-BDCD8AE2EC2B}"/>
                </a:ext>
              </a:extLst>
            </p:cNvPr>
            <p:cNvSpPr txBox="1"/>
            <p:nvPr/>
          </p:nvSpPr>
          <p:spPr>
            <a:xfrm>
              <a:off x="3414077" y="4784810"/>
              <a:ext cx="1504518" cy="713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Футбол  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826C229B-D6A8-4D2E-82D4-8CBF29DF691A}"/>
              </a:ext>
            </a:extLst>
          </p:cNvPr>
          <p:cNvGrpSpPr/>
          <p:nvPr/>
        </p:nvGrpSpPr>
        <p:grpSpPr>
          <a:xfrm>
            <a:off x="1604063" y="2584237"/>
            <a:ext cx="2098465" cy="1099368"/>
            <a:chOff x="1004451" y="2375184"/>
            <a:chExt cx="1581732" cy="790866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xmlns="" id="{6757C82B-83F8-4234-8C6F-BBC332DEA5D4}"/>
                </a:ext>
              </a:extLst>
            </p:cNvPr>
            <p:cNvSpPr/>
            <p:nvPr/>
          </p:nvSpPr>
          <p:spPr>
            <a:xfrm>
              <a:off x="1004451" y="2375184"/>
              <a:ext cx="1581732" cy="79086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826945"/>
                <a:satOff val="23056"/>
                <a:lumOff val="1848"/>
                <a:alphaOff val="0"/>
              </a:schemeClr>
            </a:fillRef>
            <a:effectRef idx="0">
              <a:schemeClr val="accent4">
                <a:hueOff val="-3826945"/>
                <a:satOff val="23056"/>
                <a:lumOff val="184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31988C84-2A18-47E5-B935-7ADE0203450E}"/>
                </a:ext>
              </a:extLst>
            </p:cNvPr>
            <p:cNvSpPr txBox="1"/>
            <p:nvPr/>
          </p:nvSpPr>
          <p:spPr>
            <a:xfrm>
              <a:off x="1043058" y="2413791"/>
              <a:ext cx="1504518" cy="7136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Флорбол</a:t>
              </a:r>
              <a:endParaRPr lang="ru-RU" sz="24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030153C6-D8AA-4A9F-BCFD-7D467336DEC9}"/>
              </a:ext>
            </a:extLst>
          </p:cNvPr>
          <p:cNvGrpSpPr/>
          <p:nvPr/>
        </p:nvGrpSpPr>
        <p:grpSpPr>
          <a:xfrm>
            <a:off x="3341033" y="5495467"/>
            <a:ext cx="1886540" cy="1099368"/>
            <a:chOff x="1698906" y="4051748"/>
            <a:chExt cx="1581732" cy="790866"/>
          </a:xfrm>
          <a:solidFill>
            <a:srgbClr val="FFC000"/>
          </a:solidFill>
        </p:grpSpPr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xmlns="" id="{34C90542-E826-4F75-8AD9-0C438043F669}"/>
                </a:ext>
              </a:extLst>
            </p:cNvPr>
            <p:cNvSpPr/>
            <p:nvPr/>
          </p:nvSpPr>
          <p:spPr>
            <a:xfrm>
              <a:off x="1698906" y="4051748"/>
              <a:ext cx="1581732" cy="7908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189121"/>
                <a:satOff val="19214"/>
                <a:lumOff val="1540"/>
                <a:alphaOff val="0"/>
              </a:schemeClr>
            </a:fillRef>
            <a:effectRef idx="0">
              <a:schemeClr val="accent4">
                <a:hueOff val="-3189121"/>
                <a:satOff val="19214"/>
                <a:lumOff val="154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E2C95EED-C13C-4179-BB78-3268EDF11111}"/>
                </a:ext>
              </a:extLst>
            </p:cNvPr>
            <p:cNvSpPr txBox="1"/>
            <p:nvPr/>
          </p:nvSpPr>
          <p:spPr>
            <a:xfrm>
              <a:off x="1737513" y="4090357"/>
              <a:ext cx="1504518" cy="713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Мини-футбол     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826C229B-D6A8-4D2E-82D4-8CBF29DF691A}"/>
              </a:ext>
            </a:extLst>
          </p:cNvPr>
          <p:cNvGrpSpPr/>
          <p:nvPr/>
        </p:nvGrpSpPr>
        <p:grpSpPr>
          <a:xfrm>
            <a:off x="1797704" y="4117767"/>
            <a:ext cx="2098465" cy="1099368"/>
            <a:chOff x="1004451" y="2375184"/>
            <a:chExt cx="1581732" cy="790866"/>
          </a:xfrm>
          <a:solidFill>
            <a:srgbClr val="CC66FF"/>
          </a:solidFill>
        </p:grpSpPr>
        <p:sp>
          <p:nvSpPr>
            <p:cNvPr id="37" name="Прямоугольник: скругленные углы 60">
              <a:extLst>
                <a:ext uri="{FF2B5EF4-FFF2-40B4-BE49-F238E27FC236}">
                  <a16:creationId xmlns:a16="http://schemas.microsoft.com/office/drawing/2014/main" xmlns="" id="{6757C82B-83F8-4234-8C6F-BBC332DEA5D4}"/>
                </a:ext>
              </a:extLst>
            </p:cNvPr>
            <p:cNvSpPr/>
            <p:nvPr/>
          </p:nvSpPr>
          <p:spPr>
            <a:xfrm>
              <a:off x="1004451" y="2375184"/>
              <a:ext cx="1581732" cy="7908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826945"/>
                <a:satOff val="23056"/>
                <a:lumOff val="1848"/>
                <a:alphaOff val="0"/>
              </a:schemeClr>
            </a:fillRef>
            <a:effectRef idx="0">
              <a:schemeClr val="accent4">
                <a:hueOff val="-3826945"/>
                <a:satOff val="23056"/>
                <a:lumOff val="184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31988C84-2A18-47E5-B935-7ADE0203450E}"/>
                </a:ext>
              </a:extLst>
            </p:cNvPr>
            <p:cNvSpPr txBox="1"/>
            <p:nvPr/>
          </p:nvSpPr>
          <p:spPr>
            <a:xfrm>
              <a:off x="1043058" y="2413791"/>
              <a:ext cx="1504518" cy="713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Корэш</a:t>
              </a:r>
              <a:endParaRPr lang="ru-RU" sz="24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125165" y="2524468"/>
            <a:ext cx="5467368" cy="18248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anose="02050604050505020204" pitchFamily="18" charset="0"/>
              </a:rPr>
              <a:t>Студенческий клуб </a:t>
            </a:r>
          </a:p>
          <a:p>
            <a:pPr algn="ctr">
              <a:lnSpc>
                <a:spcPts val="4500"/>
              </a:lnSpc>
            </a:pPr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anose="02050604050505020204" pitchFamily="18" charset="0"/>
              </a:rPr>
              <a:t>«АЛТЫН ТАУ»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 </a:t>
            </a:r>
            <a:r>
              <a:rPr lang="ru-RU" sz="4800" b="1" dirty="0" smtClean="0">
                <a:latin typeface="Bookman Old Style" panose="02050604050505020204" pitchFamily="18" charset="0"/>
              </a:rPr>
              <a:t>ВНИМАНИЕ!</a:t>
            </a:r>
            <a:endParaRPr lang="ru-RU" sz="48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3AF2C882-FA16-4190-A9C6-B5D0DDE55CA6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0" name="Picture 2" descr="Внесение изменений в лесохозяйственных регламентах лесничеств">
            <a:extLst>
              <a:ext uri="{FF2B5EF4-FFF2-40B4-BE49-F238E27FC236}">
                <a16:creationId xmlns:a16="http://schemas.microsoft.com/office/drawing/2014/main" xmlns="" id="{94FBC329-1373-45BD-91D5-5DAFD32F0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5178" y="2094617"/>
            <a:ext cx="3865130" cy="45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F16334-376A-41F3-B8F2-66B11EBADDC7}"/>
              </a:ext>
            </a:extLst>
          </p:cNvPr>
          <p:cNvSpPr txBox="1"/>
          <p:nvPr/>
        </p:nvSpPr>
        <p:spPr>
          <a:xfrm>
            <a:off x="4048701" y="2756637"/>
            <a:ext cx="772830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График работы на </a:t>
            </a:r>
            <a:r>
              <a:rPr lang="ru-RU" sz="5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01.09.2022 </a:t>
            </a:r>
            <a:r>
              <a:rPr lang="ru-RU" sz="5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г. будет опубликован позже.</a:t>
            </a:r>
            <a:endParaRPr lang="ru-RU" sz="4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977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Сведения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об образовательной организации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3F4B97F-89CF-41E7-AD4E-69465C394502}"/>
              </a:ext>
            </a:extLst>
          </p:cNvPr>
          <p:cNvSpPr txBox="1"/>
          <p:nvPr/>
        </p:nvSpPr>
        <p:spPr>
          <a:xfrm>
            <a:off x="332532" y="2036587"/>
            <a:ext cx="11212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effectLst/>
                <a:latin typeface="Bookman Old Style" panose="02050604050505020204" pitchFamily="18" charset="0"/>
              </a:rPr>
              <a:t>С 2014 года Казанский педагогический колледж является ресурсным центром по подготовке педагогических кадров: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Bookman Old Style" panose="02050604050505020204" pitchFamily="18" charset="0"/>
              </a:rPr>
              <a:t>практико-ориентированная подготовка педагогических кадров;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Bookman Old Style" panose="02050604050505020204" pitchFamily="18" charset="0"/>
              </a:rPr>
              <a:t>инновационные методы обучения;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Bookman Old Style" panose="02050604050505020204" pitchFamily="18" charset="0"/>
              </a:rPr>
              <a:t>современное учебное оборудование;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Bookman Old Style" panose="02050604050505020204" pitchFamily="18" charset="0"/>
              </a:rPr>
              <a:t>общежитие для иногородних студентов;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Bookman Old Style" panose="02050604050505020204" pitchFamily="18" charset="0"/>
              </a:rPr>
              <a:t>развитое студенческое самоуправление и волонтерство;</a:t>
            </a:r>
          </a:p>
        </p:txBody>
      </p:sp>
    </p:spTree>
    <p:extLst>
      <p:ext uri="{BB962C8B-B14F-4D97-AF65-F5344CB8AC3E}">
        <p14:creationId xmlns:p14="http://schemas.microsoft.com/office/powerpoint/2010/main" val="368996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До скорой встречи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в Казанском педагогическом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Колледже!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42E67B01-DA1A-4929-9E41-F8766B0A96D9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pic>
        <p:nvPicPr>
          <p:cNvPr id="1026" name="Picture 2" descr="Центр опережающей профессиональной подготовки">
            <a:extLst>
              <a:ext uri="{FF2B5EF4-FFF2-40B4-BE49-F238E27FC236}">
                <a16:creationId xmlns:a16="http://schemas.microsoft.com/office/drawing/2014/main" xmlns="" id="{5202D5D3-9C3A-4CCD-A432-B2A893DAC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2130"/>
            <a:ext cx="1219200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3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Сведения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      об образовательной организации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EC87E0B-1F65-4C3C-AC15-B33596262C4A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" y="2088276"/>
            <a:ext cx="120584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Bookman Old Style" panose="02050604050505020204" pitchFamily="18" charset="0"/>
              </a:rPr>
              <a:t>В </a:t>
            </a:r>
            <a:r>
              <a:rPr lang="ru-RU" sz="2400" b="1" dirty="0">
                <a:latin typeface="Bookman Old Style" panose="02050604050505020204" pitchFamily="18" charset="0"/>
              </a:rPr>
              <a:t>2019 </a:t>
            </a:r>
            <a:r>
              <a:rPr lang="ru-RU" sz="2400" b="1" dirty="0" smtClean="0">
                <a:latin typeface="Bookman Old Style" panose="02050604050505020204" pitchFamily="18" charset="0"/>
              </a:rPr>
              <a:t>году </a:t>
            </a:r>
            <a:r>
              <a:rPr lang="ru-RU" sz="2400" b="1" dirty="0">
                <a:latin typeface="Bookman Old Style" panose="02050604050505020204" pitchFamily="18" charset="0"/>
              </a:rPr>
              <a:t>при  Казанском педагогическом колледже  был открыт и начал работу Центр опережающей профессиональной подготовки Республики Татарстан (ЦОПП РТ).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Центр опережающей профессиональной подготовки (ЦОПП) – организация, </a:t>
            </a:r>
            <a:r>
              <a:rPr lang="ru-RU" sz="2400" dirty="0" smtClean="0">
                <a:latin typeface="Bookman Old Style" panose="02050604050505020204" pitchFamily="18" charset="0"/>
              </a:rPr>
              <a:t>координирующая </a:t>
            </a:r>
            <a:r>
              <a:rPr lang="ru-RU" sz="2400" dirty="0">
                <a:latin typeface="Bookman Old Style" panose="02050604050505020204" pitchFamily="18" charset="0"/>
              </a:rPr>
              <a:t>развитие и использование ресурсов Республики Татарстан в целях опережающей профессиональной подготовки, в том числе профессиональной ориентации, ускоренного профессионального обучения, подготовки, переподготовки, повышения квалификации всех категорий граждан по наиболее востребованным, новым и перспективным профессиям и компетенциям на уровне, соответствующем лучшим мировым стандартам и практикам, в том числе стандартам «</a:t>
            </a:r>
            <a:r>
              <a:rPr lang="ru-RU" sz="2400" dirty="0" err="1">
                <a:latin typeface="Bookman Old Style" panose="02050604050505020204" pitchFamily="18" charset="0"/>
              </a:rPr>
              <a:t>Ворлдскиллс</a:t>
            </a:r>
            <a:r>
              <a:rPr lang="ru-RU" sz="2400" dirty="0">
                <a:latin typeface="Bookman Old Style" panose="02050604050505020204" pitchFamily="18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45939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2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85E46A4-F049-4DC6-8481-416E620CBA15}"/>
              </a:ext>
            </a:extLst>
          </p:cNvPr>
          <p:cNvSpPr txBox="1"/>
          <p:nvPr/>
        </p:nvSpPr>
        <p:spPr>
          <a:xfrm>
            <a:off x="4803935" y="3781703"/>
            <a:ext cx="74910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Какие документы надо сдать первокурснику? </a:t>
            </a:r>
          </a:p>
        </p:txBody>
      </p:sp>
    </p:spTree>
    <p:extLst>
      <p:ext uri="{BB962C8B-B14F-4D97-AF65-F5344CB8AC3E}">
        <p14:creationId xmlns:p14="http://schemas.microsoft.com/office/powerpoint/2010/main" val="202679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  Какие документы надо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сдать первокурснику?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27851A55-F427-4073-B78C-E128C0E291CB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99DB05-F62B-4C72-806C-481677DC3D58}"/>
              </a:ext>
            </a:extLst>
          </p:cNvPr>
          <p:cNvSpPr txBox="1"/>
          <p:nvPr/>
        </p:nvSpPr>
        <p:spPr>
          <a:xfrm>
            <a:off x="279425" y="2469129"/>
            <a:ext cx="116331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 </a:t>
            </a:r>
            <a:r>
              <a:rPr lang="ru-RU" sz="3600" b="1" dirty="0">
                <a:latin typeface="Bookman Old Style" panose="02050604050505020204" pitchFamily="18" charset="0"/>
              </a:rPr>
              <a:t>1</a:t>
            </a:r>
            <a:r>
              <a:rPr lang="ru-RU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по </a:t>
            </a:r>
            <a:r>
              <a:rPr lang="ru-RU" sz="3600" b="1" dirty="0">
                <a:latin typeface="Bookman Old Style" panose="02050604050505020204" pitchFamily="18" charset="0"/>
              </a:rPr>
              <a:t>9</a:t>
            </a:r>
            <a:r>
              <a:rPr lang="ru-RU" sz="3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сентября </a:t>
            </a:r>
            <a:r>
              <a:rPr lang="ru-RU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надо сдать классному руководителю следующие документы: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Медицинская карта (оригинал);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Сертификат о прививках (оригинал</a:t>
            </a:r>
            <a:r>
              <a:rPr lang="ru-RU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Портфолио </a:t>
            </a:r>
            <a:r>
              <a:rPr lang="ru-RU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с достижениями </a:t>
            </a:r>
          </a:p>
          <a:p>
            <a:r>
              <a:rPr lang="ru-RU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(в период с 9-го класса</a:t>
            </a:r>
            <a:r>
              <a:rPr lang="ru-RU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016238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F29AB51-041A-4559-AFAF-AE6616C2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B7E438-638F-4146-B868-CE5BB6C21C7D}"/>
              </a:ext>
            </a:extLst>
          </p:cNvPr>
          <p:cNvSpPr/>
          <p:nvPr/>
        </p:nvSpPr>
        <p:spPr>
          <a:xfrm>
            <a:off x="365760" y="337625"/>
            <a:ext cx="211015" cy="661181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213E82-2FC3-4059-88AB-8D6BAFBDF8DB}"/>
              </a:ext>
            </a:extLst>
          </p:cNvPr>
          <p:cNvSpPr txBox="1"/>
          <p:nvPr/>
        </p:nvSpPr>
        <p:spPr>
          <a:xfrm>
            <a:off x="2546252" y="998806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Black" panose="020B0A04020102020204" pitchFamily="34" charset="0"/>
              </a:rPr>
              <a:t>Раздел </a:t>
            </a:r>
            <a:r>
              <a:rPr lang="ru-RU" sz="5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 </a:t>
            </a:r>
            <a:endParaRPr lang="ru-RU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0C7618-9CFD-4A9E-A819-02E8FB144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5" r="1435" b="4468"/>
          <a:stretch/>
        </p:blipFill>
        <p:spPr>
          <a:xfrm>
            <a:off x="1038483" y="3185203"/>
            <a:ext cx="2726969" cy="2652539"/>
          </a:xfrm>
          <a:prstGeom prst="ellipse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FF9FBE9-1A7D-45A8-9261-3D5F00B6CA08}"/>
              </a:ext>
            </a:extLst>
          </p:cNvPr>
          <p:cNvSpPr/>
          <p:nvPr/>
        </p:nvSpPr>
        <p:spPr>
          <a:xfrm>
            <a:off x="1038483" y="3185203"/>
            <a:ext cx="2726970" cy="2652539"/>
          </a:xfrm>
          <a:prstGeom prst="ellipse">
            <a:avLst/>
          </a:prstGeom>
          <a:noFill/>
          <a:ln w="76200"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85E46A4-F049-4DC6-8481-416E620CBA15}"/>
              </a:ext>
            </a:extLst>
          </p:cNvPr>
          <p:cNvSpPr txBox="1"/>
          <p:nvPr/>
        </p:nvSpPr>
        <p:spPr>
          <a:xfrm rot="374220">
            <a:off x="4904219" y="3043589"/>
            <a:ext cx="74910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Заключение договоров 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и выдача справок для школы</a:t>
            </a:r>
          </a:p>
        </p:txBody>
      </p:sp>
    </p:spTree>
    <p:extLst>
      <p:ext uri="{BB962C8B-B14F-4D97-AF65-F5344CB8AC3E}">
        <p14:creationId xmlns:p14="http://schemas.microsoft.com/office/powerpoint/2010/main" val="214992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154241B-0A96-4625-ACA7-42BB86906C19}"/>
              </a:ext>
            </a:extLst>
          </p:cNvPr>
          <p:cNvSpPr/>
          <p:nvPr/>
        </p:nvSpPr>
        <p:spPr>
          <a:xfrm>
            <a:off x="0" y="1842868"/>
            <a:ext cx="12192000" cy="5015132"/>
          </a:xfrm>
          <a:prstGeom prst="rect">
            <a:avLst/>
          </a:prstGeom>
          <a:solidFill>
            <a:srgbClr val="F0EADE"/>
          </a:solidFill>
          <a:ln>
            <a:solidFill>
              <a:srgbClr val="F0E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27D2295C-03E9-4BD5-AE00-A62D5A0026E3}"/>
              </a:ext>
            </a:extLst>
          </p:cNvPr>
          <p:cNvSpPr/>
          <p:nvPr/>
        </p:nvSpPr>
        <p:spPr>
          <a:xfrm>
            <a:off x="0" y="0"/>
            <a:ext cx="12192000" cy="1842868"/>
          </a:xfrm>
          <a:prstGeom prst="homePlate">
            <a:avLst>
              <a:gd name="adj" fmla="val 71374"/>
            </a:avLst>
          </a:prstGeom>
          <a:solidFill>
            <a:srgbClr val="556177"/>
          </a:solidFill>
          <a:ln>
            <a:solidFill>
              <a:srgbClr val="5561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Заключение договоров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B1317-1D48-456F-9806-D2E8DD174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5" r="1435" b="4468"/>
          <a:stretch/>
        </p:blipFill>
        <p:spPr>
          <a:xfrm>
            <a:off x="133595" y="98474"/>
            <a:ext cx="1692105" cy="1645920"/>
          </a:xfrm>
          <a:prstGeom prst="ellipse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29A6BB3D-B178-433C-9E6D-21E1C9D2B43E}"/>
              </a:ext>
            </a:extLst>
          </p:cNvPr>
          <p:cNvSpPr/>
          <p:nvPr/>
        </p:nvSpPr>
        <p:spPr>
          <a:xfrm>
            <a:off x="133595" y="98474"/>
            <a:ext cx="1692105" cy="164592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27851A55-F427-4073-B78C-E128C0E291CB}"/>
              </a:ext>
            </a:extLst>
          </p:cNvPr>
          <p:cNvSpPr/>
          <p:nvPr/>
        </p:nvSpPr>
        <p:spPr>
          <a:xfrm>
            <a:off x="11362007" y="6056142"/>
            <a:ext cx="829993" cy="801858"/>
          </a:xfrm>
          <a:prstGeom prst="ellipse">
            <a:avLst/>
          </a:prstGeom>
          <a:solidFill>
            <a:srgbClr val="DA656D"/>
          </a:solidFill>
          <a:ln>
            <a:solidFill>
              <a:srgbClr val="DA6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656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F8065D-78F9-4504-A368-3269EDCC53FD}"/>
              </a:ext>
            </a:extLst>
          </p:cNvPr>
          <p:cNvSpPr txBox="1"/>
          <p:nvPr/>
        </p:nvSpPr>
        <p:spPr>
          <a:xfrm>
            <a:off x="241495" y="2241345"/>
            <a:ext cx="115355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Bookman Old Style" panose="02050604050505020204" pitchFamily="18" charset="0"/>
              </a:rPr>
              <a:t>	</a:t>
            </a:r>
            <a:r>
              <a:rPr lang="ru-RU" sz="3600" dirty="0">
                <a:latin typeface="Bookman Old Style" panose="02050604050505020204" pitchFamily="18" charset="0"/>
              </a:rPr>
              <a:t>Оформление и заключение договоров и выдача реквизитов для оплаты </a:t>
            </a:r>
            <a:r>
              <a:rPr lang="ru-RU" sz="3600" dirty="0" smtClean="0">
                <a:latin typeface="Bookman Old Style" panose="02050604050505020204" pitchFamily="18" charset="0"/>
              </a:rPr>
              <a:t>будет производиться </a:t>
            </a:r>
            <a:r>
              <a:rPr lang="ru-RU" sz="3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со 2 сентября </a:t>
            </a:r>
            <a:r>
              <a:rPr lang="ru-RU" sz="3600" dirty="0">
                <a:latin typeface="Bookman Old Style" panose="02050604050505020204" pitchFamily="18" charset="0"/>
              </a:rPr>
              <a:t>через</a:t>
            </a:r>
            <a:r>
              <a:rPr lang="ru-RU" sz="3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ru-RU" sz="3600" dirty="0">
                <a:latin typeface="Bookman Old Style" panose="02050604050505020204" pitchFamily="18" charset="0"/>
              </a:rPr>
              <a:t>классных руководителей;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600" dirty="0">
                <a:latin typeface="Bookman Old Style" panose="02050604050505020204" pitchFamily="18" charset="0"/>
              </a:rPr>
              <a:t>	Оплата по реквизитам в банках производится в сентябре согласно договору.</a:t>
            </a:r>
          </a:p>
        </p:txBody>
      </p:sp>
    </p:spTree>
    <p:extLst>
      <p:ext uri="{BB962C8B-B14F-4D97-AF65-F5344CB8AC3E}">
        <p14:creationId xmlns:p14="http://schemas.microsoft.com/office/powerpoint/2010/main" val="840153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915</Words>
  <Application>Microsoft Office PowerPoint</Application>
  <PresentationFormat>Произвольный</PresentationFormat>
  <Paragraphs>182</Paragraphs>
  <Slides>40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Tagirova.Venera</dc:creator>
  <cp:lastModifiedBy>Tagirova.Venera</cp:lastModifiedBy>
  <cp:revision>139</cp:revision>
  <dcterms:created xsi:type="dcterms:W3CDTF">2020-08-21T06:41:35Z</dcterms:created>
  <dcterms:modified xsi:type="dcterms:W3CDTF">2022-08-19T11:06:27Z</dcterms:modified>
</cp:coreProperties>
</file>