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1" r:id="rId6"/>
    <p:sldId id="260" r:id="rId7"/>
    <p:sldId id="265" r:id="rId8"/>
    <p:sldId id="264" r:id="rId9"/>
    <p:sldId id="263" r:id="rId10"/>
    <p:sldId id="25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 snapToGrid="0">
      <p:cViewPr varScale="1">
        <p:scale>
          <a:sx n="89" d="100"/>
          <a:sy n="89" d="100"/>
        </p:scale>
        <p:origin x="2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516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02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1347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676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1171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963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188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141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076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373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380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989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122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201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668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22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21793-2CD4-4B3A-9FCD-CC201DEAD206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CD94386-105A-4EC2-A557-13D0A06C62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698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798" y="1293069"/>
            <a:ext cx="8506252" cy="1646302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Приготовление горячего завтрака в столовой </a:t>
            </a:r>
            <a:b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МБОУ </a:t>
            </a:r>
            <a:r>
              <a:rPr lang="ru-RU" sz="4800" dirty="0" err="1" smtClean="0">
                <a:solidFill>
                  <a:schemeClr val="accent2">
                    <a:lumMod val="50000"/>
                  </a:schemeClr>
                </a:solidFill>
              </a:rPr>
              <a:t>Карабашской</a:t>
            </a: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 СОШ №2</a:t>
            </a:r>
            <a:endParaRPr lang="ru-RU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124" y="3058950"/>
            <a:ext cx="5943600" cy="331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04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444" y="1660257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Горячее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питание в школьных столовых — не просто удобство, а необходимость. Оно поддерживает здоровье детей, повышает их успеваемость, способствует гармоничному развитию и закладывает основы здоровых пищевых привычек на всю жизнь.</a:t>
            </a:r>
          </a:p>
        </p:txBody>
      </p:sp>
    </p:spTree>
    <p:extLst>
      <p:ext uri="{BB962C8B-B14F-4D97-AF65-F5344CB8AC3E}">
        <p14:creationId xmlns:p14="http://schemas.microsoft.com/office/powerpoint/2010/main" val="58020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289" y="333555"/>
            <a:ext cx="8596668" cy="1320800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Значение горячего питания в школе: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826" y="993955"/>
            <a:ext cx="8773670" cy="5624423"/>
          </a:xfrm>
        </p:spPr>
        <p:txBody>
          <a:bodyPr>
            <a:normAutofit fontScale="62500" lnSpcReduction="20000"/>
          </a:bodyPr>
          <a:lstStyle/>
          <a:p>
            <a:r>
              <a:rPr lang="ru-RU" sz="2500" b="1" u="sng" dirty="0"/>
              <a:t>Здоровье:</a:t>
            </a:r>
          </a:p>
          <a:p>
            <a:pPr marL="0" indent="0">
              <a:buNone/>
            </a:pPr>
            <a:r>
              <a:rPr lang="ru-RU" sz="2500" dirty="0"/>
              <a:t>снижает риск заболеваний ЖКТ и авитаминоза;</a:t>
            </a:r>
          </a:p>
          <a:p>
            <a:pPr marL="0" indent="0">
              <a:buNone/>
            </a:pPr>
            <a:r>
              <a:rPr lang="ru-RU" sz="2500" dirty="0"/>
              <a:t>улучшает пищеварение и усвоение питательных веществ;</a:t>
            </a:r>
          </a:p>
          <a:p>
            <a:pPr marL="0" indent="0">
              <a:buNone/>
            </a:pPr>
            <a:r>
              <a:rPr lang="ru-RU" sz="2500" dirty="0"/>
              <a:t>обеспечивает организм минералами и витаминами.</a:t>
            </a:r>
          </a:p>
          <a:p>
            <a:r>
              <a:rPr lang="ru-RU" sz="2500" b="1" u="sng" dirty="0"/>
              <a:t>Успеваемость:</a:t>
            </a:r>
          </a:p>
          <a:p>
            <a:pPr marL="0" indent="0">
              <a:buNone/>
            </a:pPr>
            <a:r>
              <a:rPr lang="ru-RU" sz="2500" dirty="0"/>
              <a:t>восполняет </a:t>
            </a:r>
            <a:r>
              <a:rPr lang="ru-RU" sz="2500" dirty="0" err="1"/>
              <a:t>энергозатраты</a:t>
            </a:r>
            <a:r>
              <a:rPr lang="ru-RU" sz="2500" dirty="0"/>
              <a:t> (у подростков — 50–65 ккал на 1 кг массы тела в сутки);</a:t>
            </a:r>
          </a:p>
          <a:p>
            <a:pPr marL="0" indent="0">
              <a:buNone/>
            </a:pPr>
            <a:r>
              <a:rPr lang="ru-RU" sz="2500" dirty="0"/>
              <a:t>поддерживает концентрацию внимания;</a:t>
            </a:r>
          </a:p>
          <a:p>
            <a:pPr marL="0" indent="0">
              <a:buNone/>
            </a:pPr>
            <a:r>
              <a:rPr lang="ru-RU" sz="2500" dirty="0"/>
              <a:t>помогает соблюдать режим питания (перерывы не более 4 часов).</a:t>
            </a:r>
          </a:p>
          <a:p>
            <a:r>
              <a:rPr lang="ru-RU" sz="2500" b="1" u="sng" dirty="0"/>
              <a:t>Развитие:</a:t>
            </a:r>
          </a:p>
          <a:p>
            <a:pPr marL="0" indent="0">
              <a:buNone/>
            </a:pPr>
            <a:r>
              <a:rPr lang="ru-RU" sz="2500" dirty="0"/>
              <a:t>покрывает потребности в белках, витаминах и микроэлементах в период роста;</a:t>
            </a:r>
          </a:p>
          <a:p>
            <a:pPr marL="0" indent="0">
              <a:buNone/>
            </a:pPr>
            <a:r>
              <a:rPr lang="ru-RU" sz="2500" dirty="0"/>
              <a:t>поддерживает баланс нутриентов (белки — ∼14 %, жиры — ∼31 %, углеводы — ∼55 %).</a:t>
            </a:r>
          </a:p>
          <a:p>
            <a:r>
              <a:rPr lang="ru-RU" sz="2500" b="1" u="sng" dirty="0"/>
              <a:t>Привычки:</a:t>
            </a:r>
          </a:p>
          <a:p>
            <a:pPr marL="0" indent="0">
              <a:buNone/>
            </a:pPr>
            <a:r>
              <a:rPr lang="ru-RU" sz="2500" dirty="0"/>
              <a:t>приучает к режиму и разнообразной полезной еде;</a:t>
            </a:r>
          </a:p>
          <a:p>
            <a:pPr marL="0" indent="0">
              <a:buNone/>
            </a:pPr>
            <a:r>
              <a:rPr lang="ru-RU" sz="2500" dirty="0"/>
              <a:t>снижает тягу к </a:t>
            </a:r>
            <a:r>
              <a:rPr lang="ru-RU" sz="2500" dirty="0" err="1"/>
              <a:t>фастфуду</a:t>
            </a:r>
            <a:r>
              <a:rPr lang="ru-RU" sz="2500" dirty="0"/>
              <a:t> и сладостям.</a:t>
            </a:r>
          </a:p>
          <a:p>
            <a:r>
              <a:rPr lang="ru-RU" sz="2500" b="1" u="sng" dirty="0"/>
              <a:t>Социальный аспект:</a:t>
            </a:r>
          </a:p>
          <a:p>
            <a:pPr marL="0" indent="0">
              <a:buNone/>
            </a:pPr>
            <a:r>
              <a:rPr lang="ru-RU" sz="2500" dirty="0"/>
              <a:t>создаёт позитивную атмосферу коллективного приёма пищи;</a:t>
            </a:r>
          </a:p>
          <a:p>
            <a:pPr marL="0" indent="0">
              <a:buNone/>
            </a:pPr>
            <a:r>
              <a:rPr lang="ru-RU" sz="2500" dirty="0"/>
              <a:t>поддерживает детей из малообеспеченных семей.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431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39" y="204158"/>
            <a:ext cx="7026055" cy="83963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Каша гречневая рассыпчатая:</a:t>
            </a:r>
            <a:endParaRPr lang="ru-RU" sz="2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02" y="870375"/>
            <a:ext cx="4957816" cy="552807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501" y="204158"/>
            <a:ext cx="3869111" cy="29018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501" y="3686628"/>
            <a:ext cx="3804745" cy="28535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596" y="2211575"/>
            <a:ext cx="3794234" cy="284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66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072" y="136635"/>
            <a:ext cx="8596668" cy="13208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Гуляш из говядины:</a:t>
            </a:r>
            <a:endParaRPr lang="ru-RU" sz="28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78" y="718753"/>
            <a:ext cx="4570967" cy="603840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51" y="136635"/>
            <a:ext cx="4172105" cy="31290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061" y="3635582"/>
            <a:ext cx="4162095" cy="31215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384" y="1691666"/>
            <a:ext cx="4182616" cy="313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35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863" y="124367"/>
            <a:ext cx="3807751" cy="1320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Процесс приготовления гуляша: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62" y="1966109"/>
            <a:ext cx="4974399" cy="373079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546" y="218615"/>
            <a:ext cx="5578340" cy="30561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546" y="3515710"/>
            <a:ext cx="5626692" cy="315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4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7589"/>
            <a:ext cx="5618321" cy="3125685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93172" y="3808603"/>
            <a:ext cx="5131364" cy="2875609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85421" y="4586008"/>
            <a:ext cx="380775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Процесс приготовления гуляша: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366" y="434756"/>
            <a:ext cx="5658036" cy="313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67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038776" cy="1250731"/>
          </a:xfrm>
        </p:spPr>
        <p:txBody>
          <a:bodyPr/>
          <a:lstStyle/>
          <a:p>
            <a:r>
              <a:rPr lang="ru-RU" dirty="0" smtClean="0"/>
              <a:t>Чай с сахаром и лимоном: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99" y="625365"/>
            <a:ext cx="5511922" cy="599150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972" y="3621118"/>
            <a:ext cx="5113283" cy="28494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972" y="625365"/>
            <a:ext cx="5113283" cy="285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16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76" y="189185"/>
            <a:ext cx="11524593" cy="6432332"/>
          </a:xfrm>
        </p:spPr>
      </p:pic>
    </p:spTree>
    <p:extLst>
      <p:ext uri="{BB962C8B-B14F-4D97-AF65-F5344CB8AC3E}">
        <p14:creationId xmlns:p14="http://schemas.microsoft.com/office/powerpoint/2010/main" val="189906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727" y="215462"/>
            <a:ext cx="8596668" cy="998483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Калорийность и пищевая ценность компонентов завтрака: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8375817"/>
              </p:ext>
            </p:extLst>
          </p:nvPr>
        </p:nvGraphicFramePr>
        <p:xfrm>
          <a:off x="2112524" y="883580"/>
          <a:ext cx="7764565" cy="5258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913"/>
                <a:gridCol w="1552913"/>
                <a:gridCol w="1552913"/>
                <a:gridCol w="1552913"/>
                <a:gridCol w="1552913"/>
              </a:tblGrid>
              <a:tr h="787565">
                <a:tc>
                  <a:txBody>
                    <a:bodyPr/>
                    <a:lstStyle/>
                    <a:p>
                      <a:r>
                        <a:rPr lang="ru-RU" dirty="0" smtClean="0"/>
                        <a:t>Блюдо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Белки/на 1 </a:t>
                      </a:r>
                      <a:r>
                        <a:rPr lang="ru-RU" dirty="0" err="1" smtClean="0"/>
                        <a:t>порц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Жиры/на 1 </a:t>
                      </a:r>
                      <a:r>
                        <a:rPr lang="ru-RU" dirty="0" err="1" smtClean="0"/>
                        <a:t>порц</a:t>
                      </a:r>
                      <a:r>
                        <a:rPr lang="ru-RU" dirty="0" smtClean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Углеводы/на 1 </a:t>
                      </a:r>
                      <a:r>
                        <a:rPr lang="ru-RU" dirty="0" err="1" smtClean="0"/>
                        <a:t>порц</a:t>
                      </a:r>
                      <a:r>
                        <a:rPr lang="ru-RU" dirty="0" smtClean="0"/>
                        <a:t>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Ккал/на 1 </a:t>
                      </a:r>
                      <a:r>
                        <a:rPr lang="ru-RU" dirty="0" err="1" smtClean="0"/>
                        <a:t>порц</a:t>
                      </a:r>
                      <a:r>
                        <a:rPr lang="ru-RU" dirty="0" smtClean="0"/>
                        <a:t>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838583">
                <a:tc>
                  <a:txBody>
                    <a:bodyPr/>
                    <a:lstStyle/>
                    <a:p>
                      <a:r>
                        <a:rPr lang="ru-RU" dirty="0" smtClean="0"/>
                        <a:t>Каша гречневая рассыпчатая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3,77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39,72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214</a:t>
                      </a:r>
                      <a:endParaRPr lang="ru-RU" dirty="0"/>
                    </a:p>
                  </a:txBody>
                  <a:tcPr/>
                </a:tc>
              </a:tr>
              <a:tr h="838583">
                <a:tc>
                  <a:txBody>
                    <a:bodyPr/>
                    <a:lstStyle/>
                    <a:p>
                      <a:r>
                        <a:rPr lang="ru-RU" dirty="0" smtClean="0"/>
                        <a:t>Гуляш из говядины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10,39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14,79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221</a:t>
                      </a:r>
                      <a:endParaRPr lang="ru-RU" dirty="0"/>
                    </a:p>
                  </a:txBody>
                  <a:tcPr/>
                </a:tc>
              </a:tr>
              <a:tr h="838583">
                <a:tc>
                  <a:txBody>
                    <a:bodyPr/>
                    <a:lstStyle/>
                    <a:p>
                      <a:r>
                        <a:rPr lang="ru-RU" dirty="0" smtClean="0"/>
                        <a:t>Чай с сахаром и лимоном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13,69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55,86</a:t>
                      </a:r>
                      <a:endParaRPr lang="ru-RU" dirty="0"/>
                    </a:p>
                  </a:txBody>
                  <a:tcPr/>
                </a:tc>
              </a:tr>
              <a:tr h="838583">
                <a:tc>
                  <a:txBody>
                    <a:bodyPr/>
                    <a:lstStyle/>
                    <a:p>
                      <a:r>
                        <a:rPr lang="ru-RU" dirty="0" smtClean="0"/>
                        <a:t>Хлеб с сыром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5,93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133,33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838583"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20,36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83,51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624,19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231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</TotalTime>
  <Words>161</Words>
  <Application>Microsoft Office PowerPoint</Application>
  <PresentationFormat>Широкоэкранный</PresentationFormat>
  <Paragraphs>57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Грань</vt:lpstr>
      <vt:lpstr>Приготовление горячего завтрака в столовой  МБОУ Карабашской СОШ №2</vt:lpstr>
      <vt:lpstr>Значение горячего питания в школе:</vt:lpstr>
      <vt:lpstr>Каша гречневая рассыпчатая:</vt:lpstr>
      <vt:lpstr>Гуляш из говядины:</vt:lpstr>
      <vt:lpstr>Процесс приготовления гуляша:</vt:lpstr>
      <vt:lpstr>Презентация PowerPoint</vt:lpstr>
      <vt:lpstr>Чай с сахаром и лимоном:</vt:lpstr>
      <vt:lpstr>Презентация PowerPoint</vt:lpstr>
      <vt:lpstr>Калорийность и пищевая ценность компонентов завтрака:</vt:lpstr>
      <vt:lpstr>Заключение: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горячего завтрака в столовой  МБОУ Карабашской СОШ №2</dc:title>
  <dc:creator>User</dc:creator>
  <cp:lastModifiedBy>User</cp:lastModifiedBy>
  <cp:revision>6</cp:revision>
  <dcterms:created xsi:type="dcterms:W3CDTF">2026-04-22T12:11:20Z</dcterms:created>
  <dcterms:modified xsi:type="dcterms:W3CDTF">2026-04-22T13:05:10Z</dcterms:modified>
</cp:coreProperties>
</file>