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9" r:id="rId3"/>
    <p:sldId id="267" r:id="rId4"/>
    <p:sldId id="268" r:id="rId5"/>
    <p:sldId id="270" r:id="rId6"/>
    <p:sldId id="272" r:id="rId7"/>
    <p:sldId id="271" r:id="rId8"/>
    <p:sldId id="257" r:id="rId9"/>
    <p:sldId id="258" r:id="rId10"/>
    <p:sldId id="259" r:id="rId11"/>
    <p:sldId id="261" r:id="rId12"/>
    <p:sldId id="275" r:id="rId13"/>
    <p:sldId id="274" r:id="rId14"/>
    <p:sldId id="273" r:id="rId15"/>
    <p:sldId id="265" r:id="rId16"/>
    <p:sldId id="276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51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561" autoAdjust="0"/>
    <p:restoredTop sz="94684" autoAdjust="0"/>
  </p:normalViewPr>
  <p:slideViewPr>
    <p:cSldViewPr>
      <p:cViewPr>
        <p:scale>
          <a:sx n="75" d="100"/>
          <a:sy n="75" d="100"/>
        </p:scale>
        <p:origin x="-1206" y="-7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7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C8FB097-D6A0-442F-892C-DC5CDCB00EF1}" type="datetimeFigureOut">
              <a:rPr lang="ru-RU" smtClean="0"/>
              <a:pPr/>
              <a:t>06.01.2016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028" b="3121"/>
          <a:stretch/>
        </p:blipFill>
        <p:spPr bwMode="auto">
          <a:xfrm>
            <a:off x="1063316" y="2060848"/>
            <a:ext cx="6910357" cy="4356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88640"/>
            <a:ext cx="8784976" cy="1800200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«ЧИСТОПОЛЬСКИЙ СЕЛЬСКИХОЗЯЙСТВЕННЫЙ ТЕХНИКУМ ИМЕНИ Г.И.УСМАНОВА»</a:t>
            </a:r>
            <a:endParaRPr lang="ru-RU" sz="32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10038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340768"/>
            <a:ext cx="7416824" cy="360040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Александрова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Ольга,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 321 группы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4465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3" y="1988840"/>
            <a:ext cx="3756942" cy="4878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6070535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87624" y="26064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600" dirty="0" smtClean="0"/>
              <a:t>Комитет по культуре</a:t>
            </a:r>
            <a:endParaRPr lang="ru-RU" sz="4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071546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Астафьева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Алёна,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321 группы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095" y="1844824"/>
            <a:ext cx="3754312" cy="5013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939093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Комитет по учебной работе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714488"/>
            <a:ext cx="8090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Четыркина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Снежана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511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900" y="2316942"/>
            <a:ext cx="3149859" cy="4513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0518025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512511" cy="81089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Комитет рекламы и информации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988840"/>
            <a:ext cx="3312368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Сабитова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Венера,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131 группы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Documents and Settings\Admin\Рабочий стол\фото студ.совет\Изображение 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828" y="2708920"/>
            <a:ext cx="2568004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453595" y="1988840"/>
            <a:ext cx="2369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Коновалов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Максим,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 221 группы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7518" y="2062589"/>
            <a:ext cx="2596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Абдурашитова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Адиля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студентка 121 группы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5" y="2708920"/>
            <a:ext cx="2729663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93" y="2708917"/>
            <a:ext cx="2675878" cy="3741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6373406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физкультуре и спорту</a:t>
            </a:r>
            <a:r>
              <a:rPr lang="ru-RU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8760" y="1916832"/>
            <a:ext cx="22619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Орлов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Максим,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тудент 131 группы</a:t>
            </a:r>
          </a:p>
          <a:p>
            <a:pPr indent="0" algn="just"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28" y="2708920"/>
            <a:ext cx="2457450" cy="37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305330" y="1963331"/>
            <a:ext cx="2537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Морозова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Диана,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 311 группы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662" y="2708920"/>
            <a:ext cx="2574793" cy="376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704489" y="1996758"/>
            <a:ext cx="2207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>
              <a:buNone/>
            </a:pP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Латыпов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Расим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тудент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08920"/>
            <a:ext cx="2448272" cy="376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97257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/>
              <a:t>Комитет </a:t>
            </a:r>
            <a:r>
              <a:rPr lang="ru-RU" sz="4800" dirty="0"/>
              <a:t>социально – бытовой: 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252536" y="2054903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Топорков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Даниил,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 221гр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05562"/>
            <a:ext cx="2581944" cy="3744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808887"/>
            <a:ext cx="2452216" cy="3744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265289" y="2060847"/>
            <a:ext cx="29041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just">
              <a:buNone/>
            </a:pP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Валяльщикова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Кристина,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331 группы. 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670" y="2808886"/>
            <a:ext cx="2758802" cy="3744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699327" y="2060848"/>
            <a:ext cx="2297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just">
              <a:buNone/>
            </a:pP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Саутов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Олег,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тудент 111 группы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02174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882906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/>
              <a:t>Председатель студ. совета общежития: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714488"/>
            <a:ext cx="7920880" cy="3000396"/>
          </a:xfrm>
        </p:spPr>
        <p:txBody>
          <a:bodyPr/>
          <a:lstStyle/>
          <a:p>
            <a:pPr indent="0"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Юлия,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331гр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4" name="Picture 2" descr="C:\Documents and Settings\Admin\Рабочий стол\фото студ.совет\Изображение 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348879"/>
            <a:ext cx="3154102" cy="4472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523328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882336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/>
              <a:t>Комитет </a:t>
            </a:r>
            <a:r>
              <a:rPr lang="ru-RU" sz="4800" dirty="0"/>
              <a:t>статистики:</a:t>
            </a:r>
            <a:r>
              <a:rPr lang="ru-RU" sz="3200" dirty="0"/>
              <a:t> </a:t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340768"/>
            <a:ext cx="6400800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Аблизова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Дарья, студентка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331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Admin\Рабочий стол\фото студ.совет\Изображение 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2136" y="1988840"/>
            <a:ext cx="3555813" cy="479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3593762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992888" cy="4752528"/>
          </a:xfrm>
        </p:spPr>
        <p:txBody>
          <a:bodyPr>
            <a:prstTxWarp prst="textDeflateBottom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План работы студенческого совета на </a:t>
            </a:r>
            <a:r>
              <a:rPr lang="ru-RU" sz="5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2015-2016 </a:t>
            </a:r>
            <a:r>
              <a:rPr lang="ru-RU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го</a:t>
            </a:r>
            <a:r>
              <a:rPr lang="ru-RU" sz="5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д</a:t>
            </a:r>
          </a:p>
        </p:txBody>
      </p:sp>
    </p:spTree>
    <p:extLst>
      <p:ext uri="{BB962C8B-B14F-4D97-AF65-F5344CB8AC3E}">
        <p14:creationId xmlns="" xmlns:p14="http://schemas.microsoft.com/office/powerpoint/2010/main" val="39390666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71600" y="141277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81140289"/>
              </p:ext>
            </p:extLst>
          </p:nvPr>
        </p:nvGraphicFramePr>
        <p:xfrm>
          <a:off x="611559" y="476672"/>
          <a:ext cx="7992889" cy="5832427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79804"/>
                <a:gridCol w="4010588"/>
                <a:gridCol w="1650832"/>
                <a:gridCol w="1651665"/>
              </a:tblGrid>
              <a:tr h="6012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№</a:t>
                      </a:r>
                      <a:endParaRPr lang="ru-RU" sz="15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Содержание работы</a:t>
                      </a:r>
                      <a:endParaRPr lang="ru-RU" sz="15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Сроки проведения</a:t>
                      </a:r>
                      <a:endParaRPr lang="ru-RU" sz="15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Отметка о выполнении</a:t>
                      </a:r>
                      <a:endParaRPr lang="ru-RU" sz="15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</a:tr>
              <a:tr h="69114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</a:rPr>
                        <a:t>1.</a:t>
                      </a: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Проведение </a:t>
                      </a:r>
                      <a:r>
                        <a:rPr lang="ru-RU" sz="1500" dirty="0" err="1">
                          <a:effectLst/>
                        </a:rPr>
                        <a:t>общетехникумовской</a:t>
                      </a:r>
                      <a:r>
                        <a:rPr lang="ru-RU" sz="1500" dirty="0">
                          <a:effectLst/>
                        </a:rPr>
                        <a:t> студенческой конференции.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</a:tr>
              <a:tr h="46076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</a:rPr>
                        <a:t>2.</a:t>
                      </a: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Легкая атлетика совместно с </a:t>
                      </a:r>
                      <a:r>
                        <a:rPr lang="ru-RU" sz="1500" dirty="0" smtClean="0">
                          <a:effectLst/>
                        </a:rPr>
                        <a:t>отделом физического</a:t>
                      </a:r>
                      <a:r>
                        <a:rPr lang="ru-RU" sz="1500" baseline="0" dirty="0" smtClean="0">
                          <a:effectLst/>
                        </a:rPr>
                        <a:t> </a:t>
                      </a:r>
                      <a:r>
                        <a:rPr lang="ru-RU" sz="1500" dirty="0" smtClean="0">
                          <a:effectLst/>
                        </a:rPr>
                        <a:t>воспитания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Сентябрь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</a:tr>
              <a:tr h="110547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</a:rPr>
                        <a:t>3.</a:t>
                      </a: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Торжественная линейка и праздничное мероприятие в актовом зале, посвященные Дню знаний, Дню Мира «Добро пожаловать!» 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1.09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</a:tr>
              <a:tr h="46076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</a:rPr>
                        <a:t>4.</a:t>
                      </a: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Гиревой спорт совместно с </a:t>
                      </a:r>
                      <a:r>
                        <a:rPr lang="ru-RU" sz="1500" dirty="0" smtClean="0">
                          <a:effectLst/>
                        </a:rPr>
                        <a:t>отделом физического</a:t>
                      </a:r>
                      <a:r>
                        <a:rPr lang="ru-RU" sz="1500" baseline="0" dirty="0" smtClean="0">
                          <a:effectLst/>
                        </a:rPr>
                        <a:t> </a:t>
                      </a:r>
                      <a:r>
                        <a:rPr lang="ru-RU" sz="1500" dirty="0" smtClean="0">
                          <a:effectLst/>
                        </a:rPr>
                        <a:t>воспитания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Октябрь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</a:tr>
              <a:tr h="88074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</a:rPr>
                        <a:t>5.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Музыкально-тематическая программа приуроченная ко Дню пожилых людей «Как молоды мы были…»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1.10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</a:tr>
              <a:tr h="921529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</a:rPr>
                        <a:t>6.</a:t>
                      </a: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Музыкально – литературная композиция, посвященная Всемирному Дню Учителя «Я –педагог!»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5.10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</a:tr>
              <a:tr h="46076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 smtClean="0">
                          <a:effectLst/>
                        </a:rPr>
                        <a:t>7.</a:t>
                      </a: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Церемония посвящения в студенты «Хорошо студентом быть!»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октябрь</a:t>
                      </a:r>
                      <a:endParaRPr lang="ru-RU" sz="1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196" marR="45196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35213" y="7302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74069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3701791645"/>
              </p:ext>
            </p:extLst>
          </p:nvPr>
        </p:nvGraphicFramePr>
        <p:xfrm>
          <a:off x="395537" y="332658"/>
          <a:ext cx="8352926" cy="5976661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710424"/>
                <a:gridCol w="4191245"/>
                <a:gridCol w="1725194"/>
                <a:gridCol w="1726063"/>
              </a:tblGrid>
              <a:tr h="52160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8.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Волейбол совместно </a:t>
                      </a:r>
                      <a:r>
                        <a:rPr lang="ru-RU" sz="1400" dirty="0" smtClean="0">
                          <a:effectLst/>
                        </a:rPr>
                        <a:t>с отделом физического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воспитания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Ноябрь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  <a:tr h="78241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9.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Смотр-конкурс художественной самодеятельности среди групп нового приема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Ноябрь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  <a:tr h="52160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10.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Баскетбол совместно </a:t>
                      </a:r>
                      <a:r>
                        <a:rPr lang="ru-RU" sz="1400" dirty="0" smtClean="0">
                          <a:effectLst/>
                        </a:rPr>
                        <a:t>с отделом физического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воспитания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Декабрь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  <a:tr h="52160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11.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Детская елка в общежитии «Дед Мороз – ты где?»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декабрь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  <a:tr h="52160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12.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Праздничные новогодние мероприятия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декабрь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  <a:tr h="49980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13.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Лыжный</a:t>
                      </a:r>
                      <a:r>
                        <a:rPr lang="ru-RU" sz="1400" baseline="0" dirty="0" smtClean="0">
                          <a:effectLst/>
                        </a:rPr>
                        <a:t> спорт 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совместно </a:t>
                      </a:r>
                      <a:r>
                        <a:rPr lang="ru-RU" sz="1400" dirty="0" smtClean="0">
                          <a:effectLst/>
                        </a:rPr>
                        <a:t>с отделом физического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воспитания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Январь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  <a:tr h="104321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14.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Развлекательно-литературная программа, посвященная Дню студента, Татьяниному дню «Мой друг и наставник – Татьяна!»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январь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  <a:tr h="52160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15.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Соревнования по шашкам </a:t>
                      </a:r>
                      <a:r>
                        <a:rPr lang="ru-RU" sz="1400" dirty="0">
                          <a:effectLst/>
                        </a:rPr>
                        <a:t>совместно </a:t>
                      </a:r>
                      <a:r>
                        <a:rPr lang="ru-RU" sz="1400" dirty="0" smtClean="0">
                          <a:effectLst/>
                        </a:rPr>
                        <a:t>с отделом физического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воспитания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Февраль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  <a:tr h="104321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16.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Литературно-музыкальная композиция, посвященная Дню Святого Валентина «Миром правит ЛЮБОВЬ!»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14.02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149" marR="441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71407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2555120962"/>
              </p:ext>
            </p:extLst>
          </p:nvPr>
        </p:nvGraphicFramePr>
        <p:xfrm>
          <a:off x="323528" y="620688"/>
          <a:ext cx="8424934" cy="5749828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716550"/>
                <a:gridCol w="4227377"/>
                <a:gridCol w="1740065"/>
                <a:gridCol w="1740942"/>
              </a:tblGrid>
              <a:tr h="64876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17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Конкурсная программа, посвященная 23 февраля «День гусара!»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февраль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  <a:tr h="42651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18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Мини-футбол совместно </a:t>
                      </a:r>
                      <a:r>
                        <a:rPr lang="ru-RU" sz="1400" dirty="0" smtClean="0">
                          <a:effectLst/>
                        </a:rPr>
                        <a:t>с отделом физического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воспитания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Март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  <a:tr h="87101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19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Литературно-музыкальная композиция, посвященная 8 Марта «Самая обаятельная и привлекательная!»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март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  <a:tr h="64876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20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Музыкально </a:t>
                      </a:r>
                      <a:r>
                        <a:rPr lang="ru-RU" sz="1400" dirty="0" smtClean="0">
                          <a:effectLst/>
                        </a:rPr>
                        <a:t>– развлекательная </a:t>
                      </a:r>
                      <a:r>
                        <a:rPr lang="ru-RU" sz="1400" dirty="0">
                          <a:effectLst/>
                        </a:rPr>
                        <a:t>программа «Улыбка каждому к лицу!»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1.04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  <a:tr h="42651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21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Стритбол</a:t>
                      </a:r>
                      <a:r>
                        <a:rPr lang="ru-RU" sz="1400" dirty="0">
                          <a:effectLst/>
                        </a:rPr>
                        <a:t> совместно </a:t>
                      </a:r>
                      <a:r>
                        <a:rPr lang="ru-RU" sz="1400" dirty="0" smtClean="0">
                          <a:effectLst/>
                        </a:rPr>
                        <a:t>с отделом физического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воспитания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Апрель 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  <a:tr h="87101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22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Большая праздничная программа, посвященная Дню Победы в </a:t>
                      </a:r>
                      <a:r>
                        <a:rPr lang="ru-RU" sz="1400" dirty="0" smtClean="0">
                          <a:effectLst/>
                        </a:rPr>
                        <a:t>Великой</a:t>
                      </a:r>
                      <a:r>
                        <a:rPr lang="ru-RU" sz="1400" baseline="0" dirty="0" smtClean="0">
                          <a:effectLst/>
                        </a:rPr>
                        <a:t> отечественной </a:t>
                      </a:r>
                      <a:r>
                        <a:rPr lang="ru-RU" sz="1400" dirty="0" smtClean="0">
                          <a:effectLst/>
                        </a:rPr>
                        <a:t>войне </a:t>
                      </a:r>
                      <a:r>
                        <a:rPr lang="ru-RU" sz="1400" dirty="0">
                          <a:effectLst/>
                        </a:rPr>
                        <a:t>«Подвигу народа жить в веках…»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  <a:tr h="42651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23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Футбол совместно </a:t>
                      </a:r>
                      <a:r>
                        <a:rPr lang="ru-RU" sz="1400" dirty="0" smtClean="0">
                          <a:effectLst/>
                        </a:rPr>
                        <a:t>с отделом физического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воспитания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  <a:tr h="64876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24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Музыкальная программа, посвященная вручению дипломов «Вот и все – мы расстаемся!»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июнь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  <a:tr h="64876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25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Подготовка  концертной программы для участия в выездных мероприятиях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течение года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230" marR="422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122950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1273161867"/>
              </p:ext>
            </p:extLst>
          </p:nvPr>
        </p:nvGraphicFramePr>
        <p:xfrm>
          <a:off x="395536" y="260648"/>
          <a:ext cx="8424935" cy="6209525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903185"/>
                <a:gridCol w="5328459"/>
                <a:gridCol w="2193291"/>
              </a:tblGrid>
              <a:tr h="686871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26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Научить членов </a:t>
                      </a:r>
                      <a:r>
                        <a:rPr lang="ru-RU" sz="1400" dirty="0" err="1" smtClean="0">
                          <a:effectLst/>
                        </a:rPr>
                        <a:t>студсовета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работать в коллективе и в команде, эффективно общаться с </a:t>
                      </a:r>
                      <a:r>
                        <a:rPr lang="ru-RU" sz="1400" dirty="0" err="1">
                          <a:effectLst/>
                        </a:rPr>
                        <a:t>одногруппниками</a:t>
                      </a:r>
                      <a:r>
                        <a:rPr lang="ru-RU" sz="1400" dirty="0">
                          <a:effectLst/>
                        </a:rPr>
                        <a:t>. Быть ответственными за  результат выполнения задания.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течение года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17171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27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</a:rPr>
                        <a:t>Заседание студенческого совета.</a:t>
                      </a:r>
                      <a:endParaRPr lang="ru-RU" sz="1400" b="1" kern="0">
                        <a:effectLst/>
                        <a:latin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Ежемесячно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3434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28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Контроль за санитарным состоянием учебных помещений и прилегающих к ней территорий.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Постоянно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51515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29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Рассмотрение вопросов дисциплинарного характера, обсуждение правонарушителей.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Постоянно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782479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30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Принятие участия в распределении стипендиального фонда, назначении студентов на стипендию и надбавок к ней с учетом успеваемости и участия в общественной работе.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течение года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686871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31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Принятие участия в распределении стипендиального фонда, назначении студентов на стипендию успеваемости и участие в общественной жизни.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течение года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46437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32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Принятие мер по улучшению материального положения, условий быта и здоровья студентов.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Ежедневно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51515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33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Осуществление контроля за соблюдением студентами правил внутреннего распорядка  в техникуме.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В  течение    года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44796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34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Обеспечение контроля за учебной дисциплиной в техникуме, посещаемостью учебных занятий.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Постоянно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51515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35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Участие в организации общественно-полезного труда, работы по благоустройству территории техникума, общежития.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Постоянно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  <a:tr h="343436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</a:rPr>
                        <a:t>     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</a:rPr>
                        <a:t>36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Руководство и осуществление контроля за работой </a:t>
                      </a:r>
                      <a:r>
                        <a:rPr lang="ru-RU" sz="1400" dirty="0" err="1">
                          <a:effectLst/>
                        </a:rPr>
                        <a:t>студсовета</a:t>
                      </a:r>
                      <a:r>
                        <a:rPr lang="ru-RU" sz="1400" dirty="0">
                          <a:effectLst/>
                        </a:rPr>
                        <a:t> по направлениям.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Постоянно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1732" marR="3173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182587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2456380301"/>
              </p:ext>
            </p:extLst>
          </p:nvPr>
        </p:nvGraphicFramePr>
        <p:xfrm>
          <a:off x="323528" y="548680"/>
          <a:ext cx="8496944" cy="4620409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722674"/>
                <a:gridCol w="4954558"/>
                <a:gridCol w="1643074"/>
                <a:gridCol w="1176638"/>
              </a:tblGrid>
              <a:tr h="96164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</a:rPr>
                        <a:t>37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Содействие администрации в создании благоприятных условий для учебы, быта и отдыха студентов в учебном заведении и общежитии техникума.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Постоянно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</a:tr>
              <a:tr h="49015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38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Контроль за работой студсовета в общежитии.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Постоянно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</a:tr>
              <a:tr h="326771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39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Организация работы ССБ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течение года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</a:tr>
              <a:tr h="326771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40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Контроль за приготовлением пищи в столовой.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течение года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</a:tr>
              <a:tr h="49015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41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Работа с детьми–сиротами, со студентами из малообеспеченных семей.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течение года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5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5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</a:tr>
              <a:tr h="47148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42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Участи в работе по патриотическому воспитанию студентов.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течение года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</a:tr>
              <a:tr h="63299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43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Участие в работе по формированию здоровьесберегающего образовательного пространства.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течение года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</a:tr>
              <a:tr h="49015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</a:rPr>
                        <a:t>44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Содействие студентам в получении материальной помощи.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течение года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689" marR="34689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01938" y="7318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49947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i="1" dirty="0" smtClean="0"/>
              <a:t>Наш студенческий совет состоит из: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988840"/>
            <a:ext cx="7264896" cy="42668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Председателя</a:t>
            </a:r>
          </a:p>
          <a:p>
            <a:pPr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Заместителя председателя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Комитета по учебной работе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Комитета по культуре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Комитета рекламы и информации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Комитета по физической культуре и спорту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Социально – бытового комитета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Председателя </a:t>
            </a:r>
            <a:r>
              <a:rPr lang="ru-RU" i="1" u="sng" dirty="0">
                <a:solidFill>
                  <a:srgbClr val="0070C0"/>
                </a:solidFill>
              </a:rPr>
              <a:t>студ. совета </a:t>
            </a:r>
            <a:r>
              <a:rPr lang="ru-RU" i="1" u="sng" dirty="0" smtClean="0">
                <a:solidFill>
                  <a:srgbClr val="0070C0"/>
                </a:solidFill>
              </a:rPr>
              <a:t>общежития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i="1" u="sng" dirty="0" smtClean="0">
                <a:solidFill>
                  <a:srgbClr val="0070C0"/>
                </a:solidFill>
              </a:rPr>
              <a:t>Комитета по статистике</a:t>
            </a:r>
          </a:p>
          <a:p>
            <a:pPr indent="0" algn="ctr"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endParaRPr lang="ru-RU" i="1" u="sng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4103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512511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председатель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1052736"/>
            <a:ext cx="6912768" cy="720080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Спирин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</a:t>
            </a:r>
            <a:r>
              <a:rPr lang="tt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 131 группы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510" y="1628800"/>
            <a:ext cx="4729015" cy="52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461152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15982">
        <p14:gallery dir="l"/>
      </p:transition>
    </mc:Choice>
    <mc:Fallback>
      <p:transition spd="slow" advTm="15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50">
      <a:dk1>
        <a:sysClr val="windowText" lastClr="000000"/>
      </a:dk1>
      <a:lt1>
        <a:sysClr val="window" lastClr="FFFFFF"/>
      </a:lt1>
      <a:dk2>
        <a:srgbClr val="212745"/>
      </a:dk2>
      <a:lt2>
        <a:srgbClr val="8BC9F7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180</TotalTime>
  <Words>771</Words>
  <Application>Microsoft Office PowerPoint</Application>
  <PresentationFormat>Экран (4:3)</PresentationFormat>
  <Paragraphs>229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Слайд 1</vt:lpstr>
      <vt:lpstr>План работы студенческого совета на 2015-2016 год</vt:lpstr>
      <vt:lpstr>Слайд 3</vt:lpstr>
      <vt:lpstr>Слайд 4</vt:lpstr>
      <vt:lpstr>Слайд 5</vt:lpstr>
      <vt:lpstr>Слайд 6</vt:lpstr>
      <vt:lpstr>Слайд 7</vt:lpstr>
      <vt:lpstr>Наш студенческий совет состоит из:</vt:lpstr>
      <vt:lpstr>Наш председатель</vt:lpstr>
      <vt:lpstr>Заместитель председателя</vt:lpstr>
      <vt:lpstr>Комитет по культуре</vt:lpstr>
      <vt:lpstr>Комитет по учебной работе</vt:lpstr>
      <vt:lpstr>Комитет рекламы и информации</vt:lpstr>
      <vt:lpstr>Комитет по физкультуре и спорту </vt:lpstr>
      <vt:lpstr>Комитет социально – бытовой:  </vt:lpstr>
      <vt:lpstr>Председатель студ. совета общежития:</vt:lpstr>
      <vt:lpstr>Комитет статистики: 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23</cp:revision>
  <dcterms:created xsi:type="dcterms:W3CDTF">2014-12-12T12:52:18Z</dcterms:created>
  <dcterms:modified xsi:type="dcterms:W3CDTF">2016-01-06T12:30:45Z</dcterms:modified>
</cp:coreProperties>
</file>