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101"/>
  </p:notesMasterIdLst>
  <p:sldIdLst>
    <p:sldId id="304" r:id="rId2"/>
    <p:sldId id="321" r:id="rId3"/>
    <p:sldId id="320" r:id="rId4"/>
    <p:sldId id="381" r:id="rId5"/>
    <p:sldId id="382" r:id="rId6"/>
    <p:sldId id="309" r:id="rId7"/>
    <p:sldId id="264" r:id="rId8"/>
    <p:sldId id="265" r:id="rId9"/>
    <p:sldId id="266" r:id="rId10"/>
    <p:sldId id="281" r:id="rId11"/>
    <p:sldId id="323" r:id="rId12"/>
    <p:sldId id="322" r:id="rId13"/>
    <p:sldId id="384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1" r:id="rId22"/>
    <p:sldId id="332" r:id="rId23"/>
    <p:sldId id="282" r:id="rId24"/>
    <p:sldId id="333" r:id="rId25"/>
    <p:sldId id="334" r:id="rId26"/>
    <p:sldId id="312" r:id="rId27"/>
    <p:sldId id="313" r:id="rId28"/>
    <p:sldId id="306" r:id="rId29"/>
    <p:sldId id="283" r:id="rId30"/>
    <p:sldId id="268" r:id="rId31"/>
    <p:sldId id="335" r:id="rId32"/>
    <p:sldId id="336" r:id="rId33"/>
    <p:sldId id="337" r:id="rId34"/>
    <p:sldId id="338" r:id="rId35"/>
    <p:sldId id="272" r:id="rId36"/>
    <p:sldId id="310" r:id="rId37"/>
    <p:sldId id="284" r:id="rId38"/>
    <p:sldId id="285" r:id="rId39"/>
    <p:sldId id="286" r:id="rId40"/>
    <p:sldId id="350" r:id="rId41"/>
    <p:sldId id="351" r:id="rId42"/>
    <p:sldId id="352" r:id="rId43"/>
    <p:sldId id="353" r:id="rId44"/>
    <p:sldId id="354" r:id="rId45"/>
    <p:sldId id="355" r:id="rId46"/>
    <p:sldId id="356" r:id="rId47"/>
    <p:sldId id="357" r:id="rId48"/>
    <p:sldId id="358" r:id="rId49"/>
    <p:sldId id="359" r:id="rId50"/>
    <p:sldId id="362" r:id="rId51"/>
    <p:sldId id="363" r:id="rId52"/>
    <p:sldId id="364" r:id="rId53"/>
    <p:sldId id="365" r:id="rId54"/>
    <p:sldId id="366" r:id="rId55"/>
    <p:sldId id="385" r:id="rId56"/>
    <p:sldId id="367" r:id="rId57"/>
    <p:sldId id="368" r:id="rId58"/>
    <p:sldId id="288" r:id="rId59"/>
    <p:sldId id="369" r:id="rId60"/>
    <p:sldId id="371" r:id="rId61"/>
    <p:sldId id="372" r:id="rId62"/>
    <p:sldId id="373" r:id="rId63"/>
    <p:sldId id="374" r:id="rId64"/>
    <p:sldId id="375" r:id="rId65"/>
    <p:sldId id="376" r:id="rId66"/>
    <p:sldId id="377" r:id="rId67"/>
    <p:sldId id="378" r:id="rId68"/>
    <p:sldId id="379" r:id="rId69"/>
    <p:sldId id="314" r:id="rId70"/>
    <p:sldId id="315" r:id="rId71"/>
    <p:sldId id="389" r:id="rId72"/>
    <p:sldId id="291" r:id="rId73"/>
    <p:sldId id="386" r:id="rId74"/>
    <p:sldId id="387" r:id="rId75"/>
    <p:sldId id="388" r:id="rId76"/>
    <p:sldId id="293" r:id="rId77"/>
    <p:sldId id="311" r:id="rId78"/>
    <p:sldId id="294" r:id="rId79"/>
    <p:sldId id="295" r:id="rId80"/>
    <p:sldId id="296" r:id="rId81"/>
    <p:sldId id="297" r:id="rId82"/>
    <p:sldId id="339" r:id="rId83"/>
    <p:sldId id="340" r:id="rId84"/>
    <p:sldId id="341" r:id="rId85"/>
    <p:sldId id="342" r:id="rId86"/>
    <p:sldId id="343" r:id="rId87"/>
    <p:sldId id="344" r:id="rId88"/>
    <p:sldId id="345" r:id="rId89"/>
    <p:sldId id="346" r:id="rId90"/>
    <p:sldId id="298" r:id="rId91"/>
    <p:sldId id="347" r:id="rId92"/>
    <p:sldId id="348" r:id="rId93"/>
    <p:sldId id="316" r:id="rId94"/>
    <p:sldId id="317" r:id="rId95"/>
    <p:sldId id="391" r:id="rId96"/>
    <p:sldId id="301" r:id="rId97"/>
    <p:sldId id="302" r:id="rId98"/>
    <p:sldId id="349" r:id="rId99"/>
    <p:sldId id="303" r:id="rId10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0000"/>
    <a:srgbClr val="48B682"/>
    <a:srgbClr val="F26F1D"/>
    <a:srgbClr val="4142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44" autoAdjust="0"/>
    <p:restoredTop sz="93366" autoAdjust="0"/>
  </p:normalViewPr>
  <p:slideViewPr>
    <p:cSldViewPr>
      <p:cViewPr varScale="1">
        <p:scale>
          <a:sx n="113" d="100"/>
          <a:sy n="113" d="100"/>
        </p:scale>
        <p:origin x="40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C1922-A74F-4A04-9729-C660342E3044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364BBA-59A5-4F23-8A5D-04DB6AED25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010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Текст, выделенный серым курсивом, после замены и/или</a:t>
            </a:r>
            <a:r>
              <a:rPr lang="ru-RU" baseline="0" dirty="0" smtClean="0"/>
              <a:t> </a:t>
            </a:r>
            <a:r>
              <a:rPr lang="ru-RU" dirty="0" smtClean="0"/>
              <a:t>внесения необходимых элементов следует удалить.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539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364BBA-59A5-4F23-8A5D-04DB6AED25B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70636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0065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045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Текст, выделенный серым курсивом (для замены, комментарии), после внесения необходимых элементов следует удалить. При необходимости можно разделить на несколько слайдов. При необходимости можно разделить на несколько слайдов.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1583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Текст, выделенный серым курсивом (для замены, комментарии), после внесения необходимых элементов следует удалить. При необходимости можно разделить на несколько слайдов. При необходимости можно разделить на несколько слайдов.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1583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Цветовая гамма может</a:t>
            </a:r>
            <a:r>
              <a:rPr lang="ru-RU" baseline="0" dirty="0" smtClean="0"/>
              <a:t> быть изменена по усмотрению управленческой команды. </a:t>
            </a:r>
            <a:r>
              <a:rPr lang="ru-RU" dirty="0" smtClean="0"/>
              <a:t>Текст, выделенный серым курсивом (для замены, комментарии), после внесения необходимых элементов следует удалить.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3576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800" dirty="0" smtClean="0"/>
              <a:t>Число строк,</a:t>
            </a:r>
            <a:r>
              <a:rPr lang="ru-RU" sz="800" baseline="0" dirty="0" smtClean="0"/>
              <a:t> столбцов</a:t>
            </a:r>
            <a:r>
              <a:rPr lang="ru-RU" sz="800" dirty="0" smtClean="0"/>
              <a:t> не является</a:t>
            </a:r>
            <a:r>
              <a:rPr lang="ru-RU" sz="800" baseline="0" dirty="0" smtClean="0"/>
              <a:t> регламентацией </a:t>
            </a:r>
            <a:r>
              <a:rPr lang="ru-RU" sz="800" dirty="0" smtClean="0"/>
              <a:t>количества необходимых</a:t>
            </a:r>
            <a:r>
              <a:rPr lang="ru-RU" sz="800" baseline="0" dirty="0" smtClean="0"/>
              <a:t> позиций</a:t>
            </a:r>
            <a:r>
              <a:rPr lang="ru-RU" sz="800" dirty="0" smtClean="0"/>
              <a:t>. Текст, выделенный серым курсивом (для замены, комментарии),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720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Текст, выделенный серым курсивом, после замены и/или</a:t>
            </a:r>
            <a:r>
              <a:rPr lang="ru-RU" baseline="0" dirty="0" smtClean="0"/>
              <a:t> </a:t>
            </a:r>
            <a:r>
              <a:rPr lang="ru-RU" dirty="0" smtClean="0"/>
              <a:t>внесения необходимых элементов следует удалить.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689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800" dirty="0" smtClean="0"/>
              <a:t>Число строк,</a:t>
            </a:r>
            <a:r>
              <a:rPr lang="ru-RU" sz="800" baseline="0" dirty="0" smtClean="0"/>
              <a:t> столбцов</a:t>
            </a:r>
            <a:r>
              <a:rPr lang="ru-RU" sz="800" dirty="0" smtClean="0"/>
              <a:t> не является</a:t>
            </a:r>
            <a:r>
              <a:rPr lang="ru-RU" sz="800" baseline="0" dirty="0" smtClean="0"/>
              <a:t> регламентацией </a:t>
            </a:r>
            <a:r>
              <a:rPr lang="ru-RU" sz="800" dirty="0" smtClean="0"/>
              <a:t>количества необходимых</a:t>
            </a:r>
            <a:r>
              <a:rPr lang="ru-RU" sz="800" baseline="0" dirty="0" smtClean="0"/>
              <a:t> позиций</a:t>
            </a:r>
            <a:r>
              <a:rPr lang="ru-RU" sz="800" dirty="0" smtClean="0"/>
              <a:t>. Текст, выделенный серым курсивом (для замены, комментарии),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9448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800" dirty="0" smtClean="0"/>
              <a:t>Число строк,</a:t>
            </a:r>
            <a:r>
              <a:rPr lang="ru-RU" sz="800" baseline="0" dirty="0" smtClean="0"/>
              <a:t> столбцов</a:t>
            </a:r>
            <a:r>
              <a:rPr lang="ru-RU" sz="800" dirty="0" smtClean="0"/>
              <a:t> не является</a:t>
            </a:r>
            <a:r>
              <a:rPr lang="ru-RU" sz="800" baseline="0" dirty="0" smtClean="0"/>
              <a:t> регламентацией </a:t>
            </a:r>
            <a:r>
              <a:rPr lang="ru-RU" sz="800" dirty="0" smtClean="0"/>
              <a:t>количества необходимых</a:t>
            </a:r>
            <a:r>
              <a:rPr lang="ru-RU" sz="800" baseline="0" dirty="0" smtClean="0"/>
              <a:t> позиций</a:t>
            </a:r>
            <a:r>
              <a:rPr lang="ru-RU" sz="800" dirty="0" smtClean="0"/>
              <a:t>. Текст, выделенный серым курсивом (для замены, комментарии),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9804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800" dirty="0" smtClean="0"/>
              <a:t>Число строк,</a:t>
            </a:r>
            <a:r>
              <a:rPr lang="ru-RU" sz="800" baseline="0" dirty="0" smtClean="0"/>
              <a:t> столбцов</a:t>
            </a:r>
            <a:r>
              <a:rPr lang="ru-RU" sz="800" dirty="0" smtClean="0"/>
              <a:t> не является</a:t>
            </a:r>
            <a:r>
              <a:rPr lang="ru-RU" sz="800" baseline="0" dirty="0" smtClean="0"/>
              <a:t> регламентацией </a:t>
            </a:r>
            <a:r>
              <a:rPr lang="ru-RU" sz="800" dirty="0" smtClean="0"/>
              <a:t>количества необходимых</a:t>
            </a:r>
            <a:r>
              <a:rPr lang="ru-RU" sz="800" baseline="0" dirty="0" smtClean="0"/>
              <a:t> позиций</a:t>
            </a:r>
            <a:r>
              <a:rPr lang="ru-RU" sz="800" dirty="0" smtClean="0"/>
              <a:t>. Текст, выделенный серым курсивом (для замены, комментарии),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9696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800" dirty="0" smtClean="0"/>
              <a:t>Число строк,</a:t>
            </a:r>
            <a:r>
              <a:rPr lang="ru-RU" sz="800" baseline="0" dirty="0" smtClean="0"/>
              <a:t> столбцов</a:t>
            </a:r>
            <a:r>
              <a:rPr lang="ru-RU" sz="800" dirty="0" smtClean="0"/>
              <a:t> не является</a:t>
            </a:r>
            <a:r>
              <a:rPr lang="ru-RU" sz="800" baseline="0" dirty="0" smtClean="0"/>
              <a:t> регламентацией </a:t>
            </a:r>
            <a:r>
              <a:rPr lang="ru-RU" sz="800" dirty="0" smtClean="0"/>
              <a:t>количества необходимых</a:t>
            </a:r>
            <a:r>
              <a:rPr lang="ru-RU" sz="800" baseline="0" dirty="0" smtClean="0"/>
              <a:t> позиций</a:t>
            </a:r>
            <a:r>
              <a:rPr lang="ru-RU" sz="800" dirty="0" smtClean="0"/>
              <a:t>. Текст, выделенный серым курсивом (для замены, комментарии),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2188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Цветовая гамма может</a:t>
            </a:r>
            <a:r>
              <a:rPr lang="ru-RU" baseline="0" dirty="0" smtClean="0"/>
              <a:t> быть изменена по усмотрению управленческой команды. </a:t>
            </a:r>
            <a:r>
              <a:rPr lang="ru-RU" dirty="0" smtClean="0"/>
              <a:t>Текст, выделенный серым курсивом (для замены, комментарии), после внесения необходимых элементов следует удалить.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1583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Текст, выделенный серым курсивом, после замены и/или</a:t>
            </a:r>
            <a:r>
              <a:rPr lang="ru-RU" baseline="0" dirty="0" smtClean="0"/>
              <a:t> </a:t>
            </a:r>
            <a:r>
              <a:rPr lang="ru-RU" dirty="0" smtClean="0"/>
              <a:t>внесения необходимых элементов следует удалить.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5396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Текст, выделенный серым курсивом, после замены и/или внесения необходимых элементов следует удалить.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1163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Число</a:t>
            </a:r>
            <a:r>
              <a:rPr lang="ru-RU" baseline="0" dirty="0" smtClean="0"/>
              <a:t> строк не предполагает обязательное заполнение такого количества показателей. Освобождающееся пространство слайда следует использовать для увеличения размера шрифта.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914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Текст, выделенный серым курсивом, после замены и/или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43034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Текст, выделенный серым курсивом, после замены и/или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7673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5162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Текст, выделенный серым курсивом, после замены и/или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16794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65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67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68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Текст, выделенный серым курсивом (для замены, комментарии), после внесения необходимых элементов следует удалить. При необходимости можно разделить на несколько слайдов. При необходимости можно разделить на несколько слайдов.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69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15839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Текст, выделенный серым курсивом (для замены, комментарии), после внесения необходимых элементов следует удалить. При необходимости можно разделить на несколько слайдов. При необходимости можно разделить на несколько слайдов.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1583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Текст, выделенный серым курсивом, после замены и/или</a:t>
            </a:r>
            <a:r>
              <a:rPr lang="ru-RU" baseline="0" dirty="0" smtClean="0"/>
              <a:t> </a:t>
            </a:r>
            <a:r>
              <a:rPr lang="ru-RU" dirty="0" smtClean="0"/>
              <a:t>внесения необходимых элементов следует удалить.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53968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Цветовая гамма может</a:t>
            </a:r>
            <a:r>
              <a:rPr lang="ru-RU" baseline="0" dirty="0" smtClean="0"/>
              <a:t> быть изменена по усмотрению управленческой команды. </a:t>
            </a:r>
            <a:r>
              <a:rPr lang="ru-RU" dirty="0" smtClean="0"/>
              <a:t>Текст, выделенный серым курсивом (для замены, комментарии), после внесения необходимых элементов следует удалить.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71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35765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72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800" dirty="0" smtClean="0"/>
              <a:t>Число строк,</a:t>
            </a:r>
            <a:r>
              <a:rPr lang="ru-RU" sz="800" baseline="0" dirty="0" smtClean="0"/>
              <a:t> столбцов</a:t>
            </a:r>
            <a:r>
              <a:rPr lang="ru-RU" sz="800" dirty="0" smtClean="0"/>
              <a:t> не является</a:t>
            </a:r>
            <a:r>
              <a:rPr lang="ru-RU" sz="800" baseline="0" dirty="0" smtClean="0"/>
              <a:t> регламентацией </a:t>
            </a:r>
            <a:r>
              <a:rPr lang="ru-RU" sz="800" dirty="0" smtClean="0"/>
              <a:t>количества необходимых</a:t>
            </a:r>
            <a:r>
              <a:rPr lang="ru-RU" sz="800" baseline="0" dirty="0" smtClean="0"/>
              <a:t> позиций</a:t>
            </a:r>
            <a:r>
              <a:rPr lang="ru-RU" sz="800" dirty="0" smtClean="0"/>
              <a:t>. Текст, выделенный серым курсивом (для замены, комментарии),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73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77923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800" dirty="0" smtClean="0"/>
              <a:t>Число строк,</a:t>
            </a:r>
            <a:r>
              <a:rPr lang="ru-RU" sz="800" baseline="0" dirty="0" smtClean="0"/>
              <a:t> столбцов</a:t>
            </a:r>
            <a:r>
              <a:rPr lang="ru-RU" sz="800" dirty="0" smtClean="0"/>
              <a:t> не является</a:t>
            </a:r>
            <a:r>
              <a:rPr lang="ru-RU" sz="800" baseline="0" dirty="0" smtClean="0"/>
              <a:t> регламентацией </a:t>
            </a:r>
            <a:r>
              <a:rPr lang="ru-RU" sz="800" dirty="0" smtClean="0"/>
              <a:t>количества необходимых</a:t>
            </a:r>
            <a:r>
              <a:rPr lang="ru-RU" sz="800" baseline="0" dirty="0" smtClean="0"/>
              <a:t> позиций</a:t>
            </a:r>
            <a:r>
              <a:rPr lang="ru-RU" sz="800" dirty="0" smtClean="0"/>
              <a:t>. Текст, выделенный серым курсивом (для замены, комментарии),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74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80911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800" dirty="0" smtClean="0"/>
              <a:t>Число строк,</a:t>
            </a:r>
            <a:r>
              <a:rPr lang="ru-RU" sz="800" baseline="0" dirty="0" smtClean="0"/>
              <a:t> столбцов</a:t>
            </a:r>
            <a:r>
              <a:rPr lang="ru-RU" sz="800" dirty="0" smtClean="0"/>
              <a:t> не является</a:t>
            </a:r>
            <a:r>
              <a:rPr lang="ru-RU" sz="800" baseline="0" dirty="0" smtClean="0"/>
              <a:t> регламентацией </a:t>
            </a:r>
            <a:r>
              <a:rPr lang="ru-RU" sz="800" dirty="0" smtClean="0"/>
              <a:t>количества необходимых</a:t>
            </a:r>
            <a:r>
              <a:rPr lang="ru-RU" sz="800" baseline="0" dirty="0" smtClean="0"/>
              <a:t> позиций</a:t>
            </a:r>
            <a:r>
              <a:rPr lang="ru-RU" sz="800" dirty="0" smtClean="0"/>
              <a:t>. Текст, выделенный серым курсивом (для замены, комментарии),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75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59787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Цветовая гамма может</a:t>
            </a:r>
            <a:r>
              <a:rPr lang="ru-RU" baseline="0" dirty="0" smtClean="0"/>
              <a:t> быть изменена по усмотрению управленческой команды. </a:t>
            </a:r>
            <a:r>
              <a:rPr lang="ru-RU" dirty="0" smtClean="0"/>
              <a:t>Текст, выделенный серым курсивом (для замены, комментарии), после внесения необходимых элементов следует удалить.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76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158393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Текст, выделенный серым курсивом, после замены и/или</a:t>
            </a:r>
            <a:r>
              <a:rPr lang="ru-RU" baseline="0" dirty="0" smtClean="0"/>
              <a:t> </a:t>
            </a:r>
            <a:r>
              <a:rPr lang="ru-RU" dirty="0" smtClean="0"/>
              <a:t>внесения необходимых элементов следует удалить.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77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53968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Текст, выделенный серым курсивом, после замены и/или внесения необходимых элементов следует удалить.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78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11631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Число</a:t>
            </a:r>
            <a:r>
              <a:rPr lang="ru-RU" baseline="0" dirty="0" smtClean="0"/>
              <a:t> строк не предполагает обязательное заполнение такого количества показателей. Освобождающееся пространство слайда следует использовать для увеличения размера шрифта.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79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91495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80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Текст, выделенный серым курсивом, после замены и/или внесения необходимых элементов следует удалить.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116319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81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82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641593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83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731630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84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250826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85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255445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86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70882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87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075066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88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11381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89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040873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90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Число</a:t>
            </a:r>
            <a:r>
              <a:rPr lang="ru-RU" baseline="0" dirty="0" smtClean="0"/>
              <a:t> строк не предполагает обязательное заполнение такого количества показателей. Освобождающееся пространство слайда следует использовать для увеличения размера шрифта.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91495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91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027776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92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392580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Текст, выделенный серым курсивом (для замены, комментарии), после внесения необходимых элементов следует удалить. При необходимости можно разделить на несколько слайдов. При необходимости можно разделить на несколько слайдов.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93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158393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Текст, выделенный серым курсивом (для замены, комментарии), после внесения необходимых элементов следует удалить. При необходимости можно разделить на несколько слайдов. При необходимости можно разделить на несколько слайдов.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94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158393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Цветовая гамма может</a:t>
            </a:r>
            <a:r>
              <a:rPr lang="ru-RU" baseline="0" dirty="0" smtClean="0"/>
              <a:t> быть изменена по усмотрению управленческой команды. </a:t>
            </a:r>
            <a:r>
              <a:rPr lang="ru-RU" dirty="0" smtClean="0"/>
              <a:t>Текст, выделенный серым курсивом (для замены, комментарии), после внесения необходимых элементов следует удалить.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95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357653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96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800" dirty="0" smtClean="0"/>
              <a:t>Число строк,</a:t>
            </a:r>
            <a:r>
              <a:rPr lang="ru-RU" sz="800" baseline="0" dirty="0" smtClean="0"/>
              <a:t> столбцов</a:t>
            </a:r>
            <a:r>
              <a:rPr lang="ru-RU" sz="800" dirty="0" smtClean="0"/>
              <a:t> не является</a:t>
            </a:r>
            <a:r>
              <a:rPr lang="ru-RU" sz="800" baseline="0" dirty="0" smtClean="0"/>
              <a:t> регламентацией </a:t>
            </a:r>
            <a:r>
              <a:rPr lang="ru-RU" sz="800" dirty="0" smtClean="0"/>
              <a:t>количества необходимых</a:t>
            </a:r>
            <a:r>
              <a:rPr lang="ru-RU" sz="800" baseline="0" dirty="0" smtClean="0"/>
              <a:t> позиций</a:t>
            </a:r>
            <a:r>
              <a:rPr lang="ru-RU" sz="800" dirty="0" smtClean="0"/>
              <a:t>. Текст, выделенный серым курсивом (для замены, комментарии),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97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720928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800" dirty="0" smtClean="0"/>
              <a:t>Число строк,</a:t>
            </a:r>
            <a:r>
              <a:rPr lang="ru-RU" sz="800" baseline="0" dirty="0" smtClean="0"/>
              <a:t> столбцов</a:t>
            </a:r>
            <a:r>
              <a:rPr lang="ru-RU" sz="800" dirty="0" smtClean="0"/>
              <a:t> не является</a:t>
            </a:r>
            <a:r>
              <a:rPr lang="ru-RU" sz="800" baseline="0" dirty="0" smtClean="0"/>
              <a:t> регламентацией </a:t>
            </a:r>
            <a:r>
              <a:rPr lang="ru-RU" sz="800" dirty="0" smtClean="0"/>
              <a:t>количества необходимых</a:t>
            </a:r>
            <a:r>
              <a:rPr lang="ru-RU" sz="800" baseline="0" dirty="0" smtClean="0"/>
              <a:t> позиций</a:t>
            </a:r>
            <a:r>
              <a:rPr lang="ru-RU" sz="800" dirty="0" smtClean="0"/>
              <a:t>. Текст, выделенный серым курсивом (для замены, комментарии),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98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449738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Цветовая гамма может</a:t>
            </a:r>
            <a:r>
              <a:rPr lang="ru-RU" baseline="0" dirty="0" smtClean="0"/>
              <a:t> быть изменена по усмотрению управленческой команды. </a:t>
            </a:r>
            <a:r>
              <a:rPr lang="ru-RU" dirty="0" smtClean="0"/>
              <a:t>Текст, выделенный серым курсивом (для замены, комментарии), после внесения необходимых элементов следует удалить.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99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1583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dirty="0" smtClean="0"/>
              <a:t>Текст, выделенный</a:t>
            </a:r>
            <a:r>
              <a:rPr lang="ru-RU" sz="700" baseline="0" dirty="0" smtClean="0"/>
              <a:t> </a:t>
            </a:r>
            <a:r>
              <a:rPr lang="ru-RU" sz="700" dirty="0" smtClean="0"/>
              <a:t>серым курсивом, после внесения необходимых элементов следует удалить.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4BBA-59A5-4F23-8A5D-04DB6AED25B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WWW.GLOBALEDU.RU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WWW.GLOBALEDU.RU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WWW.GLOBALEDU.RU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733768"/>
            <a:ext cx="9144000" cy="8101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a_AvanteBs" panose="020B0402020202020204" pitchFamily="34" charset="-52"/>
              </a:defRPr>
            </a:lvl1pPr>
          </a:lstStyle>
          <a:p>
            <a:pPr lvl="0"/>
            <a:r>
              <a:rPr lang="ru-RU" dirty="0" smtClean="0"/>
              <a:t>ТЕМА</a:t>
            </a:r>
          </a:p>
          <a:p>
            <a:pPr lvl="0"/>
            <a:r>
              <a:rPr lang="ru-RU" dirty="0" smtClean="0"/>
              <a:t>ДОКЛАДА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05877"/>
            <a:ext cx="9144000" cy="486054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rgbClr val="F26F1D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ru-RU" dirty="0" smtClean="0">
                <a:latin typeface="Century Gothic" panose="020B0502020202020204" pitchFamily="34" charset="0"/>
              </a:rPr>
              <a:t>СПИКЕР</a:t>
            </a:r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192191"/>
            <a:ext cx="9144000" cy="323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rgbClr val="414243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ru-RU" dirty="0" smtClean="0"/>
              <a:t>должность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7"/>
          <p:cNvSpPr>
            <a:spLocks noGrp="1"/>
          </p:cNvSpPr>
          <p:nvPr>
            <p:ph type="body" sz="quarter" idx="10" hasCustomPrompt="1"/>
          </p:nvPr>
        </p:nvSpPr>
        <p:spPr>
          <a:xfrm>
            <a:off x="2411760" y="141480"/>
            <a:ext cx="6552728" cy="323850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  <a:latin typeface="a_AvanteBs" panose="020B0402020202020204" pitchFamily="34" charset="-52"/>
              </a:defRPr>
            </a:lvl1pPr>
          </a:lstStyle>
          <a:p>
            <a:pPr lvl="0"/>
            <a:r>
              <a:rPr lang="ru-RU" dirty="0" smtClean="0"/>
              <a:t>НАЗВАНИЕ СЛАЙДА</a:t>
            </a:r>
            <a:endParaRPr lang="ru-RU" dirty="0"/>
          </a:p>
        </p:txBody>
      </p:sp>
      <p:sp>
        <p:nvSpPr>
          <p:cNvPr id="6" name="Текст 9"/>
          <p:cNvSpPr>
            <a:spLocks noGrp="1"/>
          </p:cNvSpPr>
          <p:nvPr>
            <p:ph type="body" sz="quarter" idx="11" hasCustomPrompt="1"/>
          </p:nvPr>
        </p:nvSpPr>
        <p:spPr>
          <a:xfrm>
            <a:off x="5148065" y="897564"/>
            <a:ext cx="3816423" cy="3564397"/>
          </a:xfrm>
        </p:spPr>
        <p:txBody>
          <a:bodyPr anchor="ctr">
            <a:normAutofit/>
          </a:bodyPr>
          <a:lstStyle>
            <a:lvl1pPr marL="0" indent="0">
              <a:buNone/>
              <a:defRPr sz="1800" baseline="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ru-RU" dirty="0" smtClean="0"/>
              <a:t>Вставить текст слайда</a:t>
            </a:r>
            <a:endParaRPr lang="ru-RU" dirty="0"/>
          </a:p>
        </p:txBody>
      </p:sp>
      <p:sp>
        <p:nvSpPr>
          <p:cNvPr id="7" name="Диаграмма 2"/>
          <p:cNvSpPr>
            <a:spLocks noGrp="1"/>
          </p:cNvSpPr>
          <p:nvPr>
            <p:ph type="chart" sz="quarter" idx="13" hasCustomPrompt="1"/>
          </p:nvPr>
        </p:nvSpPr>
        <p:spPr>
          <a:xfrm>
            <a:off x="395289" y="897732"/>
            <a:ext cx="4537075" cy="3564731"/>
          </a:xfrm>
        </p:spPr>
        <p:txBody>
          <a:bodyPr anchor="ctr">
            <a:normAutofit/>
          </a:bodyPr>
          <a:lstStyle>
            <a:lvl1pPr marL="0" indent="0">
              <a:buNone/>
              <a:defRPr sz="1800" baseline="0">
                <a:latin typeface="Century Gothic" panose="020B0502020202020204" pitchFamily="34" charset="0"/>
              </a:defRPr>
            </a:lvl1pPr>
          </a:lstStyle>
          <a:p>
            <a:r>
              <a:rPr lang="ru-RU" sz="1800" dirty="0" smtClean="0">
                <a:latin typeface="Century Gothic" panose="020B0502020202020204" pitchFamily="34" charset="0"/>
              </a:rPr>
              <a:t>Вставить диаграмму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6604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WWW.GLOBALEDU.RU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WWW.GLOBALEDU.RU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WWW.GLOBALEDU.RU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WWW.GLOBALEDU.RU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WWW.GLOBALEDU.RU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WWW.GLOBALEDU.RU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WWW.GLOBALEDU.RU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WWW.GLOBALEDU.RU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WWW.GLOBALEDU.RU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62" r:id="rId13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emf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microsoft.com/office/2007/relationships/hdphoto" Target="../media/hdphoto1.wdp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microsoft.com/office/2007/relationships/hdphoto" Target="../media/hdphoto1.wdp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emf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13"/>
          <p:cNvSpPr>
            <a:spLocks noGrp="1"/>
          </p:cNvSpPr>
          <p:nvPr/>
        </p:nvSpPr>
        <p:spPr>
          <a:xfrm>
            <a:off x="-1" y="505686"/>
            <a:ext cx="9144001" cy="947738"/>
          </a:xfrm>
          <a:prstGeom prst="rect">
            <a:avLst/>
          </a:prstGeom>
        </p:spPr>
        <p:txBody>
          <a:bodyPr vert="horz" lIns="104287" tIns="52144" rIns="104287" bIns="52144" rtlCol="0" anchor="ctr">
            <a:normAutofit/>
          </a:bodyPr>
          <a:lstStyle>
            <a:lvl1pPr algn="ctr" defTabSz="1042873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kumimoji="0" lang="ru-RU" sz="1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Дополнительная профессиональная программа профессиональной переподготовки руководителей </a:t>
            </a:r>
            <a:r>
              <a:rPr kumimoji="0" lang="ru-RU" sz="10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и </a:t>
            </a:r>
            <a:r>
              <a:rPr kumimoji="0" lang="ru-RU" sz="1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управленческих команд </a:t>
            </a:r>
            <a:endParaRPr kumimoji="0" lang="ru-RU" sz="1000" b="0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</a:endParaRPr>
          </a:p>
          <a:p>
            <a:pPr lvl="0">
              <a:defRPr/>
            </a:pPr>
            <a:r>
              <a:rPr kumimoji="0" lang="ru-RU" sz="10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профессиональных </a:t>
            </a:r>
            <a:r>
              <a:rPr kumimoji="0" lang="ru-RU" sz="1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образовательных организаций </a:t>
            </a:r>
            <a:r>
              <a:rPr kumimoji="0" lang="ru-RU" sz="10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/>
            </a:r>
            <a:br>
              <a:rPr kumimoji="0" lang="ru-RU" sz="10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</a:br>
            <a:r>
              <a:rPr lang="ru-RU" sz="1000" i="1" dirty="0">
                <a:solidFill>
                  <a:sysClr val="windowText" lastClr="000000"/>
                </a:solidFill>
              </a:rPr>
              <a:t>«Управление региональным отраслевым взаимодействием </a:t>
            </a:r>
            <a:r>
              <a:rPr lang="ru-RU" sz="1000" i="1" dirty="0" smtClean="0">
                <a:solidFill>
                  <a:sysClr val="windowText" lastClr="000000"/>
                </a:solidFill>
              </a:rPr>
              <a:t>в </a:t>
            </a:r>
            <a:r>
              <a:rPr lang="ru-RU" sz="1000" i="1" dirty="0">
                <a:solidFill>
                  <a:sysClr val="windowText" lastClr="000000"/>
                </a:solidFill>
              </a:rPr>
              <a:t>среднем профессиональном </a:t>
            </a:r>
            <a:r>
              <a:rPr lang="ru-RU" sz="1000" i="1" dirty="0" smtClean="0">
                <a:solidFill>
                  <a:sysClr val="windowText" lastClr="000000"/>
                </a:solidFill>
              </a:rPr>
              <a:t>образовании</a:t>
            </a:r>
            <a:r>
              <a:rPr kumimoji="0" lang="ru-RU" sz="10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»  </a:t>
            </a:r>
          </a:p>
          <a:p>
            <a:pPr lvl="0">
              <a:defRPr/>
            </a:pPr>
            <a:r>
              <a:rPr kumimoji="0" lang="ru-RU" sz="1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</a:rPr>
              <a:t>(«Школа лидеров СПО: отраслевое</a:t>
            </a:r>
            <a:r>
              <a:rPr kumimoji="0" lang="ru-RU" sz="10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</a:rPr>
              <a:t> сетевое взаимодействие»)</a:t>
            </a:r>
            <a:endParaRPr kumimoji="0" sz="10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</a:endParaRPr>
          </a:p>
        </p:txBody>
      </p:sp>
      <p:sp>
        <p:nvSpPr>
          <p:cNvPr id="13" name="Shape 121"/>
          <p:cNvSpPr/>
          <p:nvPr/>
        </p:nvSpPr>
        <p:spPr>
          <a:xfrm>
            <a:off x="469163" y="1635646"/>
            <a:ext cx="8215371" cy="954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defPPr>
              <a:defRPr lang="en-US"/>
            </a:defPPr>
            <a:lvl1pPr marL="0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8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2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7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 sz="2400"/>
            </a:pPr>
            <a:r>
              <a:rPr lang="ru-RU" sz="1600" i="1" dirty="0" smtClean="0">
                <a:solidFill>
                  <a:sysClr val="windowText" lastClr="000000"/>
                </a:solidFill>
                <a:latin typeface="Calibri"/>
              </a:rPr>
              <a:t>«</a:t>
            </a:r>
            <a:r>
              <a:rPr lang="ru-RU" sz="1600" i="1" dirty="0" smtClean="0">
                <a:solidFill>
                  <a:sysClr val="windowText" lastClr="000000"/>
                </a:solidFill>
              </a:rPr>
              <a:t>Программа </a:t>
            </a:r>
            <a:r>
              <a:rPr lang="ru-RU" sz="1600" i="1" dirty="0">
                <a:solidFill>
                  <a:sysClr val="windowText" lastClr="000000"/>
                </a:solidFill>
              </a:rPr>
              <a:t>развития </a:t>
            </a:r>
            <a:r>
              <a:rPr lang="ru-RU" sz="1600" i="1" dirty="0" smtClean="0"/>
              <a:t>ГАПОУ «</a:t>
            </a:r>
            <a:r>
              <a:rPr lang="ru-RU" sz="1600" i="1" dirty="0" err="1" smtClean="0"/>
              <a:t>Чистопольский</a:t>
            </a:r>
            <a:r>
              <a:rPr lang="ru-RU" sz="1600" i="1" dirty="0" smtClean="0"/>
              <a:t> сельскохозяйственный техникум имени Г.И. Усманова»</a:t>
            </a:r>
            <a:r>
              <a:rPr lang="ru-RU" sz="1600" i="1" dirty="0" smtClean="0">
                <a:solidFill>
                  <a:sysClr val="windowText" lastClr="000000"/>
                </a:solidFill>
              </a:rPr>
              <a:t>, </a:t>
            </a:r>
            <a:r>
              <a:rPr lang="ru-RU" sz="1600" i="1" dirty="0" smtClean="0">
                <a:solidFill>
                  <a:sysClr val="windowText" lastClr="000000"/>
                </a:solidFill>
              </a:rPr>
              <a:t>осуществляющего </a:t>
            </a:r>
            <a:r>
              <a:rPr lang="ru-RU" sz="1600" i="1" dirty="0">
                <a:solidFill>
                  <a:sysClr val="windowText" lastClr="000000"/>
                </a:solidFill>
              </a:rPr>
              <a:t>отраслевое взаимодействие в </a:t>
            </a:r>
            <a:r>
              <a:rPr lang="ru-RU" sz="1600" i="1" dirty="0" smtClean="0"/>
              <a:t>Республике Татарстан</a:t>
            </a:r>
            <a:r>
              <a:rPr lang="ru-RU" sz="1600" i="1" dirty="0" smtClean="0">
                <a:solidFill>
                  <a:sysClr val="windowText" lastClr="000000"/>
                </a:solidFill>
              </a:rPr>
              <a:t>, </a:t>
            </a:r>
            <a:r>
              <a:rPr lang="ru-RU" sz="1600" i="1" dirty="0">
                <a:solidFill>
                  <a:sysClr val="windowText" lastClr="000000"/>
                </a:solidFill>
              </a:rPr>
              <a:t>как целевой инструмент развития профессиональной образовательной </a:t>
            </a:r>
            <a:r>
              <a:rPr lang="ru-RU" sz="1600" i="1" dirty="0" smtClean="0">
                <a:solidFill>
                  <a:sysClr val="windowText" lastClr="000000"/>
                </a:solidFill>
              </a:rPr>
              <a:t>организации</a:t>
            </a:r>
            <a:r>
              <a:rPr lang="ru-RU" sz="1600" i="1" dirty="0" smtClean="0">
                <a:solidFill>
                  <a:sysClr val="windowText" lastClr="000000"/>
                </a:solidFill>
                <a:latin typeface="Calibri"/>
              </a:rPr>
              <a:t>»</a:t>
            </a:r>
            <a:r>
              <a:rPr kumimoji="0" lang="ru-RU" sz="1600" b="0" i="1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 </a:t>
            </a:r>
          </a:p>
          <a:p>
            <a:pPr lvl="0" algn="ctr">
              <a:defRPr sz="2400"/>
            </a:pPr>
            <a:endParaRPr kumimoji="0" lang="ru-RU" sz="800" b="0" i="1" u="none" strike="noStrike" kern="1200" cap="none" spc="0" normalizeH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" name="Shape 176"/>
          <p:cNvSpPr/>
          <p:nvPr/>
        </p:nvSpPr>
        <p:spPr>
          <a:xfrm>
            <a:off x="5434018" y="3514570"/>
            <a:ext cx="3628750" cy="6771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defPPr>
              <a:defRPr lang="en-US"/>
            </a:defPPr>
            <a:lvl1pPr marL="0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8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2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7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Участники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проектной </a:t>
            </a:r>
            <a:r>
              <a:rPr lang="ru-RU" sz="1400" i="1" dirty="0" smtClean="0">
                <a:solidFill>
                  <a:sysClr val="windowText" lastClr="000000"/>
                </a:solidFill>
                <a:latin typeface="Calibri"/>
              </a:rPr>
              <a:t>группы</a:t>
            </a:r>
            <a:r>
              <a:rPr kumimoji="0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  <a:endParaRPr kumimoji="0" sz="14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r>
              <a:rPr lang="ru-RU" sz="1200" dirty="0" smtClean="0"/>
              <a:t>Нуруллин </a:t>
            </a:r>
            <a:r>
              <a:rPr lang="ru-RU" sz="1200" dirty="0" err="1" smtClean="0"/>
              <a:t>Анас</a:t>
            </a:r>
            <a:r>
              <a:rPr lang="ru-RU" sz="1200" dirty="0" smtClean="0"/>
              <a:t> </a:t>
            </a:r>
            <a:r>
              <a:rPr lang="ru-RU" sz="1200" dirty="0" err="1" smtClean="0"/>
              <a:t>Абдрахманович</a:t>
            </a:r>
            <a:r>
              <a:rPr lang="ru-RU" sz="1200" dirty="0"/>
              <a:t> </a:t>
            </a:r>
          </a:p>
          <a:p>
            <a:r>
              <a:rPr lang="ru-RU" sz="1200" dirty="0" err="1"/>
              <a:t>Субаева</a:t>
            </a:r>
            <a:r>
              <a:rPr lang="ru-RU" sz="1200" dirty="0"/>
              <a:t> </a:t>
            </a:r>
            <a:r>
              <a:rPr lang="ru-RU" sz="1200" dirty="0" err="1"/>
              <a:t>Асия</a:t>
            </a:r>
            <a:r>
              <a:rPr lang="ru-RU" sz="1200" dirty="0"/>
              <a:t> </a:t>
            </a:r>
            <a:r>
              <a:rPr lang="ru-RU" sz="1200" dirty="0" err="1"/>
              <a:t>Камилевна</a:t>
            </a:r>
            <a:endParaRPr kumimoji="0" sz="12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5" name="Shape 176"/>
          <p:cNvSpPr/>
          <p:nvPr/>
        </p:nvSpPr>
        <p:spPr>
          <a:xfrm>
            <a:off x="3995936" y="4758829"/>
            <a:ext cx="1296144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defPPr>
              <a:defRPr lang="en-US"/>
            </a:defPPr>
            <a:lvl1pPr marL="0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8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2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7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Москва</a:t>
            </a:r>
            <a:r>
              <a:rPr kumimoji="0" lang="ru-RU" sz="1400" b="0" i="1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- 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2019</a:t>
            </a:r>
          </a:p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Shape 176"/>
          <p:cNvSpPr/>
          <p:nvPr/>
        </p:nvSpPr>
        <p:spPr>
          <a:xfrm>
            <a:off x="114483" y="3586984"/>
            <a:ext cx="4689863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defPPr>
              <a:defRPr lang="en-US"/>
            </a:defPPr>
            <a:lvl1pPr marL="0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8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2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7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Научный</a:t>
            </a:r>
            <a:r>
              <a:rPr kumimoji="0" lang="ru-RU" sz="1400" b="0" i="1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руководитель (модератор)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lvl="0">
              <a:defRPr/>
            </a:pPr>
            <a:r>
              <a:rPr lang="ru-RU" sz="1200" dirty="0" err="1" smtClean="0"/>
              <a:t>Шонина</a:t>
            </a:r>
            <a:r>
              <a:rPr lang="ru-RU" sz="1200" dirty="0" smtClean="0"/>
              <a:t> </a:t>
            </a:r>
            <a:r>
              <a:rPr lang="ru-RU" sz="1200" dirty="0"/>
              <a:t>Наталья Викторовна</a:t>
            </a:r>
            <a:endParaRPr kumimoji="0" sz="12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04683" y="-161643"/>
            <a:ext cx="8960163" cy="914652"/>
            <a:chOff x="104683" y="-161643"/>
            <a:chExt cx="8960163" cy="914652"/>
          </a:xfrm>
        </p:grpSpPr>
        <p:grpSp>
          <p:nvGrpSpPr>
            <p:cNvPr id="8" name="Группа 7"/>
            <p:cNvGrpSpPr/>
            <p:nvPr/>
          </p:nvGrpSpPr>
          <p:grpSpPr>
            <a:xfrm>
              <a:off x="104683" y="75176"/>
              <a:ext cx="8960163" cy="495834"/>
              <a:chOff x="104683" y="75176"/>
              <a:chExt cx="8960163" cy="495834"/>
            </a:xfrm>
          </p:grpSpPr>
          <p:pic>
            <p:nvPicPr>
              <p:cNvPr id="1027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683" y="118172"/>
                <a:ext cx="2019045" cy="4528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8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28383" y="75176"/>
                <a:ext cx="1036463" cy="4410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1" name="Рисунок 10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4708" y="-161643"/>
              <a:ext cx="999974" cy="914652"/>
            </a:xfrm>
            <a:prstGeom prst="rect">
              <a:avLst/>
            </a:prstGeom>
          </p:spPr>
        </p:pic>
      </p:grpSp>
      <p:pic>
        <p:nvPicPr>
          <p:cNvPr id="16" name="Рисунок 15" descr="Вырезка экрана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07" t="7033" r="9385" b="7700"/>
          <a:stretch/>
        </p:blipFill>
        <p:spPr>
          <a:xfrm>
            <a:off x="3468153" y="3219822"/>
            <a:ext cx="1698921" cy="11927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73383" y="4685608"/>
            <a:ext cx="2270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0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Обоснование и </a:t>
            </a:r>
          </a:p>
          <a:p>
            <a:pPr algn="r"/>
            <a:r>
              <a:rPr lang="ru-RU" sz="10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проектная часть (3 проекта)</a:t>
            </a:r>
            <a:endParaRPr lang="ru-RU" sz="1000" i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83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3087674"/>
              </p:ext>
            </p:extLst>
          </p:nvPr>
        </p:nvGraphicFramePr>
        <p:xfrm>
          <a:off x="18964" y="577683"/>
          <a:ext cx="9045881" cy="43387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межотраслевого ресурсного центра</a:t>
                      </a:r>
                      <a:endParaRPr lang="ru-RU" sz="1400" b="1" i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7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Задача 1: 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Открытие новых профессий начального и  среднего профессионального образования востребованных в регионе и привлекательных для обучающихся, как в сельской, так и в городской местности входящих в «ТОП-50» согласно плана развития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Чистопольского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муниципального района.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377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1.2: 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Открыты мастерские в соответствии с требованиями ФГОС для новых специальностей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Составление проектов помещений, перечня инфраструктурного листа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01.10.2019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документации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Заключение договора с подрядной организацией, договоров на поставку оборудования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ts val="159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15.12.2019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документации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149">
                <a:tc>
                  <a:txBody>
                    <a:bodyPr/>
                    <a:lstStyle/>
                    <a:p>
                      <a:pPr marL="82550" fontAlgn="base">
                        <a:lnSpc>
                          <a:spcPts val="159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Проведение подготовительных работ, установка и монтаж оборудования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01.01.2020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Принятие акта выполненных работ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КТ: Помещения и оборудование готовы к использованию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15.12.2019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1. План мероприятий по реализации проекта 1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326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9378565"/>
              </p:ext>
            </p:extLst>
          </p:nvPr>
        </p:nvGraphicFramePr>
        <p:xfrm>
          <a:off x="18964" y="577683"/>
          <a:ext cx="9045881" cy="43916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межотраслевого ресурсного центра</a:t>
                      </a:r>
                      <a:endParaRPr lang="ru-RU" sz="1400" b="1" i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7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Задача 1: 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Открытие новых профессий начального и  среднего профессионального образования востребованных в регионе и привлекательных для обучающихся, как в сельской, так и в городской местности входящих в «ТОП-50» согласно плана развития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Чистопольского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муниципального района.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1.3: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Набраны кадры под новые специальности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Подана заявка на преподавательские кадры в ЦЗ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01.09.2020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заявка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Проведение кастинга преподавателей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01.09.2020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 отбора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1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направление на повышение квалификации преподавателей для соответствия преподаваемых дисциплин требованиями ФГОС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01.12.2020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КТ: создание цикловой комиссии из группы набранных преподавателей по новым специальностям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01.09.2020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Результаты проекта 1. План мероприятий по реализации проекта 1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461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20000"/>
          </a:bodyPr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626472"/>
              </p:ext>
            </p:extLst>
          </p:nvPr>
        </p:nvGraphicFramePr>
        <p:xfrm>
          <a:off x="49059" y="627534"/>
          <a:ext cx="9045881" cy="38046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552376002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3703765102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18535031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межотраслевого ресурсного центра</a:t>
                      </a:r>
                      <a:endParaRPr lang="ru-RU" sz="1400" b="1" i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3980358"/>
                  </a:ext>
                </a:extLst>
              </a:tr>
              <a:tr h="805158">
                <a:tc>
                  <a:txBody>
                    <a:bodyPr/>
                    <a:lstStyle/>
                    <a:p>
                      <a:r>
                        <a:rPr lang="ru-RU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Задача 2: Внедрение системы </a:t>
                      </a:r>
                      <a:r>
                        <a:rPr lang="ru-RU" sz="12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Модул</a:t>
                      </a:r>
                      <a:r>
                        <a:rPr lang="ru-RU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для обеспечение свободного доступа к электронным ресурсам участников образовательного процесса; внедрение дистанционных технологий образования. </a:t>
                      </a:r>
                      <a:endParaRPr lang="ru-RU" sz="1200" b="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47851963"/>
                  </a:ext>
                </a:extLst>
              </a:tr>
              <a:tr h="458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2.1: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Приобретено и внедрено в образовательный процесс программа «Модул»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9082059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поиск и налаживание контактов с разработчиками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01.10.2019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1490246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приобретение пробной версии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01.12.2019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60480432"/>
                  </a:ext>
                </a:extLst>
              </a:tr>
              <a:tr h="4191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обучение кадров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01.05.2020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824200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КТ: </a:t>
                      </a:r>
                      <a:r>
                        <a:rPr lang="ru-RU" sz="12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внедрена  в образовательный процесс система дистанционного обучения «</a:t>
                      </a:r>
                      <a:r>
                        <a:rPr lang="ru-RU" sz="12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Модул</a:t>
                      </a:r>
                      <a:r>
                        <a:rPr lang="ru-RU" sz="12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01.09.2020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Акт приемки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98807752"/>
                  </a:ext>
                </a:extLst>
              </a:tr>
            </a:tbl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9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" name="Рисунок 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1. План мероприятий по реализации проекта 1</a:t>
            </a:r>
          </a:p>
        </p:txBody>
      </p:sp>
    </p:spTree>
    <p:extLst>
      <p:ext uri="{BB962C8B-B14F-4D97-AF65-F5344CB8AC3E}">
        <p14:creationId xmlns:p14="http://schemas.microsoft.com/office/powerpoint/2010/main" val="3210093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20000"/>
          </a:bodyPr>
          <a:lstStyle/>
          <a:p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9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" name="Рисунок 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Результаты проекта 1. План мероприятий по реализации проекта 1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79513" y="885737"/>
          <a:ext cx="8885333" cy="4097551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960439">
                  <a:extLst>
                    <a:ext uri="{9D8B030D-6E8A-4147-A177-3AD203B41FA5}">
                      <a16:colId xmlns:a16="http://schemas.microsoft.com/office/drawing/2014/main" val="123707994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074751602"/>
                    </a:ext>
                  </a:extLst>
                </a:gridCol>
                <a:gridCol w="3988790">
                  <a:extLst>
                    <a:ext uri="{9D8B030D-6E8A-4147-A177-3AD203B41FA5}">
                      <a16:colId xmlns:a16="http://schemas.microsoft.com/office/drawing/2014/main" val="366066056"/>
                    </a:ext>
                  </a:extLst>
                </a:gridCol>
              </a:tblGrid>
              <a:tr h="381427">
                <a:tc>
                  <a:txBody>
                    <a:bodyPr/>
                    <a:lstStyle/>
                    <a:p>
                      <a:pPr algn="l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межотраслевого ресурсного центра</a:t>
                      </a:r>
                      <a:endParaRPr lang="ru-RU" sz="1200" b="1" i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2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2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6492639"/>
                  </a:ext>
                </a:extLst>
              </a:tr>
              <a:tr h="949869">
                <a:tc>
                  <a:txBody>
                    <a:bodyPr/>
                    <a:lstStyle/>
                    <a:p>
                      <a:r>
                        <a:rPr lang="ru-RU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Задача 2: Внедрение системы </a:t>
                      </a:r>
                      <a:r>
                        <a:rPr lang="ru-RU" sz="12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Модул</a:t>
                      </a:r>
                      <a:r>
                        <a:rPr lang="ru-RU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для обеспечение свободного доступа к электронным ресурсам участников образовательного процесса; внедрение дистанционных технологий образования. </a:t>
                      </a:r>
                      <a:endParaRPr lang="ru-RU" sz="1200" b="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5667204"/>
                  </a:ext>
                </a:extLst>
              </a:tr>
              <a:tr h="533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Результат 2.2:</a:t>
                      </a:r>
                      <a:r>
                        <a:rPr lang="ru-RU" sz="1200" i="1" kern="1200" dirty="0">
                          <a:effectLst/>
                        </a:rPr>
                        <a:t>Для работы в программе </a:t>
                      </a:r>
                      <a:r>
                        <a:rPr lang="ru-RU" sz="1200" i="1" kern="1200" dirty="0" err="1">
                          <a:effectLst/>
                        </a:rPr>
                        <a:t>Модул</a:t>
                      </a:r>
                      <a:r>
                        <a:rPr lang="ru-RU" sz="1200" i="1" kern="1200" dirty="0">
                          <a:effectLst/>
                        </a:rPr>
                        <a:t> часть преподавателей прошли повышение</a:t>
                      </a:r>
                      <a:endParaRPr lang="ru-RU" sz="12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67" marR="198" marT="29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</a:rPr>
                        <a:t>01.10.2020</a:t>
                      </a:r>
                      <a:endParaRPr lang="ru-RU" sz="12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67" marR="198" marT="29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договор</a:t>
                      </a:r>
                      <a:endParaRPr lang="ru-RU" sz="12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67" marR="198" marT="29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5480804"/>
                  </a:ext>
                </a:extLst>
              </a:tr>
              <a:tr h="533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Мероприятие: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Определение лиц обучающихся преподавателей</a:t>
                      </a:r>
                      <a:endParaRPr lang="ru-RU" sz="12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67" marR="198" marT="29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</a:rPr>
                        <a:t>05.09.2020</a:t>
                      </a:r>
                      <a:endParaRPr lang="ru-RU" sz="12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67" marR="198" marT="29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</a:rPr>
                        <a:t>договор</a:t>
                      </a:r>
                      <a:endParaRPr lang="ru-RU" sz="12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67" marR="198" marT="29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632289"/>
                  </a:ext>
                </a:extLst>
              </a:tr>
              <a:tr h="5986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Мероприятие: открытие курсов дистанционного обучения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 </a:t>
                      </a:r>
                      <a:endParaRPr lang="ru-RU" sz="12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67" marR="198" marT="29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</a:rPr>
                        <a:t>21.09.2020</a:t>
                      </a:r>
                      <a:endParaRPr lang="ru-RU" sz="12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67" marR="198" marT="29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</a:rPr>
                        <a:t>договор</a:t>
                      </a:r>
                      <a:endParaRPr lang="ru-RU" sz="12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67" marR="198" marT="29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449675"/>
                  </a:ext>
                </a:extLst>
              </a:tr>
              <a:tr h="533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Мероприятие: защита проектов</a:t>
                      </a:r>
                      <a:endParaRPr lang="ru-RU" sz="12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67" marR="198" marT="29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</a:rPr>
                        <a:t>01.10.2020</a:t>
                      </a:r>
                      <a:endParaRPr lang="ru-RU" sz="12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67" marR="198" marT="29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</a:rPr>
                        <a:t>договор</a:t>
                      </a:r>
                      <a:endParaRPr lang="ru-RU" sz="12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67" marR="198" marT="29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5427960"/>
                  </a:ext>
                </a:extLst>
              </a:tr>
              <a:tr h="533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КТ: обучение преподавателей работе в системе </a:t>
                      </a:r>
                      <a:r>
                        <a:rPr lang="ru-RU" sz="1200" i="1" dirty="0" err="1">
                          <a:effectLst/>
                        </a:rPr>
                        <a:t>Модул</a:t>
                      </a:r>
                      <a:endParaRPr lang="ru-RU" sz="12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67" marR="198" marT="29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</a:rPr>
                        <a:t>01.10.2020</a:t>
                      </a:r>
                      <a:endParaRPr lang="ru-RU" sz="12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67" marR="198" marT="29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</a:rPr>
                        <a:t>договор</a:t>
                      </a:r>
                      <a:endParaRPr lang="ru-RU" sz="12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67" marR="198" marT="296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45325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1298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20000"/>
          </a:bodyPr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032556"/>
              </p:ext>
            </p:extLst>
          </p:nvPr>
        </p:nvGraphicFramePr>
        <p:xfrm>
          <a:off x="49059" y="627534"/>
          <a:ext cx="9045881" cy="38156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552376002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3703765102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18535031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межотраслевого ресурсного центра</a:t>
                      </a:r>
                      <a:endParaRPr lang="ru-RU" sz="1400" b="1" i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3980358"/>
                  </a:ext>
                </a:extLst>
              </a:tr>
              <a:tr h="805158">
                <a:tc>
                  <a:txBody>
                    <a:bodyPr/>
                    <a:lstStyle/>
                    <a:p>
                      <a:r>
                        <a:rPr lang="ru-RU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Задача 2: Внедрение системы </a:t>
                      </a:r>
                      <a:r>
                        <a:rPr lang="ru-RU" sz="12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Модул</a:t>
                      </a:r>
                      <a:r>
                        <a:rPr lang="ru-RU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для обеспечение свободного доступа к электронным ресурсам участников образовательного процесса; внедрение дистанционных технологий образования. </a:t>
                      </a:r>
                      <a:endParaRPr lang="ru-RU" sz="1200" b="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47851963"/>
                  </a:ext>
                </a:extLst>
              </a:tr>
              <a:tr h="458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2.3: 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Разработаны электронные версии УМК и закачены в сеть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9082059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Подготовка 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электронных версий УМК в соответствии с программой 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Модул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01.10.2020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1490246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загрузка данных в сеть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01.10.2020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60480432"/>
                  </a:ext>
                </a:extLst>
              </a:tr>
              <a:tr h="4191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ознакомление студентов с порядком работы в сети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01.10.2020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824200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КТ: начало работы в системе дистанционного образования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01.10.2020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98807752"/>
                  </a:ext>
                </a:extLst>
              </a:tr>
            </a:tbl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9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" name="Рисунок 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Результаты проекта 1. План мероприятий по реализации проекта 1</a:t>
            </a:r>
          </a:p>
        </p:txBody>
      </p:sp>
    </p:spTree>
    <p:extLst>
      <p:ext uri="{BB962C8B-B14F-4D97-AF65-F5344CB8AC3E}">
        <p14:creationId xmlns:p14="http://schemas.microsoft.com/office/powerpoint/2010/main" val="3698314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20000"/>
          </a:bodyPr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258999"/>
              </p:ext>
            </p:extLst>
          </p:nvPr>
        </p:nvGraphicFramePr>
        <p:xfrm>
          <a:off x="49059" y="627534"/>
          <a:ext cx="9045881" cy="39874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552376002"/>
                    </a:ext>
                  </a:extLst>
                </a:gridCol>
                <a:gridCol w="850468">
                  <a:extLst>
                    <a:ext uri="{9D8B030D-6E8A-4147-A177-3AD203B41FA5}">
                      <a16:colId xmlns:a16="http://schemas.microsoft.com/office/drawing/2014/main" val="3703765102"/>
                    </a:ext>
                  </a:extLst>
                </a:gridCol>
                <a:gridCol w="4234908">
                  <a:extLst>
                    <a:ext uri="{9D8B030D-6E8A-4147-A177-3AD203B41FA5}">
                      <a16:colId xmlns:a16="http://schemas.microsoft.com/office/drawing/2014/main" val="218535031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межотраслевого ресурсного центра</a:t>
                      </a:r>
                      <a:endParaRPr lang="ru-RU" sz="1400" b="1" i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3980358"/>
                  </a:ext>
                </a:extLst>
              </a:tr>
              <a:tr h="805158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Задача 3: Создание механизма целевой контрактной подготовки и переподготовки кадров с последующим закреплением  на предприятиях и в организациях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Чистопольского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муниципального района и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Закамского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региона</a:t>
                      </a:r>
                      <a:endParaRPr lang="ru-RU" sz="1200" b="0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47851963"/>
                  </a:ext>
                </a:extLst>
              </a:tr>
              <a:tr h="458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3.1: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Проведен маркетинговый анализ рынка труда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9082059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Получение 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информации из ЦЗ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05.04.2019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1490246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Проведение 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опроса среди предприятий региона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25.04.2019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60480432"/>
                  </a:ext>
                </a:extLst>
              </a:tr>
              <a:tr h="4191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анализ собранной информаии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01.05.2019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824200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КТ: отчет о потребности кадров в регионе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01.05.2019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98807752"/>
                  </a:ext>
                </a:extLst>
              </a:tr>
            </a:tbl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9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" name="Рисунок 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Результаты проекта 1. План мероприятий по реализации проекта 1</a:t>
            </a:r>
          </a:p>
        </p:txBody>
      </p:sp>
    </p:spTree>
    <p:extLst>
      <p:ext uri="{BB962C8B-B14F-4D97-AF65-F5344CB8AC3E}">
        <p14:creationId xmlns:p14="http://schemas.microsoft.com/office/powerpoint/2010/main" val="42707173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20000"/>
          </a:bodyPr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214015"/>
              </p:ext>
            </p:extLst>
          </p:nvPr>
        </p:nvGraphicFramePr>
        <p:xfrm>
          <a:off x="49059" y="627534"/>
          <a:ext cx="9045881" cy="3382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552376002"/>
                    </a:ext>
                  </a:extLst>
                </a:gridCol>
                <a:gridCol w="850468">
                  <a:extLst>
                    <a:ext uri="{9D8B030D-6E8A-4147-A177-3AD203B41FA5}">
                      <a16:colId xmlns:a16="http://schemas.microsoft.com/office/drawing/2014/main" val="3703765102"/>
                    </a:ext>
                  </a:extLst>
                </a:gridCol>
                <a:gridCol w="4234908">
                  <a:extLst>
                    <a:ext uri="{9D8B030D-6E8A-4147-A177-3AD203B41FA5}">
                      <a16:colId xmlns:a16="http://schemas.microsoft.com/office/drawing/2014/main" val="218535031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межотраслевого ресурсного центра</a:t>
                      </a:r>
                      <a:endParaRPr lang="ru-RU" sz="1400" b="1" i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3980358"/>
                  </a:ext>
                </a:extLst>
              </a:tr>
              <a:tr h="805158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Задача 3: Создание механизма целевой контрактной подготовки и переподготовки кадров с последующим закреплением  на предприятиях и в организациях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Чистопольского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муниципального района и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Закамского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региона</a:t>
                      </a:r>
                      <a:endParaRPr lang="ru-RU" sz="1200" b="0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47851963"/>
                  </a:ext>
                </a:extLst>
              </a:tr>
              <a:tr h="458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3.2: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Составлен перечень рабочих профессий необходимых региону и включенных в список ТОП-50, 50+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9082059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 анализ списка ТОП-50, ТОП-50 регион, 50+, определены наиболее востребованные профессии для региона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07.05.2019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1490246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КТ: определен список рабочих профессий для реализации по программе дополнительного обучения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07.05.2019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60480432"/>
                  </a:ext>
                </a:extLst>
              </a:tr>
            </a:tbl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9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" name="Рисунок 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Результаты проекта 1. План мероприятий по реализации проекта 1</a:t>
            </a:r>
          </a:p>
        </p:txBody>
      </p:sp>
    </p:spTree>
    <p:extLst>
      <p:ext uri="{BB962C8B-B14F-4D97-AF65-F5344CB8AC3E}">
        <p14:creationId xmlns:p14="http://schemas.microsoft.com/office/powerpoint/2010/main" val="189928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20000"/>
          </a:bodyPr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30080"/>
              </p:ext>
            </p:extLst>
          </p:nvPr>
        </p:nvGraphicFramePr>
        <p:xfrm>
          <a:off x="49059" y="627534"/>
          <a:ext cx="9045881" cy="39874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552376002"/>
                    </a:ext>
                  </a:extLst>
                </a:gridCol>
                <a:gridCol w="850468">
                  <a:extLst>
                    <a:ext uri="{9D8B030D-6E8A-4147-A177-3AD203B41FA5}">
                      <a16:colId xmlns:a16="http://schemas.microsoft.com/office/drawing/2014/main" val="3703765102"/>
                    </a:ext>
                  </a:extLst>
                </a:gridCol>
                <a:gridCol w="4234908">
                  <a:extLst>
                    <a:ext uri="{9D8B030D-6E8A-4147-A177-3AD203B41FA5}">
                      <a16:colId xmlns:a16="http://schemas.microsoft.com/office/drawing/2014/main" val="218535031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межотраслевого ресурсного центра</a:t>
                      </a:r>
                      <a:endParaRPr lang="ru-RU" sz="1400" b="1" i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3980358"/>
                  </a:ext>
                </a:extLst>
              </a:tr>
              <a:tr h="805158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Задача 3: Создание механизма целевой контрактной подготовки и переподготовки кадров с последующим закреплением  на предприятиях и в организациях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Чистопольского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муниципального района и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Закамского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региона</a:t>
                      </a:r>
                      <a:endParaRPr lang="ru-RU" sz="1200" b="0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47851963"/>
                  </a:ext>
                </a:extLst>
              </a:tr>
              <a:tr h="458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3.3: 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Разработаны и утверждены рабочие программы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9082059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Определены преподаватели курсов рабочих профессий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15.05.2019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1490246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разработка программ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15.05.2019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60480432"/>
                  </a:ext>
                </a:extLst>
              </a:tr>
              <a:tr h="4191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рецензирование и утверждение программ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15.05.2019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824200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КТ: разработано не менее 30 программ рабочих профессий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15.05.2019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98807752"/>
                  </a:ext>
                </a:extLst>
              </a:tr>
            </a:tbl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9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" name="Рисунок 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Результаты проекта 1. План мероприятий по реализации проекта 1</a:t>
            </a:r>
          </a:p>
        </p:txBody>
      </p:sp>
    </p:spTree>
    <p:extLst>
      <p:ext uri="{BB962C8B-B14F-4D97-AF65-F5344CB8AC3E}">
        <p14:creationId xmlns:p14="http://schemas.microsoft.com/office/powerpoint/2010/main" val="26970735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165327"/>
              </p:ext>
            </p:extLst>
          </p:nvPr>
        </p:nvGraphicFramePr>
        <p:xfrm>
          <a:off x="49059" y="627534"/>
          <a:ext cx="9045881" cy="34294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552376002"/>
                    </a:ext>
                  </a:extLst>
                </a:gridCol>
                <a:gridCol w="850468">
                  <a:extLst>
                    <a:ext uri="{9D8B030D-6E8A-4147-A177-3AD203B41FA5}">
                      <a16:colId xmlns:a16="http://schemas.microsoft.com/office/drawing/2014/main" val="3703765102"/>
                    </a:ext>
                  </a:extLst>
                </a:gridCol>
                <a:gridCol w="4234908">
                  <a:extLst>
                    <a:ext uri="{9D8B030D-6E8A-4147-A177-3AD203B41FA5}">
                      <a16:colId xmlns:a16="http://schemas.microsoft.com/office/drawing/2014/main" val="218535031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межотраслевого ресурсного центра</a:t>
                      </a:r>
                      <a:endParaRPr lang="ru-RU" sz="1400" b="1" i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3980358"/>
                  </a:ext>
                </a:extLst>
              </a:tr>
              <a:tr h="8051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Задача 4: Разработка и внедрение учебной программы курсов повышения квалификации и переподготовки педагогических работников и работников предприятий-работодателей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830" marR="38735" marT="317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47851963"/>
                  </a:ext>
                </a:extLst>
              </a:tr>
              <a:tr h="458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4.1: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Обучены эксперты </a:t>
                      </a:r>
                      <a:r>
                        <a:rPr lang="en-US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World Skills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9082059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Определение 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перечня преподавателей для обучения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01.09.2020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1490246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определение компетенций и направлений экспертов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01.09.2020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60480432"/>
                  </a:ext>
                </a:extLst>
              </a:tr>
              <a:tr h="4191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КТ: получение не менее 15 экспертов </a:t>
                      </a:r>
                      <a:r>
                        <a:rPr lang="en-US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World Skills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01.09.2020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824200"/>
                  </a:ext>
                </a:extLst>
              </a:tr>
            </a:tbl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9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" name="Рисунок 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Результаты проекта 1. План мероприятий по реализации проекта 1</a:t>
            </a:r>
          </a:p>
        </p:txBody>
      </p:sp>
    </p:spTree>
    <p:extLst>
      <p:ext uri="{BB962C8B-B14F-4D97-AF65-F5344CB8AC3E}">
        <p14:creationId xmlns:p14="http://schemas.microsoft.com/office/powerpoint/2010/main" val="35772388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20000"/>
          </a:bodyPr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06528"/>
              </p:ext>
            </p:extLst>
          </p:nvPr>
        </p:nvGraphicFramePr>
        <p:xfrm>
          <a:off x="49059" y="627534"/>
          <a:ext cx="9045881" cy="33926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552376002"/>
                    </a:ext>
                  </a:extLst>
                </a:gridCol>
                <a:gridCol w="850468">
                  <a:extLst>
                    <a:ext uri="{9D8B030D-6E8A-4147-A177-3AD203B41FA5}">
                      <a16:colId xmlns:a16="http://schemas.microsoft.com/office/drawing/2014/main" val="3703765102"/>
                    </a:ext>
                  </a:extLst>
                </a:gridCol>
                <a:gridCol w="4234908">
                  <a:extLst>
                    <a:ext uri="{9D8B030D-6E8A-4147-A177-3AD203B41FA5}">
                      <a16:colId xmlns:a16="http://schemas.microsoft.com/office/drawing/2014/main" val="218535031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межотраслевого ресурсного центра</a:t>
                      </a:r>
                      <a:endParaRPr lang="ru-RU" sz="1400" b="1" i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3980358"/>
                  </a:ext>
                </a:extLst>
              </a:tr>
              <a:tr h="805158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Задача 4: Разработка и внедрение учебной программы курсов повышения квалификации и переподготовки педагогических работников и работников предприятий-работодателей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47851963"/>
                  </a:ext>
                </a:extLst>
              </a:tr>
              <a:tr h="458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4.2: </a:t>
                      </a:r>
                      <a:r>
                        <a:rPr lang="ru-RU" sz="12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Получены свидетельства о повышение квалификации преподавателями и мастерами производственного обучения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9082059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Определение 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перечня мастеров для обучения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01.09.2020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1490246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Утверждение 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графика обучение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01.09.2020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60480432"/>
                  </a:ext>
                </a:extLst>
              </a:tr>
              <a:tr h="4191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КТ: </a:t>
                      </a:r>
                      <a:r>
                        <a:rPr lang="ru-RU" sz="12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обучено не менее 6 мастеров производственного обучения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01.09.2020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824200"/>
                  </a:ext>
                </a:extLst>
              </a:tr>
            </a:tbl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9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" name="Рисунок 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Результаты проекта 1. План мероприятий по реализации проекта 1</a:t>
            </a:r>
          </a:p>
        </p:txBody>
      </p:sp>
    </p:spTree>
    <p:extLst>
      <p:ext uri="{BB962C8B-B14F-4D97-AF65-F5344CB8AC3E}">
        <p14:creationId xmlns:p14="http://schemas.microsoft.com/office/powerpoint/2010/main" val="4288876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2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7" name="Рисунок 6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3354" y="-65674"/>
              <a:ext cx="517292" cy="475706"/>
            </a:xfrm>
            <a:prstGeom prst="rect">
              <a:avLst/>
            </a:prstGeom>
          </p:spPr>
        </p:pic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170772"/>
              </p:ext>
            </p:extLst>
          </p:nvPr>
        </p:nvGraphicFramePr>
        <p:xfrm>
          <a:off x="135852" y="410032"/>
          <a:ext cx="8928994" cy="48717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03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201">
                  <a:extLst>
                    <a:ext uri="{9D8B030D-6E8A-4147-A177-3AD203B41FA5}">
                      <a16:colId xmlns:a16="http://schemas.microsoft.com/office/drawing/2014/main" val="3733366244"/>
                    </a:ext>
                  </a:extLst>
                </a:gridCol>
              </a:tblGrid>
              <a:tr h="745675">
                <a:tc>
                  <a:txBody>
                    <a:bodyPr/>
                    <a:lstStyle/>
                    <a:p>
                      <a:pPr algn="ctr"/>
                      <a:endParaRPr lang="ru-RU" sz="1000" b="1" i="1" dirty="0" smtClean="0"/>
                    </a:p>
                    <a:p>
                      <a:pPr algn="ctr"/>
                      <a:r>
                        <a:rPr lang="ru-RU" sz="1400" b="1" i="1" dirty="0" smtClean="0"/>
                        <a:t>Текущее</a:t>
                      </a:r>
                      <a:r>
                        <a:rPr lang="ru-RU" sz="1400" b="1" i="1" baseline="0" dirty="0" smtClean="0"/>
                        <a:t> положение 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ГАПОУ «</a:t>
                      </a:r>
                      <a:r>
                        <a:rPr lang="ru-RU" sz="14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Чистопольский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сельскохозяйственный техникум имени Г.И. </a:t>
                      </a:r>
                      <a:r>
                        <a:rPr lang="ru-RU" sz="14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Усманова</a:t>
                      </a:r>
                      <a:endParaRPr lang="ru-RU" sz="1000" b="0" i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i="1" dirty="0" smtClean="0"/>
                        <a:t>Стратегические цели и задачи развития 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ГАПОУ «</a:t>
                      </a:r>
                      <a:r>
                        <a:rPr lang="ru-RU" sz="10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Чистопольский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сельскохозяйственный техникум имени Г.И. </a:t>
                      </a:r>
                      <a:r>
                        <a:rPr lang="ru-RU" sz="10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Усманова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endParaRPr lang="ru-RU" sz="1000" b="0" i="1" baseline="0" dirty="0" smtClean="0"/>
                    </a:p>
                    <a:p>
                      <a:pPr algn="ctr"/>
                      <a:r>
                        <a:rPr lang="ru-RU" sz="1000" b="1" i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//</a:t>
                      </a:r>
                      <a:r>
                        <a:rPr lang="ru-RU" sz="1000" b="1" i="1" dirty="0" smtClean="0"/>
                        <a:t> Актуализированные</a:t>
                      </a:r>
                      <a:r>
                        <a:rPr lang="ru-RU" sz="1000" b="1" i="1" baseline="0" dirty="0" smtClean="0"/>
                        <a:t> стратегически спланированные (новые) функциональные направления </a:t>
                      </a:r>
                      <a:r>
                        <a:rPr lang="ru-RU" sz="1000" b="1" i="1" dirty="0" smtClean="0"/>
                        <a:t>развития</a:t>
                      </a:r>
                      <a:r>
                        <a:rPr lang="ru-RU" sz="1000" b="1" i="1" baseline="0" dirty="0" smtClean="0"/>
                        <a:t> 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ГАПОУ «</a:t>
                      </a:r>
                      <a:r>
                        <a:rPr lang="ru-RU" sz="10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Чистопольский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сельскохозяйственный техникум имени Г.И. </a:t>
                      </a:r>
                      <a:r>
                        <a:rPr lang="ru-RU" sz="10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Усманова</a:t>
                      </a:r>
                      <a:endParaRPr lang="ru-RU" sz="1000" b="1" i="1" baseline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77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/>
                        <a:t>Программа развития Государственного автономного профессионального образовательного учреждения «Чистопольский сельскохозяйственный техникум имени Г.И. </a:t>
                      </a:r>
                      <a:r>
                        <a:rPr lang="ru-RU" sz="1400" b="1" i="1" dirty="0" err="1" smtClean="0"/>
                        <a:t>Усманова»на</a:t>
                      </a:r>
                      <a:r>
                        <a:rPr lang="ru-RU" sz="1400" b="1" i="1" dirty="0" smtClean="0"/>
                        <a:t> 2019- 2024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/>
                        <a:t>годы </a:t>
                      </a:r>
                      <a:endParaRPr lang="ru-RU" sz="1400" b="1" i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900" b="1" i="1" dirty="0" smtClean="0"/>
                        <a:t>Задачи:	</a:t>
                      </a:r>
                    </a:p>
                    <a:p>
                      <a:r>
                        <a:rPr lang="ru-RU" sz="900" b="1" i="1" dirty="0" smtClean="0"/>
                        <a:t>1.Формирование профессиональных образовательных программ и методик обучения образовательного комплекса, разработанных по принципу соответствия «спроса и предложения», что означает соответствие качества подготовки программ требованиям потребителей (обучающихся и работодателей) на основе профессиональных стандартов</a:t>
                      </a:r>
                    </a:p>
                    <a:p>
                      <a:r>
                        <a:rPr lang="ru-RU" sz="900" b="1" i="1" dirty="0" smtClean="0"/>
                        <a:t>2. Обеспечение высоких образовательных результатов обучающихся по программам основного общего и профессионального образования.</a:t>
                      </a:r>
                    </a:p>
                    <a:p>
                      <a:r>
                        <a:rPr lang="ru-RU" sz="900" b="1" i="1" dirty="0" smtClean="0"/>
                        <a:t>3. Формирование адекватных условий для обеспечения качества образовательных услуг, предоставляемых населению, с точки зрения создания инновационной образовательной инфраструктуры, включающей безопасность обучения, развитие кадрового потенциала, предоставление социальных гарантий учащимся и преподавателям.</a:t>
                      </a:r>
                    </a:p>
                    <a:p>
                      <a:r>
                        <a:rPr lang="ru-RU" sz="900" b="1" i="1" dirty="0" smtClean="0"/>
                        <a:t>4. Формирование и поддержание положительного имиджа Техникума, его устойчивой положительной репутации в соответствии с внешней и внутренней политикой; Выявление целевой аудитории и формирование у нее позитивного восприятия техникума. Формирование соответствующего общественного мнения относительно профессионального образования в городе в и в Республике Татарстан в целом.</a:t>
                      </a:r>
                    </a:p>
                    <a:p>
                      <a:r>
                        <a:rPr lang="ru-RU" sz="900" b="1" i="1" dirty="0" smtClean="0"/>
                        <a:t>5. Расширение возможностей привлечения дополнительного внебюджетного финансирования.</a:t>
                      </a:r>
                    </a:p>
                    <a:p>
                      <a:r>
                        <a:rPr lang="ru-RU" sz="900" b="1" i="1" dirty="0" smtClean="0"/>
                        <a:t>6. Создание условий для повышения инвестиционной привлекательности образовательной организации, оптимизации организационной структуры и модернизации системы управления</a:t>
                      </a:r>
                    </a:p>
                    <a:p>
                      <a:r>
                        <a:rPr lang="ru-RU" sz="900" b="1" i="1" dirty="0" smtClean="0"/>
                        <a:t>7. Расширение присутствия Техникума на республиканском, российском и международном рынках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900" b="1" i="1" dirty="0" smtClean="0"/>
                        <a:t>1. Создание инновационного Ресурсного учебно-научно-производственного центра.</a:t>
                      </a:r>
                    </a:p>
                    <a:p>
                      <a:r>
                        <a:rPr lang="ru-RU" sz="900" b="1" i="1" dirty="0" smtClean="0"/>
                        <a:t>2. Открытие новых профессий начального и  среднего профессионального образования востребованных в регионе и привлекательных для обучающихся, как в сельской, так и в городской местности входящих в «ТОП-50» согласно плана развития </a:t>
                      </a:r>
                      <a:r>
                        <a:rPr lang="ru-RU" sz="900" b="1" i="1" dirty="0" err="1" smtClean="0"/>
                        <a:t>Чистопольского</a:t>
                      </a:r>
                      <a:r>
                        <a:rPr lang="ru-RU" sz="900" b="1" i="1" dirty="0" smtClean="0"/>
                        <a:t> муниципального района</a:t>
                      </a:r>
                    </a:p>
                    <a:p>
                      <a:r>
                        <a:rPr lang="ru-RU" sz="900" b="1" i="1" dirty="0" smtClean="0"/>
                        <a:t>3. Обновление инфраструктуры образовательной деятельности, приведение ее в соответствие с современными требованиями, обновление материально-технической и учебно-производственной базы.</a:t>
                      </a:r>
                    </a:p>
                    <a:p>
                      <a:endParaRPr lang="ru-RU" sz="900" b="1" i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957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20000"/>
          </a:bodyPr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554717"/>
              </p:ext>
            </p:extLst>
          </p:nvPr>
        </p:nvGraphicFramePr>
        <p:xfrm>
          <a:off x="49059" y="627534"/>
          <a:ext cx="9045881" cy="38046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552376002"/>
                    </a:ext>
                  </a:extLst>
                </a:gridCol>
                <a:gridCol w="850468">
                  <a:extLst>
                    <a:ext uri="{9D8B030D-6E8A-4147-A177-3AD203B41FA5}">
                      <a16:colId xmlns:a16="http://schemas.microsoft.com/office/drawing/2014/main" val="3703765102"/>
                    </a:ext>
                  </a:extLst>
                </a:gridCol>
                <a:gridCol w="4234908">
                  <a:extLst>
                    <a:ext uri="{9D8B030D-6E8A-4147-A177-3AD203B41FA5}">
                      <a16:colId xmlns:a16="http://schemas.microsoft.com/office/drawing/2014/main" val="218535031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межотраслевого ресурсного центра</a:t>
                      </a:r>
                      <a:endParaRPr lang="ru-RU" sz="1400" b="1" i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3980358"/>
                  </a:ext>
                </a:extLst>
              </a:tr>
              <a:tr h="805158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Задач 5: Обновление инфраструктуры образовательной деятельности, приведение ее в соответствие с современными требованиями. Обновление материально-технической и учебно-производственной базы. </a:t>
                      </a:r>
                      <a:endParaRPr lang="ru-RU" sz="1200" b="0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47851963"/>
                  </a:ext>
                </a:extLst>
              </a:tr>
              <a:tr h="458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5.1: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Поведён ремонт спорт зала, столовой, актового зала и прилегающих к ним подсобных помещений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9082059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Составление проектов, смет затрат на ремонт помещений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01.09.2020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1490246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Заключение договора с подрядной организацией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01.10.2019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60480432"/>
                  </a:ext>
                </a:extLst>
              </a:tr>
              <a:tr h="419149">
                <a:tc>
                  <a:txBody>
                    <a:bodyPr/>
                    <a:lstStyle/>
                    <a:p>
                      <a:pPr marL="82550" fontAlgn="base">
                        <a:lnSpc>
                          <a:spcPts val="1590"/>
                        </a:lnSpc>
                        <a:spcAft>
                          <a:spcPts val="0"/>
                        </a:spcAft>
                      </a:pP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Проведение ремонтных  работ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01.10.2019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824200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КТ: передача объекта в  эксплуатацию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01.09.2020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98807752"/>
                  </a:ext>
                </a:extLst>
              </a:tr>
            </a:tbl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9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" name="Рисунок 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Результаты проекта 1. План мероприятий по реализации проекта 1</a:t>
            </a:r>
          </a:p>
        </p:txBody>
      </p:sp>
    </p:spTree>
    <p:extLst>
      <p:ext uri="{BB962C8B-B14F-4D97-AF65-F5344CB8AC3E}">
        <p14:creationId xmlns:p14="http://schemas.microsoft.com/office/powerpoint/2010/main" val="1831148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20000"/>
          </a:bodyPr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420459"/>
              </p:ext>
            </p:extLst>
          </p:nvPr>
        </p:nvGraphicFramePr>
        <p:xfrm>
          <a:off x="49059" y="627534"/>
          <a:ext cx="9045881" cy="38046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552376002"/>
                    </a:ext>
                  </a:extLst>
                </a:gridCol>
                <a:gridCol w="850468">
                  <a:extLst>
                    <a:ext uri="{9D8B030D-6E8A-4147-A177-3AD203B41FA5}">
                      <a16:colId xmlns:a16="http://schemas.microsoft.com/office/drawing/2014/main" val="3703765102"/>
                    </a:ext>
                  </a:extLst>
                </a:gridCol>
                <a:gridCol w="4234908">
                  <a:extLst>
                    <a:ext uri="{9D8B030D-6E8A-4147-A177-3AD203B41FA5}">
                      <a16:colId xmlns:a16="http://schemas.microsoft.com/office/drawing/2014/main" val="218535031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межотраслевого ресурсного центра</a:t>
                      </a:r>
                      <a:endParaRPr lang="ru-RU" sz="1400" b="1" i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3980358"/>
                  </a:ext>
                </a:extLst>
              </a:tr>
              <a:tr h="805158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Задач 5: Обновление инфраструктуры образовательной деятельности, приведение ее в соответствие с современными требованиями. Обновление материально-технической и учебно-производственной базы. </a:t>
                      </a:r>
                      <a:endParaRPr lang="ru-RU" sz="1200" b="0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47851963"/>
                  </a:ext>
                </a:extLst>
              </a:tr>
              <a:tr h="458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5.2: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Сооружен переход между зданиями столовой и главным корпусом техникума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05.05.2020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9082059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Составление проектов, смет затрат на ремонт помещений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10.05.2020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1490246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Заключение договора с подрядной организацией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10.08.2020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60480432"/>
                  </a:ext>
                </a:extLst>
              </a:tr>
              <a:tr h="419149">
                <a:tc>
                  <a:txBody>
                    <a:bodyPr/>
                    <a:lstStyle/>
                    <a:p>
                      <a:pPr marL="82550" fontAlgn="base">
                        <a:lnSpc>
                          <a:spcPts val="1590"/>
                        </a:lnSpc>
                        <a:spcAft>
                          <a:spcPts val="0"/>
                        </a:spcAft>
                      </a:pP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Проведение монтажа конструкции перехода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01.09.2020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824200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КТ: передача объекта в  эксплуатацию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05.05.2020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98807752"/>
                  </a:ext>
                </a:extLst>
              </a:tr>
            </a:tbl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9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" name="Рисунок 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Результаты проекта 1. План мероприятий по реализации проекта 1</a:t>
            </a:r>
          </a:p>
        </p:txBody>
      </p:sp>
    </p:spTree>
    <p:extLst>
      <p:ext uri="{BB962C8B-B14F-4D97-AF65-F5344CB8AC3E}">
        <p14:creationId xmlns:p14="http://schemas.microsoft.com/office/powerpoint/2010/main" val="41222674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20000"/>
          </a:bodyPr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862304"/>
              </p:ext>
            </p:extLst>
          </p:nvPr>
        </p:nvGraphicFramePr>
        <p:xfrm>
          <a:off x="49059" y="627534"/>
          <a:ext cx="9045881" cy="38156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552376002"/>
                    </a:ext>
                  </a:extLst>
                </a:gridCol>
                <a:gridCol w="850468">
                  <a:extLst>
                    <a:ext uri="{9D8B030D-6E8A-4147-A177-3AD203B41FA5}">
                      <a16:colId xmlns:a16="http://schemas.microsoft.com/office/drawing/2014/main" val="3703765102"/>
                    </a:ext>
                  </a:extLst>
                </a:gridCol>
                <a:gridCol w="4234908">
                  <a:extLst>
                    <a:ext uri="{9D8B030D-6E8A-4147-A177-3AD203B41FA5}">
                      <a16:colId xmlns:a16="http://schemas.microsoft.com/office/drawing/2014/main" val="218535031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межотраслевого ресурсного центра</a:t>
                      </a:r>
                      <a:endParaRPr lang="ru-RU" sz="1400" b="1" i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3980358"/>
                  </a:ext>
                </a:extLst>
              </a:tr>
              <a:tr h="805158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Задач 5: Обновление инфраструктуры образовательной деятельности, приведение ее в соответствие с современными требованиями. Обновление материально-технической и учебно-производственной базы. </a:t>
                      </a:r>
                      <a:endParaRPr lang="ru-RU" sz="1200" b="0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47851963"/>
                  </a:ext>
                </a:extLst>
              </a:tr>
              <a:tr h="458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5.3: 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 косметический ремонт учебных корпусов и мастерских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9082059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Составление проектов, смет затрат на ремонт помещений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01.10.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1490246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Заключение договора с подрядной организацией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01.10.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60480432"/>
                  </a:ext>
                </a:extLst>
              </a:tr>
              <a:tr h="419149">
                <a:tc>
                  <a:txBody>
                    <a:bodyPr/>
                    <a:lstStyle/>
                    <a:p>
                      <a:pPr marL="82550" fontAlgn="base">
                        <a:lnSpc>
                          <a:spcPts val="1590"/>
                        </a:lnSpc>
                        <a:spcAft>
                          <a:spcPts val="0"/>
                        </a:spcAft>
                      </a:pP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Проведение ремонтных  работ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01.09.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1824200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КТ: передача объекта в  эксплуатацию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01.09.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98807752"/>
                  </a:ext>
                </a:extLst>
              </a:tr>
            </a:tbl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9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" name="Рисунок 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Результаты проекта 1. План мероприятий по реализации проекта 1</a:t>
            </a:r>
          </a:p>
        </p:txBody>
      </p:sp>
    </p:spTree>
    <p:extLst>
      <p:ext uri="{BB962C8B-B14F-4D97-AF65-F5344CB8AC3E}">
        <p14:creationId xmlns:p14="http://schemas.microsoft.com/office/powerpoint/2010/main" val="29775099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9461" y="220164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Участники проекта 1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3474180"/>
              </p:ext>
            </p:extLst>
          </p:nvPr>
        </p:nvGraphicFramePr>
        <p:xfrm>
          <a:off x="107505" y="515097"/>
          <a:ext cx="8957341" cy="4257042"/>
        </p:xfrm>
        <a:graphic>
          <a:graphicData uri="http://schemas.openxmlformats.org/drawingml/2006/table">
            <a:tbl>
              <a:tblPr/>
              <a:tblGrid>
                <a:gridCol w="409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8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6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7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83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3964">
                <a:tc>
                  <a:txBody>
                    <a:bodyPr/>
                    <a:lstStyle/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 </a:t>
                      </a:r>
                    </a:p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п/п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Роль в проекте  1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Фамилия, инициалы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Должность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Непосредственный руководитель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Занятость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 проекте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(процентов) </a:t>
                      </a:r>
                    </a:p>
                  </a:txBody>
                  <a:tcPr marL="0" marR="0" marT="2831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Руководитель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Нуруллин А.А.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Директор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100%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Администратор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Субаева</a:t>
                      </a: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А.К.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Зам. директора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Субаева А.К.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100%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424">
                <a:tc gridSpan="6"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Общие организационные мероприятия по проекту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283"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Гайнуллин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М.З.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Тимин В.Д.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Карякина 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Л.В.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Гарифуллина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А.А.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Сулейманов Ф. Фролов А.Г.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Челышева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А.В.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Шаяхметов Р.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Заместители директора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Преподаватели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100%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627">
                <a:tc gridSpan="6">
                  <a:txBody>
                    <a:bodyPr/>
                    <a:lstStyle/>
                    <a:p>
                      <a:pPr marL="88900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Результат 1.1.:Подготовлена  документация  для прохождения лицензирования</a:t>
                      </a:r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079"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8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Гайнуллин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М.З.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Директора по УР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</a:t>
                      </a:r>
                      <a:r>
                        <a:rPr lang="ru-RU" sz="800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100%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53"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Все преподаватели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Директора по УР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</a:t>
                      </a:r>
                      <a:r>
                        <a:rPr lang="ru-RU" sz="800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100%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917">
                <a:tc gridSpan="6"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Результат 1.2.:</a:t>
                      </a:r>
                      <a:r>
                        <a:rPr lang="ru-RU" sz="8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Набраны кадры под новые специальности</a:t>
                      </a:r>
                      <a:endParaRPr kumimoji="0" lang="ru-RU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8628"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8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Гайнуллин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М.З.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Директора по УР 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</a:t>
                      </a:r>
                      <a:r>
                        <a:rPr lang="ru-RU" sz="800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100%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8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Нуретдинова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Н.С.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методист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</a:t>
                      </a:r>
                      <a:r>
                        <a:rPr lang="ru-RU" sz="800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100%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1672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9461" y="220164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Участники проекта 1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3406441"/>
              </p:ext>
            </p:extLst>
          </p:nvPr>
        </p:nvGraphicFramePr>
        <p:xfrm>
          <a:off x="107505" y="515097"/>
          <a:ext cx="8957341" cy="3474866"/>
        </p:xfrm>
        <a:graphic>
          <a:graphicData uri="http://schemas.openxmlformats.org/drawingml/2006/table">
            <a:tbl>
              <a:tblPr/>
              <a:tblGrid>
                <a:gridCol w="409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8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6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7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83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3964">
                <a:tc>
                  <a:txBody>
                    <a:bodyPr/>
                    <a:lstStyle/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 </a:t>
                      </a:r>
                    </a:p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п/п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Роль в проекте  1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Фамилия, инициалы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Должность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Непосредственный руководитель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Занятость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 проекте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(процентов) </a:t>
                      </a:r>
                    </a:p>
                  </a:txBody>
                  <a:tcPr marL="0" marR="0" marT="2831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627">
                <a:tc gridSpan="6">
                  <a:txBody>
                    <a:bodyPr/>
                    <a:lstStyle/>
                    <a:p>
                      <a:pPr marL="88900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Результат 2: Приобретено и внедрено в образовательный процесс программа </a:t>
                      </a:r>
                      <a:r>
                        <a:rPr kumimoji="0" lang="ru-RU" sz="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Модул</a:t>
                      </a:r>
                      <a:endParaRPr kumimoji="0" lang="ru-RU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079"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Гайнуллин</a:t>
                      </a:r>
                      <a:r>
                        <a:rPr lang="ru-RU" sz="800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М.З.</a:t>
                      </a:r>
                      <a:endParaRPr lang="ru-RU" sz="800" i="1" kern="12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Субаева</a:t>
                      </a:r>
                      <a:r>
                        <a:rPr lang="ru-RU" sz="800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А.К.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Директора по УР и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ДО и ЦТ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100%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5727"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8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Нуретдинова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Н.С.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методист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100%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Ахтямов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А.Р.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Шаяхметов Р.Э.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Преподаватель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мастер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100%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5948580"/>
                  </a:ext>
                </a:extLst>
              </a:tr>
              <a:tr h="288917">
                <a:tc gridSpan="6"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Результат 3: Проведен маркетинговый анализ рынка труда</a:t>
                      </a:r>
                      <a:endParaRPr kumimoji="0" lang="ru-RU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8628"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Субаева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А.К.. 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Директора по ДО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100%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8943"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Субаева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А.К. 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Директора по ДО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100%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634708"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Субаева А.К. 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Директора по ДО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100%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9433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преподаватели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00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100%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6756624"/>
                  </a:ext>
                </a:extLst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8764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9461" y="220164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Участники проекта 1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685641"/>
              </p:ext>
            </p:extLst>
          </p:nvPr>
        </p:nvGraphicFramePr>
        <p:xfrm>
          <a:off x="107505" y="515097"/>
          <a:ext cx="8957341" cy="3152690"/>
        </p:xfrm>
        <a:graphic>
          <a:graphicData uri="http://schemas.openxmlformats.org/drawingml/2006/table">
            <a:tbl>
              <a:tblPr/>
              <a:tblGrid>
                <a:gridCol w="409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8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6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7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83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3964">
                <a:tc>
                  <a:txBody>
                    <a:bodyPr/>
                    <a:lstStyle/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 </a:t>
                      </a:r>
                    </a:p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п/п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Роль в проекте  1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Фамилия, инициалы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Должность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Непосредственный руководитель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Занятость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 проекте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(процентов) </a:t>
                      </a:r>
                    </a:p>
                  </a:txBody>
                  <a:tcPr marL="0" marR="0" marT="2831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627">
                <a:tc gridSpan="6">
                  <a:txBody>
                    <a:bodyPr/>
                    <a:lstStyle/>
                    <a:p>
                      <a:pPr marL="88900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Результат 4: Разработка и внедрение учебной программы курсов повышения квалификации и переподготовки педагогических работников и работников предприятий-работодателей</a:t>
                      </a:r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079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Субаева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А.К. 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Директора по ДО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100%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5727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Преподаватели</a:t>
                      </a: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методист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100%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Преподаватели</a:t>
                      </a: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методист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100%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5948580"/>
                  </a:ext>
                </a:extLst>
              </a:tr>
              <a:tr h="288917">
                <a:tc gridSpan="6"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Результат 5: Обновление инфраструктуры образовательной деятельности, приведение ее в соответствие с современными требованиями. Обновление материально-технической и учебно-производственной базы.</a:t>
                      </a:r>
                      <a:endParaRPr kumimoji="0" lang="ru-RU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8628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Корякина Л.В. 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Директора по АХЧ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100%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8943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Фирма- подрядчик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100%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72270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Фирма- подрядчик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0005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100%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9433028"/>
                  </a:ext>
                </a:extLst>
              </a:tr>
              <a:tr h="125213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Фирма- подрядчик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0005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100%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1627257"/>
                  </a:ext>
                </a:extLst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3153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740871"/>
              </p:ext>
            </p:extLst>
          </p:nvPr>
        </p:nvGraphicFramePr>
        <p:xfrm>
          <a:off x="27488" y="533412"/>
          <a:ext cx="9037358" cy="30142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30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7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2421">
                <a:tc gridSpan="2"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Ресурсный</a:t>
                      </a:r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центр</a:t>
                      </a: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821"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/>
                        <a:t>Заинтересованная</a:t>
                      </a:r>
                      <a:r>
                        <a:rPr lang="ru-RU" sz="1100" b="1" i="1" baseline="0" dirty="0" smtClean="0"/>
                        <a:t> сторона (о</a:t>
                      </a:r>
                      <a:r>
                        <a:rPr lang="ru-RU" sz="1100" b="1" i="1" dirty="0" smtClean="0"/>
                        <a:t>рган/организация)</a:t>
                      </a:r>
                      <a:r>
                        <a:rPr lang="ru-RU" sz="1100" b="1" i="1" baseline="0" dirty="0" smtClean="0"/>
                        <a:t> // </a:t>
                      </a:r>
                      <a:r>
                        <a:rPr lang="ru-RU" sz="1100" b="1" i="1" dirty="0" smtClean="0"/>
                        <a:t>Представитель интересов</a:t>
                      </a:r>
                      <a:br>
                        <a:rPr lang="ru-RU" sz="1100" b="1" i="1" dirty="0" smtClean="0"/>
                      </a:br>
                      <a:r>
                        <a:rPr lang="ru-RU" sz="1100" b="1" i="1" dirty="0" smtClean="0"/>
                        <a:t>(ФИО, должность)</a:t>
                      </a:r>
                      <a:r>
                        <a:rPr lang="ru-RU" sz="1100" b="1" i="1" baseline="0" dirty="0" smtClean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/>
                        <a:t>Ожидание от реализации проекта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Министерство сельского хозяйства и продовольствия Республики Татарстан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квалификации специалистов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Министерство образования и науки Республики Татарстан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Открытие краткосрочных курсов по программе молодые профессионалы и ТОП 50, 50+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Чистопольского муниципального района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Демографический рост, увеличение квалифицированных специалистов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Представители сельскохозяйственных и промышленных предприятий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Удостоверение о повышении квалификации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547664" y="256413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solidFill>
                  <a:schemeClr val="accent5">
                    <a:lumMod val="50000"/>
                  </a:schemeClr>
                </a:solidFill>
              </a:rPr>
              <a:t>Реестр заинтересованных сторон </a:t>
            </a:r>
            <a:r>
              <a:rPr lang="ru-RU" sz="1200" b="1" i="1" dirty="0" smtClean="0">
                <a:solidFill>
                  <a:schemeClr val="accent5">
                    <a:lumMod val="50000"/>
                  </a:schemeClr>
                </a:solidFill>
              </a:rPr>
              <a:t>проекта 1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3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2" name="Рисунок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966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8452793"/>
              </p:ext>
            </p:extLst>
          </p:nvPr>
        </p:nvGraphicFramePr>
        <p:xfrm>
          <a:off x="27488" y="533413"/>
          <a:ext cx="9037358" cy="46250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5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19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0145">
                <a:tc gridSpan="2"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межотраслевого ресурсного центра</a:t>
                      </a:r>
                      <a:endParaRPr lang="ru-RU" sz="1400" b="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4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900" b="1" i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Наименование риска (-) </a:t>
                      </a:r>
                      <a:r>
                        <a:rPr lang="ru-RU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/возможности (+)</a:t>
                      </a:r>
                      <a:r>
                        <a:rPr lang="ru-RU" sz="900" b="1" i="1" dirty="0" smtClean="0">
                          <a:latin typeface="+mn-lt"/>
                        </a:rPr>
                        <a:t> проекта  1</a:t>
                      </a:r>
                    </a:p>
                  </a:txBody>
                  <a:tcPr marL="52070" marR="5207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74015" algn="l"/>
                        </a:tabLst>
                        <a:defRPr/>
                      </a:pPr>
                      <a:r>
                        <a:rPr lang="ru-RU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Действия по предупреждению риска/ реализации возможности в </a:t>
                      </a:r>
                      <a:r>
                        <a:rPr lang="ru-RU" sz="900" b="1" i="1" dirty="0" smtClean="0">
                          <a:latin typeface="+mn-lt"/>
                        </a:rPr>
                        <a:t>проекте  1</a:t>
                      </a:r>
                      <a:endParaRPr lang="ru-RU" sz="900" b="1" i="1" dirty="0" smtClean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070" marR="5207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3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градообразующего предприятия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70" marR="5207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ПОО находиться в зоне моногорода РФ, общая сумма инвестиций к 2030 году по проектам резидентов в Индустриальный парк, в рамках проекта развития моногородов, должна быть более 15 миллиардов рублей, будет создано 2000 новых рабочих мест. В рамках развития моногорода планируется создание межотраслевого ресурсного центра.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9525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3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разорванных связей в системе образования, отсутствие взаимосотрудничества как между вузами и средне профессиональными учреждениями между собой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70" marR="5207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благоприятных организационно-правовых условий для расширения спектра образовательных услуг за счет использования инновационных форм и методов обучения, увеличение альтернативных вариантов реализации образовательного процесса через сетевое образование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9525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74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Негативные демографические тенденции в стране и регионе уменьшают количество поступающих с ПОО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70" marR="5207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студенческого кампуса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9525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Недостаточная адаптация учебных программ к запросам рынка труда.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70" marR="5207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Необходимость постоянного изучения требований потребителей  позволит своевременно вносить корректировки в учебные программы. Опережающее определение потребности на высококвалифицированные молодые кадры, инновационные разработки и продукцию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70" marR="5207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Несоответствие материально-технической базы ОУ требованиям работодателя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70" marR="5207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грантах на получение субсидий из бюджета.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70" marR="5207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547664" y="256413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5">
                    <a:lumMod val="50000"/>
                  </a:schemeClr>
                </a:solidFill>
              </a:rPr>
              <a:t>Реестр рисков и возможностей проекта 1</a:t>
            </a:r>
            <a:r>
              <a:rPr lang="ru-RU" sz="1200" b="1" i="1" dirty="0">
                <a:solidFill>
                  <a:schemeClr val="accent5">
                    <a:lumMod val="50000"/>
                  </a:schemeClr>
                </a:solidFill>
              </a:rPr>
              <a:t>	 </a:t>
            </a:r>
            <a:endParaRPr lang="ru-RU" sz="1200" b="1" i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3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2" name="Рисунок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030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0" y="-65674"/>
            <a:ext cx="9064846" cy="427256"/>
            <a:chOff x="0" y="-65674"/>
            <a:chExt cx="9064846" cy="427256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0" y="30297"/>
              <a:ext cx="9064846" cy="331285"/>
              <a:chOff x="0" y="30297"/>
              <a:chExt cx="9064846" cy="331285"/>
            </a:xfrm>
          </p:grpSpPr>
          <p:pic>
            <p:nvPicPr>
              <p:cNvPr id="15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475656" cy="33096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38158" y="30297"/>
                <a:ext cx="726688" cy="3092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4" name="Рисунок 13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669" y="-65674"/>
              <a:ext cx="402662" cy="352594"/>
            </a:xfrm>
            <a:prstGeom prst="rect">
              <a:avLst/>
            </a:prstGeom>
          </p:spPr>
        </p:pic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7258178"/>
              </p:ext>
            </p:extLst>
          </p:nvPr>
        </p:nvGraphicFramePr>
        <p:xfrm>
          <a:off x="107505" y="535196"/>
          <a:ext cx="8974870" cy="39349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974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6354">
                <a:tc>
                  <a:txBody>
                    <a:bodyPr/>
                    <a:lstStyle/>
                    <a:p>
                      <a:r>
                        <a:rPr lang="ru-RU" sz="1000" b="1" i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Ресурсный</a:t>
                      </a:r>
                      <a:r>
                        <a:rPr lang="ru-RU" sz="1000" b="1" i="1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центр</a:t>
                      </a:r>
                      <a:endParaRPr lang="ru-RU" sz="1000" b="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1124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Схема</a:t>
                      </a:r>
                      <a:r>
                        <a:rPr lang="ru-RU" sz="1200" b="1" i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коммуникаций при реализации проекта развития (при отраслевом сетевом взаимодействии)</a:t>
                      </a:r>
                      <a:r>
                        <a:rPr lang="ru-RU" sz="1200" b="1" i="1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*</a:t>
                      </a:r>
                      <a:endParaRPr lang="ru-RU" sz="1200" b="1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23528" y="286920"/>
            <a:ext cx="85689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i="1" dirty="0" smtClean="0">
                <a:solidFill>
                  <a:schemeClr val="accent2">
                    <a:lumMod val="75000"/>
                  </a:schemeClr>
                </a:solidFill>
              </a:rPr>
              <a:t>Механизм</a:t>
            </a:r>
            <a:r>
              <a:rPr lang="ru-RU" sz="9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900" b="1" i="1" dirty="0" smtClean="0">
                <a:solidFill>
                  <a:schemeClr val="accent2">
                    <a:lumMod val="75000"/>
                  </a:schemeClr>
                </a:solidFill>
              </a:rPr>
              <a:t>ресурсного обеспечения реализации Проекта развития ПОО (в </a:t>
            </a:r>
            <a:r>
              <a:rPr lang="ru-RU" sz="900" b="1" i="1" dirty="0" err="1" smtClean="0">
                <a:solidFill>
                  <a:schemeClr val="accent2">
                    <a:lumMod val="75000"/>
                  </a:schemeClr>
                </a:solidFill>
              </a:rPr>
              <a:t>т.ч</a:t>
            </a:r>
            <a:r>
              <a:rPr lang="ru-RU" sz="900" b="1" i="1" dirty="0" smtClean="0">
                <a:solidFill>
                  <a:schemeClr val="accent2">
                    <a:lumMod val="75000"/>
                  </a:schemeClr>
                </a:solidFill>
              </a:rPr>
              <a:t>. организация отраслевого сетевого взаимодействия)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33951" t="30313" r="18454" b="15548"/>
          <a:stretch/>
        </p:blipFill>
        <p:spPr>
          <a:xfrm>
            <a:off x="1500166" y="1071552"/>
            <a:ext cx="6138472" cy="392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38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9461" y="220164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План управления коммуникациями (проект 1)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5711223"/>
              </p:ext>
            </p:extLst>
          </p:nvPr>
        </p:nvGraphicFramePr>
        <p:xfrm>
          <a:off x="107505" y="515097"/>
          <a:ext cx="8957341" cy="4605291"/>
        </p:xfrm>
        <a:graphic>
          <a:graphicData uri="http://schemas.openxmlformats.org/drawingml/2006/table">
            <a:tbl>
              <a:tblPr/>
              <a:tblGrid>
                <a:gridCol w="409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0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54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6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7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83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3964">
                <a:tc>
                  <a:txBody>
                    <a:bodyPr/>
                    <a:lstStyle/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 </a:t>
                      </a:r>
                    </a:p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п/п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Какая</a:t>
                      </a:r>
                    </a:p>
                    <a:p>
                      <a:pPr algn="ctr"/>
                      <a:r>
                        <a:rPr lang="ru-RU" sz="1000" b="1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информация передается</a:t>
                      </a:r>
                      <a:endParaRPr lang="ru-RU" sz="1000" b="1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8197" marR="78197" marT="39095" marB="390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Кто </a:t>
                      </a:r>
                      <a:r>
                        <a:rPr lang="ru-RU" sz="1000" b="1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передает информацию</a:t>
                      </a:r>
                      <a:endParaRPr lang="ru-RU" sz="1000" b="1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8197" marR="78197" marT="39095" marB="390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Кому передается</a:t>
                      </a:r>
                    </a:p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информация</a:t>
                      </a:r>
                      <a:endParaRPr lang="ru-RU" sz="1000" b="1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8197" marR="78197" marT="39095" marB="390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Когда передает</a:t>
                      </a:r>
                    </a:p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информацию</a:t>
                      </a:r>
                      <a:endParaRPr lang="ru-RU" sz="1000" b="1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8197" marR="78197" marT="39095" marB="390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Как передается</a:t>
                      </a:r>
                    </a:p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информация</a:t>
                      </a:r>
                      <a:endParaRPr lang="ru-RU" sz="1000" b="1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8197" marR="78197" marT="39095" marB="390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135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Цели и задачи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Администратору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02.04.2019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Эл. почта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027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Цели и задачи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Участникам проекта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02.04.2019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Эл. почта, личная беседа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Макет проекта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Администратору проекта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16.04.2019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Эл. почта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Макет проекта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16.04.2019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Эл. почта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Изменения и дополнения к макету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Администратору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01.04.2019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Эл. почта, беседа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Изменения и дополнения к макету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Участникам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01.04.2019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Эл. почта, личная беседа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Готовый проект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Администратору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15.04.2020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Эл. почта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Готовый проект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15.04.2020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Эл. почта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Цели и задачи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Администратору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02.04.2019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Эл. почта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Цели и задачи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Участникам проекта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02.04.2019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Эл. почта, личная беседа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Макет проекта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Администратору проекта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16.04.2019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Эл. почта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0" y="30297"/>
            <a:ext cx="9064846" cy="379735"/>
            <a:chOff x="0" y="30297"/>
            <a:chExt cx="9064846" cy="379735"/>
          </a:xfrm>
        </p:grpSpPr>
        <p:pic>
          <p:nvPicPr>
            <p:cNvPr id="12" name="Picture 3" descr="\\192.168.250.49\h\Центр проектной деятельности\Фирменный стиль\Логотип Минпросвещения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0617"/>
              <a:ext cx="1691680" cy="379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D:\Барсукова_АВ\Раб_стол_ноутбук\Рисунки\ГИНФО1.jpe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2400" y="30297"/>
              <a:ext cx="892446" cy="3797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45" b="14921"/>
          <a:stretch/>
        </p:blipFill>
        <p:spPr>
          <a:xfrm>
            <a:off x="4360171" y="-13692"/>
            <a:ext cx="423660" cy="281502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575398"/>
              </p:ext>
            </p:extLst>
          </p:nvPr>
        </p:nvGraphicFramePr>
        <p:xfrm>
          <a:off x="268028" y="601188"/>
          <a:ext cx="8696459" cy="3585981"/>
        </p:xfrm>
        <a:graphic>
          <a:graphicData uri="http://schemas.openxmlformats.org/drawingml/2006/table">
            <a:tbl>
              <a:tblPr firstRow="1" firstCol="1" bandRow="1"/>
              <a:tblGrid>
                <a:gridCol w="524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46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45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524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601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Мероприятия 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(действия, необходимые для включения проектов в Программу развития ПОО; например: обсуждение планируемых изменений в Программе развития, в связи с внесением в неё нового проекта, с учредителем)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Контрольные точки</a:t>
                      </a:r>
                      <a:endParaRPr lang="ru-RU" sz="9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(выбрать ключевые контрольные точки, демонстрирующие процесс включения проекта 1/ 2/ 3 в Программу развития)</a:t>
                      </a:r>
                      <a:endParaRPr lang="ru-RU" sz="9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Вид документа 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(например, согласование с учредителем или внесение информации в лист регистрации изменений)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3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Наименование Проекта </a:t>
                      </a:r>
                      <a:r>
                        <a:rPr lang="ru-RU" sz="1000" b="0" i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1: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Создание межотраслевого ресурсного центра</a:t>
                      </a:r>
                      <a:endParaRPr lang="ru-RU" sz="1000" b="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9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Защита проекта регионального межотраслевого ресурсного центра в администрации города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Апрель-май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2019 г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9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Ходатайствоперед исполком муниципалитета о включении техникума в список претендентов на присвоение статуса ресурсного центра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Апрель-май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 г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Ходатайство</a:t>
                      </a:r>
                      <a:endParaRPr lang="ru-RU" sz="10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6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9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Обсуждение планируемых изменений в Программе развития, в связи с внесением в неё нового проекта, с учредителем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Апрель-май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 г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 присвоении статуса ресурсного центра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6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Защита проекта регионального межотраслевого ресурсного центра в администрации города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Апрель-май</a:t>
                      </a:r>
                      <a:endParaRPr lang="ru-RU" sz="10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2019 г</a:t>
                      </a:r>
                      <a:endParaRPr lang="ru-RU" sz="10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</a:t>
                      </a:r>
                      <a:endParaRPr lang="ru-RU" sz="10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7888345"/>
                  </a:ext>
                </a:extLst>
              </a:tr>
              <a:tr h="397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Результат для Программы развития ПОО: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303889" y="258911"/>
            <a:ext cx="6624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i="1" dirty="0">
                <a:solidFill>
                  <a:schemeClr val="accent5">
                    <a:lumMod val="50000"/>
                  </a:schemeClr>
                </a:solidFill>
              </a:rPr>
              <a:t>Мероприятия, направленные на включение новых разработанных трех проектов в Программу развития </a:t>
            </a:r>
            <a:r>
              <a:rPr lang="ru-RU" sz="1000" b="1" i="1" dirty="0" smtClean="0">
                <a:solidFill>
                  <a:schemeClr val="accent5">
                    <a:lumMod val="50000"/>
                  </a:schemeClr>
                </a:solidFill>
              </a:rPr>
              <a:t>ПОО. Результаты для Программы развития ПОО</a:t>
            </a:r>
          </a:p>
        </p:txBody>
      </p:sp>
    </p:spTree>
    <p:extLst>
      <p:ext uri="{BB962C8B-B14F-4D97-AF65-F5344CB8AC3E}">
        <p14:creationId xmlns:p14="http://schemas.microsoft.com/office/powerpoint/2010/main" val="170851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0195930"/>
              </p:ext>
            </p:extLst>
          </p:nvPr>
        </p:nvGraphicFramePr>
        <p:xfrm>
          <a:off x="-1" y="447792"/>
          <a:ext cx="9155486" cy="3962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06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95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95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66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7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69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69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418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53094">
                <a:tc gridSpan="8"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chemeClr val="tx1"/>
                          </a:solidFill>
                        </a:rPr>
                        <a:t>Ресурсный</a:t>
                      </a:r>
                      <a:r>
                        <a:rPr lang="ru-RU" sz="1200" b="1" i="1" baseline="0" dirty="0" smtClean="0">
                          <a:solidFill>
                            <a:schemeClr val="tx1"/>
                          </a:solidFill>
                        </a:rPr>
                        <a:t> центр</a:t>
                      </a:r>
                      <a:endParaRPr lang="ru-RU" sz="1200" b="0" i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992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smtClean="0"/>
                        <a:t>Результат</a:t>
                      </a:r>
                      <a:r>
                        <a:rPr lang="ru-RU" sz="1200" i="1" baseline="0" dirty="0" smtClean="0"/>
                        <a:t> 1.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Открытие новых профессий начального и  среднего профессионального образования востребованных в регионе и привлекательных для обучающихся, как в сельской, так и в городской местности входящих в «ТОП-50» согласно плана развития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Чистопольского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муниципального района</a:t>
                      </a:r>
                      <a:endParaRPr lang="ru-RU" sz="1200" i="1" dirty="0" smtClean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i="1" dirty="0" smtClean="0"/>
                        <a:t>Объём</a:t>
                      </a:r>
                      <a:r>
                        <a:rPr lang="ru-RU" sz="1000" i="1" baseline="0" dirty="0" smtClean="0"/>
                        <a:t> финансового обеспечения по годам реализации (млн. руб.)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i="1" dirty="0" smtClean="0"/>
                        <a:t>Всего</a:t>
                      </a:r>
                    </a:p>
                    <a:p>
                      <a:pPr algn="ctr"/>
                      <a:r>
                        <a:rPr lang="ru-RU" sz="1000" i="1" dirty="0" smtClean="0"/>
                        <a:t> (млн. руб.)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8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 smtClean="0"/>
                        <a:t>N1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 smtClean="0"/>
                        <a:t>N+1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 smtClean="0"/>
                        <a:t>N+2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dirty="0" smtClean="0"/>
                        <a:t>N+</a:t>
                      </a:r>
                      <a:r>
                        <a:rPr lang="ru-RU" sz="1000" i="1" dirty="0" smtClean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dirty="0" smtClean="0"/>
                        <a:t>N+</a:t>
                      </a:r>
                      <a:r>
                        <a:rPr lang="ru-RU" sz="1000" i="1" dirty="0" smtClean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dirty="0" smtClean="0"/>
                        <a:t>N+</a:t>
                      </a:r>
                      <a:r>
                        <a:rPr lang="ru-RU" sz="1000" i="1" dirty="0" smtClean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1.1. Федеральный бюджет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997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1.2. Бюджеты </a:t>
                      </a:r>
                      <a:r>
                        <a:rPr lang="ru-RU" sz="800" dirty="0" err="1" smtClean="0"/>
                        <a:t>гос.внебюджетных</a:t>
                      </a:r>
                      <a:r>
                        <a:rPr lang="ru-RU" sz="800" dirty="0" smtClean="0"/>
                        <a:t> фондов</a:t>
                      </a:r>
                      <a:r>
                        <a:rPr lang="ru-RU" sz="800" baseline="0" dirty="0" smtClean="0"/>
                        <a:t> РФ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3143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1.3. Консолидированный бюджет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     1.3.1. Областной бюджет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50,0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708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     1.3.2. Межбюджетные трансферты областного бюджета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708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     1.3.3.</a:t>
                      </a:r>
                      <a:r>
                        <a:rPr lang="ru-RU" sz="800" baseline="0" dirty="0" smtClean="0"/>
                        <a:t> Бюджеты муниципальных образований 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1.4. Внебюджетные</a:t>
                      </a:r>
                      <a:r>
                        <a:rPr lang="ru-RU" sz="800" baseline="0" dirty="0" smtClean="0"/>
                        <a:t> источники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0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115616" y="220164"/>
            <a:ext cx="66247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i="1" dirty="0" smtClean="0">
                <a:solidFill>
                  <a:schemeClr val="accent2">
                    <a:lumMod val="75000"/>
                  </a:schemeClr>
                </a:solidFill>
              </a:rPr>
              <a:t>Финансовое обеспечение реализации проекта 1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3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2" name="Рисунок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595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196534"/>
              </p:ext>
            </p:extLst>
          </p:nvPr>
        </p:nvGraphicFramePr>
        <p:xfrm>
          <a:off x="-1" y="447792"/>
          <a:ext cx="9155486" cy="28843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06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95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95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66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7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69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69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418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53094">
                <a:tc gridSpan="8">
                  <a:txBody>
                    <a:bodyPr/>
                    <a:lstStyle/>
                    <a:p>
                      <a:r>
                        <a:rPr lang="ru-RU" sz="1200" b="0" i="1" dirty="0" smtClean="0">
                          <a:solidFill>
                            <a:schemeClr val="tx1"/>
                          </a:solidFill>
                        </a:rPr>
                        <a:t>Ресурсный</a:t>
                      </a:r>
                      <a:r>
                        <a:rPr lang="ru-RU" sz="1200" b="0" i="1" baseline="0" dirty="0" smtClean="0">
                          <a:solidFill>
                            <a:schemeClr val="tx1"/>
                          </a:solidFill>
                        </a:rPr>
                        <a:t> центр</a:t>
                      </a:r>
                      <a:endParaRPr lang="ru-RU" sz="1200" b="0" i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992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smtClean="0"/>
                        <a:t>Результат 2.</a:t>
                      </a:r>
                      <a:r>
                        <a:rPr lang="ru-RU" sz="1200" i="1" baseline="0" dirty="0" smtClean="0"/>
                        <a:t> </a:t>
                      </a:r>
                      <a:r>
                        <a:rPr lang="ru-RU" sz="1200" i="1" dirty="0" smtClean="0"/>
                        <a:t>Внедрение системы </a:t>
                      </a:r>
                      <a:r>
                        <a:rPr lang="ru-RU" sz="1200" i="1" dirty="0" err="1" smtClean="0"/>
                        <a:t>Модул</a:t>
                      </a:r>
                      <a:r>
                        <a:rPr lang="ru-RU" sz="1200" i="1" dirty="0" smtClean="0"/>
                        <a:t> для обеспечение свободного доступа к электронным ресурсам участников образовательного процесса; внедрение дистанционных технологий образования.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i="1" dirty="0" smtClean="0"/>
                        <a:t>Объём</a:t>
                      </a:r>
                      <a:r>
                        <a:rPr lang="ru-RU" sz="1000" i="1" baseline="0" dirty="0" smtClean="0"/>
                        <a:t> финансового обеспечения по годам реализации (млн. руб.)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i="1" dirty="0" smtClean="0"/>
                        <a:t>Всего</a:t>
                      </a:r>
                    </a:p>
                    <a:p>
                      <a:pPr algn="ctr"/>
                      <a:r>
                        <a:rPr lang="ru-RU" sz="1000" i="1" dirty="0" smtClean="0"/>
                        <a:t> (млн. руб.)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8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 smtClean="0"/>
                        <a:t>N1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 smtClean="0"/>
                        <a:t>N+1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 smtClean="0"/>
                        <a:t>N+2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dirty="0" smtClean="0"/>
                        <a:t>N+</a:t>
                      </a:r>
                      <a:r>
                        <a:rPr lang="ru-RU" sz="1000" i="1" dirty="0" smtClean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dirty="0" smtClean="0"/>
                        <a:t>N+</a:t>
                      </a:r>
                      <a:r>
                        <a:rPr lang="ru-RU" sz="1000" i="1" dirty="0" smtClean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dirty="0" smtClean="0"/>
                        <a:t>N+</a:t>
                      </a:r>
                      <a:r>
                        <a:rPr lang="ru-RU" sz="1000" i="1" dirty="0" smtClean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1.1. Федеральный бюджет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997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1.2. Бюджеты </a:t>
                      </a:r>
                      <a:r>
                        <a:rPr lang="ru-RU" sz="800" dirty="0" err="1" smtClean="0"/>
                        <a:t>гос.внебюджетных</a:t>
                      </a:r>
                      <a:r>
                        <a:rPr lang="ru-RU" sz="800" dirty="0" smtClean="0"/>
                        <a:t> фондов</a:t>
                      </a:r>
                      <a:r>
                        <a:rPr lang="ru-RU" sz="800" baseline="0" dirty="0" smtClean="0"/>
                        <a:t> РФ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3143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1.3. Консолидированный бюджет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     1.3.1. Областной бюджет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708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     1.3.2. Межбюджетные трансферты областного бюджета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708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     1.3.3.</a:t>
                      </a:r>
                      <a:r>
                        <a:rPr lang="ru-RU" sz="800" baseline="0" dirty="0" smtClean="0"/>
                        <a:t> Бюджеты муниципальных образований 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1.4. Внебюджетные</a:t>
                      </a:r>
                      <a:r>
                        <a:rPr lang="ru-RU" sz="800" baseline="0" dirty="0" smtClean="0"/>
                        <a:t> источники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115616" y="220164"/>
            <a:ext cx="66247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i="1" dirty="0" smtClean="0">
                <a:solidFill>
                  <a:schemeClr val="accent2">
                    <a:lumMod val="75000"/>
                  </a:schemeClr>
                </a:solidFill>
              </a:rPr>
              <a:t>Финансовое обеспечение реализации проекта 1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3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2" name="Рисунок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857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989274"/>
              </p:ext>
            </p:extLst>
          </p:nvPr>
        </p:nvGraphicFramePr>
        <p:xfrm>
          <a:off x="-1" y="447792"/>
          <a:ext cx="9155486" cy="30672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06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95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95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66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7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69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69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418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53094">
                <a:tc gridSpan="8">
                  <a:txBody>
                    <a:bodyPr/>
                    <a:lstStyle/>
                    <a:p>
                      <a:r>
                        <a:rPr lang="ru-RU" sz="1200" b="0" i="1" dirty="0" smtClean="0">
                          <a:solidFill>
                            <a:schemeClr val="tx1"/>
                          </a:solidFill>
                        </a:rPr>
                        <a:t>Ресурсный</a:t>
                      </a:r>
                      <a:r>
                        <a:rPr lang="ru-RU" sz="1200" b="0" i="1" baseline="0" dirty="0" smtClean="0">
                          <a:solidFill>
                            <a:schemeClr val="tx1"/>
                          </a:solidFill>
                        </a:rPr>
                        <a:t> центр</a:t>
                      </a:r>
                      <a:endParaRPr lang="ru-RU" sz="1200" b="0" i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992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smtClean="0"/>
                        <a:t>Результат 3.</a:t>
                      </a:r>
                      <a:r>
                        <a:rPr lang="ru-RU" sz="1200" i="1" baseline="0" dirty="0" smtClean="0"/>
                        <a:t> </a:t>
                      </a:r>
                      <a:r>
                        <a:rPr lang="ru-RU" sz="1200" i="1" dirty="0" smtClean="0"/>
                        <a:t>Создание механизма целевой контрактной подготовки и переподготовки кадров с последующим закреплением  на предприятиях и в организациях </a:t>
                      </a:r>
                      <a:r>
                        <a:rPr lang="ru-RU" sz="1200" i="1" dirty="0" err="1" smtClean="0"/>
                        <a:t>Чистопольского</a:t>
                      </a:r>
                      <a:r>
                        <a:rPr lang="ru-RU" sz="1200" i="1" dirty="0" smtClean="0"/>
                        <a:t> муниципального района и </a:t>
                      </a:r>
                      <a:r>
                        <a:rPr lang="ru-RU" sz="1200" i="1" dirty="0" err="1" smtClean="0"/>
                        <a:t>Закамского</a:t>
                      </a:r>
                      <a:r>
                        <a:rPr lang="ru-RU" sz="1200" i="1" dirty="0" smtClean="0"/>
                        <a:t> региона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i="1" dirty="0" smtClean="0"/>
                        <a:t>Объём</a:t>
                      </a:r>
                      <a:r>
                        <a:rPr lang="ru-RU" sz="1000" i="1" baseline="0" dirty="0" smtClean="0"/>
                        <a:t> финансового обеспечения по годам реализации (млн. руб.)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i="1" dirty="0" smtClean="0"/>
                        <a:t>Всего</a:t>
                      </a:r>
                    </a:p>
                    <a:p>
                      <a:pPr algn="ctr"/>
                      <a:r>
                        <a:rPr lang="ru-RU" sz="1000" i="1" dirty="0" smtClean="0"/>
                        <a:t> (млн. руб.)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8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 smtClean="0"/>
                        <a:t>N1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 smtClean="0"/>
                        <a:t>N+1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 smtClean="0"/>
                        <a:t>N+2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dirty="0" smtClean="0"/>
                        <a:t>N+</a:t>
                      </a:r>
                      <a:r>
                        <a:rPr lang="ru-RU" sz="1000" i="1" dirty="0" smtClean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dirty="0" smtClean="0"/>
                        <a:t>N+</a:t>
                      </a:r>
                      <a:r>
                        <a:rPr lang="ru-RU" sz="1000" i="1" dirty="0" smtClean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dirty="0" smtClean="0"/>
                        <a:t>N+</a:t>
                      </a:r>
                      <a:r>
                        <a:rPr lang="ru-RU" sz="1000" i="1" dirty="0" smtClean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1.1. Федеральный бюджет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997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1.2. Бюджеты </a:t>
                      </a:r>
                      <a:r>
                        <a:rPr lang="ru-RU" sz="800" dirty="0" err="1" smtClean="0"/>
                        <a:t>гос.внебюджетных</a:t>
                      </a:r>
                      <a:r>
                        <a:rPr lang="ru-RU" sz="800" dirty="0" smtClean="0"/>
                        <a:t> фондов</a:t>
                      </a:r>
                      <a:r>
                        <a:rPr lang="ru-RU" sz="800" baseline="0" dirty="0" smtClean="0"/>
                        <a:t> РФ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3143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1.3. Консолидированный бюджет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     1.3.1. Областной бюджет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708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     1.3.2. Межбюджетные трансферты областного бюджета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708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     1.3.3.</a:t>
                      </a:r>
                      <a:r>
                        <a:rPr lang="ru-RU" sz="800" baseline="0" dirty="0" smtClean="0"/>
                        <a:t> Бюджеты муниципальных образований 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1.4. Внебюджетные</a:t>
                      </a:r>
                      <a:r>
                        <a:rPr lang="ru-RU" sz="800" baseline="0" dirty="0" smtClean="0"/>
                        <a:t> источники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115616" y="220164"/>
            <a:ext cx="66247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i="1" dirty="0" smtClean="0">
                <a:solidFill>
                  <a:schemeClr val="accent2">
                    <a:lumMod val="75000"/>
                  </a:schemeClr>
                </a:solidFill>
              </a:rPr>
              <a:t>Финансовое обеспечение реализации проекта 1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3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2" name="Рисунок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401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541945"/>
              </p:ext>
            </p:extLst>
          </p:nvPr>
        </p:nvGraphicFramePr>
        <p:xfrm>
          <a:off x="-1" y="447792"/>
          <a:ext cx="9155486" cy="28843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06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95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95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66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7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69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69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418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53094">
                <a:tc gridSpan="8">
                  <a:txBody>
                    <a:bodyPr/>
                    <a:lstStyle/>
                    <a:p>
                      <a:r>
                        <a:rPr lang="ru-RU" sz="1200" b="0" i="1" dirty="0" smtClean="0">
                          <a:solidFill>
                            <a:schemeClr val="tx1"/>
                          </a:solidFill>
                        </a:rPr>
                        <a:t>Ресурсный</a:t>
                      </a:r>
                      <a:r>
                        <a:rPr lang="ru-RU" sz="1200" b="0" i="1" baseline="0" dirty="0" smtClean="0">
                          <a:solidFill>
                            <a:schemeClr val="tx1"/>
                          </a:solidFill>
                        </a:rPr>
                        <a:t> центр</a:t>
                      </a:r>
                      <a:endParaRPr lang="ru-RU" sz="1200" b="0" i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992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smtClean="0"/>
                        <a:t>Результат 4. Разработка и внедрение учебной программы курсов повышения квалификации и переподготовки педагогических работников и работников предприятий-работодателей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i="1" dirty="0" smtClean="0"/>
                        <a:t>Объём</a:t>
                      </a:r>
                      <a:r>
                        <a:rPr lang="ru-RU" sz="1000" i="1" baseline="0" dirty="0" smtClean="0"/>
                        <a:t> финансового обеспечения по годам реализации (млн. руб.)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i="1" dirty="0" smtClean="0"/>
                        <a:t>Всего</a:t>
                      </a:r>
                    </a:p>
                    <a:p>
                      <a:pPr algn="ctr"/>
                      <a:r>
                        <a:rPr lang="ru-RU" sz="1000" i="1" dirty="0" smtClean="0"/>
                        <a:t> (млн. руб.)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8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 smtClean="0"/>
                        <a:t>N1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 smtClean="0"/>
                        <a:t>N+1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 smtClean="0"/>
                        <a:t>N+2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dirty="0" smtClean="0"/>
                        <a:t>N+</a:t>
                      </a:r>
                      <a:r>
                        <a:rPr lang="ru-RU" sz="1000" i="1" dirty="0" smtClean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dirty="0" smtClean="0"/>
                        <a:t>N+</a:t>
                      </a:r>
                      <a:r>
                        <a:rPr lang="ru-RU" sz="1000" i="1" dirty="0" smtClean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dirty="0" smtClean="0"/>
                        <a:t>N+</a:t>
                      </a:r>
                      <a:r>
                        <a:rPr lang="ru-RU" sz="1000" i="1" dirty="0" smtClean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1.1. Федеральный бюджет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997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1.2. Бюджеты </a:t>
                      </a:r>
                      <a:r>
                        <a:rPr lang="ru-RU" sz="800" dirty="0" err="1" smtClean="0"/>
                        <a:t>гос.внебюджетных</a:t>
                      </a:r>
                      <a:r>
                        <a:rPr lang="ru-RU" sz="800" dirty="0" smtClean="0"/>
                        <a:t> фондов</a:t>
                      </a:r>
                      <a:r>
                        <a:rPr lang="ru-RU" sz="800" baseline="0" dirty="0" smtClean="0"/>
                        <a:t> РФ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3143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1.3. Консолидированный бюджет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     1.3.1. Областной бюджет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708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     1.3.2. Межбюджетные трансферты областного бюджета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708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     1.3.3.</a:t>
                      </a:r>
                      <a:r>
                        <a:rPr lang="ru-RU" sz="800" baseline="0" dirty="0" smtClean="0"/>
                        <a:t> Бюджеты муниципальных образований 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1.4. Внебюджетные</a:t>
                      </a:r>
                      <a:r>
                        <a:rPr lang="ru-RU" sz="800" baseline="0" dirty="0" smtClean="0"/>
                        <a:t> источники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115616" y="220164"/>
            <a:ext cx="66247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i="1" dirty="0" smtClean="0">
                <a:solidFill>
                  <a:schemeClr val="accent2">
                    <a:lumMod val="75000"/>
                  </a:schemeClr>
                </a:solidFill>
              </a:rPr>
              <a:t>Финансовое обеспечение реализации проекта 1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3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2" name="Рисунок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482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269072"/>
              </p:ext>
            </p:extLst>
          </p:nvPr>
        </p:nvGraphicFramePr>
        <p:xfrm>
          <a:off x="-1" y="447792"/>
          <a:ext cx="9155486" cy="36241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06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95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95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66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7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69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69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418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05877">
                <a:tc gridSpan="8">
                  <a:txBody>
                    <a:bodyPr/>
                    <a:lstStyle/>
                    <a:p>
                      <a:r>
                        <a:rPr lang="ru-RU" sz="1200" b="0" i="1" dirty="0" smtClean="0">
                          <a:solidFill>
                            <a:schemeClr val="tx1"/>
                          </a:solidFill>
                        </a:rPr>
                        <a:t>Ресурсный</a:t>
                      </a:r>
                      <a:r>
                        <a:rPr lang="ru-RU" sz="1200" b="0" i="1" baseline="0" dirty="0" smtClean="0">
                          <a:solidFill>
                            <a:schemeClr val="tx1"/>
                          </a:solidFill>
                        </a:rPr>
                        <a:t> центр</a:t>
                      </a:r>
                      <a:endParaRPr lang="ru-RU" sz="1200" b="0" i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962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smtClean="0"/>
                        <a:t>Результат 5: Обновление инфраструктуры образовательной деятельности, приведение ее в соответствие с современными требованиями. Обновление материально-технической и учебно-производственной базы.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i="1" dirty="0" smtClean="0"/>
                        <a:t>Объём</a:t>
                      </a:r>
                      <a:r>
                        <a:rPr lang="ru-RU" sz="1000" i="1" baseline="0" dirty="0" smtClean="0"/>
                        <a:t> финансового обеспечения по годам реализации (млн. руб.)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i="1" dirty="0" smtClean="0"/>
                        <a:t>Всего</a:t>
                      </a:r>
                    </a:p>
                    <a:p>
                      <a:pPr algn="ctr"/>
                      <a:r>
                        <a:rPr lang="ru-RU" sz="1000" i="1" dirty="0" smtClean="0"/>
                        <a:t> (млн. руб.)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65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 smtClean="0"/>
                        <a:t>N1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 smtClean="0"/>
                        <a:t>N+1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 smtClean="0"/>
                        <a:t>N+2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dirty="0" smtClean="0"/>
                        <a:t>N+</a:t>
                      </a:r>
                      <a:r>
                        <a:rPr lang="ru-RU" sz="1000" i="1" dirty="0" smtClean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dirty="0" smtClean="0"/>
                        <a:t>N+</a:t>
                      </a:r>
                      <a:r>
                        <a:rPr lang="ru-RU" sz="1000" i="1" dirty="0" smtClean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dirty="0" smtClean="0"/>
                        <a:t>N+</a:t>
                      </a:r>
                      <a:r>
                        <a:rPr lang="ru-RU" sz="1000" i="1" dirty="0" smtClean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904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1.1. Федеральный бюджет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904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1.2. Бюджеты </a:t>
                      </a:r>
                      <a:r>
                        <a:rPr lang="ru-RU" sz="800" dirty="0" err="1" smtClean="0"/>
                        <a:t>гос.внебюджетных</a:t>
                      </a:r>
                      <a:r>
                        <a:rPr lang="ru-RU" sz="800" dirty="0" smtClean="0"/>
                        <a:t> фондов</a:t>
                      </a:r>
                      <a:r>
                        <a:rPr lang="ru-RU" sz="800" baseline="0" dirty="0" smtClean="0"/>
                        <a:t> РФ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7904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1.3. Консолидированный бюджет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7904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     1.3.1. Областной бюджет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34,8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234,8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9619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     1.3.2. Межбюджетные трансферты областного бюджета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9619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     1.3.3.</a:t>
                      </a:r>
                      <a:r>
                        <a:rPr lang="ru-RU" sz="800" baseline="0" dirty="0" smtClean="0"/>
                        <a:t> Бюджеты муниципальных образований 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8952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1.4. Внебюджетные</a:t>
                      </a:r>
                      <a:r>
                        <a:rPr lang="ru-RU" sz="800" baseline="0" dirty="0" smtClean="0"/>
                        <a:t> источники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8952">
                <a:tc>
                  <a:txBody>
                    <a:bodyPr/>
                    <a:lstStyle/>
                    <a:p>
                      <a:pPr algn="l"/>
                      <a:r>
                        <a:rPr lang="ru-RU" sz="900" b="1" i="1" dirty="0" smtClean="0"/>
                        <a:t>Всего по проекту, в </a:t>
                      </a:r>
                      <a:r>
                        <a:rPr lang="ru-RU" sz="900" b="1" i="1" dirty="0" err="1" smtClean="0"/>
                        <a:t>т.ч</a:t>
                      </a:r>
                      <a:r>
                        <a:rPr lang="ru-RU" sz="900" b="1" i="1" dirty="0" smtClean="0"/>
                        <a:t>.:</a:t>
                      </a:r>
                      <a:endParaRPr lang="ru-RU" sz="900" b="1" i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40,2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129,4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130,4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827210125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115616" y="220164"/>
            <a:ext cx="66247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i="1" dirty="0" smtClean="0">
                <a:solidFill>
                  <a:schemeClr val="accent2">
                    <a:lumMod val="75000"/>
                  </a:schemeClr>
                </a:solidFill>
              </a:rPr>
              <a:t>Финансовое обеспечение реализации проекта 1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3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2" name="Рисунок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337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213884"/>
              </p:ext>
            </p:extLst>
          </p:nvPr>
        </p:nvGraphicFramePr>
        <p:xfrm>
          <a:off x="0" y="534553"/>
          <a:ext cx="9064846" cy="43946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648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0036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Наименование проекта 1 </a:t>
                      </a:r>
                      <a:r>
                        <a:rPr lang="ru-RU" sz="1400" b="0" i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(полное)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002"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/>
                        <a:t>Тезисное</a:t>
                      </a:r>
                      <a:r>
                        <a:rPr lang="ru-RU" sz="1100" b="1" i="1" baseline="0" dirty="0" smtClean="0"/>
                        <a:t> описание ситуации и параметров после реализации </a:t>
                      </a:r>
                      <a:r>
                        <a:rPr lang="ru-RU" sz="1100" b="1" i="1" dirty="0" smtClean="0"/>
                        <a:t>проекта 1.</a:t>
                      </a:r>
                      <a:endParaRPr lang="ru-RU" sz="11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0635">
                <a:tc>
                  <a:txBody>
                    <a:bodyPr/>
                    <a:lstStyle/>
                    <a:p>
                      <a:pPr algn="ctr"/>
                      <a:endParaRPr lang="ru-RU" sz="9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7970">
                <a:tc>
                  <a:txBody>
                    <a:bodyPr/>
                    <a:lstStyle/>
                    <a:p>
                      <a:endParaRPr lang="ru-RU" sz="1400" b="0" i="1" dirty="0" smtClean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187624" y="256413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Модель функционирования результатов проекта 1</a:t>
            </a:r>
            <a:r>
              <a:rPr lang="ru-RU" sz="12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*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7504" y="4928056"/>
            <a:ext cx="25202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* Выводы.</a:t>
            </a:r>
            <a:endParaRPr lang="ru-RU" sz="8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4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3" name="Рисунок 12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6457" y="1248867"/>
            <a:ext cx="5167070" cy="378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3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21"/>
          <p:cNvSpPr/>
          <p:nvPr/>
        </p:nvSpPr>
        <p:spPr>
          <a:xfrm>
            <a:off x="469163" y="1635646"/>
            <a:ext cx="8215371" cy="1138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lc="http://schemas.openxmlformats.org/drawingml/2006/lockedCanvas" val="1"/>
            </a:ext>
          </a:extLst>
        </p:spPr>
        <p:txBody>
          <a:bodyPr lIns="45719" rIns="45719">
            <a:spAutoFit/>
          </a:bodyPr>
          <a:lstStyle>
            <a:defPPr>
              <a:defRPr lang="en-US"/>
            </a:defPPr>
            <a:lvl1pPr marL="0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8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2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7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 sz="2400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Создание и развитие бренда ГАПОУ </a:t>
            </a:r>
          </a:p>
          <a:p>
            <a:pPr lvl="0" algn="ctr">
              <a:defRPr sz="2400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«Чистопольский сельскохозяйственный техникум им.Г.И.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Усманова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i="1" dirty="0" smtClean="0">
              <a:solidFill>
                <a:schemeClr val="tx1">
                  <a:lumMod val="50000"/>
                  <a:lumOff val="50000"/>
                </a:schemeClr>
              </a:solidFill>
              <a:latin typeface="Calibri"/>
            </a:endParaRPr>
          </a:p>
          <a:p>
            <a:pPr lvl="0" algn="ctr">
              <a:defRPr sz="2400"/>
            </a:pPr>
            <a:endParaRPr kumimoji="0" lang="ru-RU" sz="1600" b="0" i="1" u="none" strike="noStrike" kern="1200" cap="none" spc="0" normalizeH="0" noProof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/>
            </a:endParaRPr>
          </a:p>
          <a:p>
            <a:pPr lvl="0" algn="ctr">
              <a:defRPr sz="2400"/>
            </a:pPr>
            <a:r>
              <a:rPr kumimoji="0" lang="ru-RU" sz="16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</a:rPr>
              <a:t>(ключевые слова: имидж, логотип, миссия, видение, спонсоры, профориентация,)</a:t>
            </a:r>
            <a:r>
              <a:rPr kumimoji="0" lang="ru-RU" sz="1600" b="0" i="1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/>
              </a:rPr>
              <a:t>  </a:t>
            </a:r>
          </a:p>
          <a:p>
            <a:pPr lvl="0" algn="ctr">
              <a:defRPr sz="2400"/>
            </a:pPr>
            <a:endParaRPr kumimoji="0" lang="ru-RU" sz="800" b="0" i="1" u="none" strike="noStrike" kern="1200" cap="none" spc="0" normalizeH="0" noProof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" name="Shape 176"/>
          <p:cNvSpPr/>
          <p:nvPr/>
        </p:nvSpPr>
        <p:spPr>
          <a:xfrm>
            <a:off x="5434018" y="3514570"/>
            <a:ext cx="3628750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lc="http://schemas.openxmlformats.org/drawingml/2006/lockedCanvas" val="1"/>
            </a:ext>
          </a:extLst>
        </p:spPr>
        <p:txBody>
          <a:bodyPr wrap="square" lIns="45719" rIns="45719">
            <a:spAutoFit/>
          </a:bodyPr>
          <a:lstStyle>
            <a:defPPr>
              <a:defRPr lang="en-US"/>
            </a:defPPr>
            <a:lvl1pPr marL="0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8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2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7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Участники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проектной </a:t>
            </a:r>
            <a:r>
              <a:rPr lang="ru-RU" sz="1400" i="1" dirty="0" smtClean="0">
                <a:solidFill>
                  <a:sysClr val="windowText" lastClr="000000"/>
                </a:solidFill>
                <a:latin typeface="Calibri"/>
              </a:rPr>
              <a:t>группы</a:t>
            </a:r>
            <a:r>
              <a:rPr kumimoji="0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  <a:endParaRPr kumimoji="0" sz="14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r>
              <a:rPr lang="ru-RU" sz="1400" dirty="0"/>
              <a:t>Нуруллин </a:t>
            </a:r>
            <a:r>
              <a:rPr lang="ru-RU" sz="1400" dirty="0" err="1"/>
              <a:t>Анас</a:t>
            </a:r>
            <a:r>
              <a:rPr lang="ru-RU" sz="1400" dirty="0"/>
              <a:t> </a:t>
            </a:r>
            <a:r>
              <a:rPr lang="ru-RU" sz="1400" dirty="0" err="1"/>
              <a:t>Абдрахманович</a:t>
            </a:r>
            <a:r>
              <a:rPr lang="ru-RU" sz="1400" dirty="0"/>
              <a:t> </a:t>
            </a:r>
          </a:p>
          <a:p>
            <a:r>
              <a:rPr lang="ru-RU" sz="1400" dirty="0" err="1"/>
              <a:t>Субаева</a:t>
            </a:r>
            <a:r>
              <a:rPr lang="ru-RU" sz="1400" dirty="0"/>
              <a:t> </a:t>
            </a:r>
            <a:r>
              <a:rPr lang="ru-RU" sz="1400" dirty="0" err="1"/>
              <a:t>Асия</a:t>
            </a:r>
            <a:r>
              <a:rPr lang="ru-RU" sz="1400" dirty="0"/>
              <a:t> </a:t>
            </a:r>
            <a:r>
              <a:rPr lang="ru-RU" sz="1400" dirty="0" err="1"/>
              <a:t>Камилевна</a:t>
            </a:r>
            <a:endParaRPr lang="ru-RU" sz="1400" i="1" dirty="0">
              <a:solidFill>
                <a:sysClr val="windowText" lastClr="000000"/>
              </a:solidFill>
            </a:endParaRPr>
          </a:p>
        </p:txBody>
      </p:sp>
      <p:sp>
        <p:nvSpPr>
          <p:cNvPr id="15" name="Shape 176"/>
          <p:cNvSpPr/>
          <p:nvPr/>
        </p:nvSpPr>
        <p:spPr>
          <a:xfrm>
            <a:off x="3995936" y="4758829"/>
            <a:ext cx="1296144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lc="http://schemas.openxmlformats.org/drawingml/2006/lockedCanvas" val="1"/>
            </a:ext>
          </a:extLst>
        </p:spPr>
        <p:txBody>
          <a:bodyPr wrap="square" lIns="45719" rIns="45719">
            <a:spAutoFit/>
          </a:bodyPr>
          <a:lstStyle>
            <a:defPPr>
              <a:defRPr lang="en-US"/>
            </a:defPPr>
            <a:lvl1pPr marL="0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8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2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7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Москва</a:t>
            </a:r>
            <a:r>
              <a:rPr kumimoji="0" lang="ru-RU" sz="1400" b="0" i="1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- 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2019</a:t>
            </a:r>
          </a:p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07" t="7033" r="9385" b="7700"/>
          <a:stretch/>
        </p:blipFill>
        <p:spPr>
          <a:xfrm>
            <a:off x="3468153" y="3219822"/>
            <a:ext cx="1698921" cy="1192763"/>
          </a:xfrm>
          <a:prstGeom prst="rect">
            <a:avLst/>
          </a:prstGeom>
        </p:spPr>
      </p:pic>
      <p:sp>
        <p:nvSpPr>
          <p:cNvPr id="21" name="Shape 176"/>
          <p:cNvSpPr/>
          <p:nvPr/>
        </p:nvSpPr>
        <p:spPr>
          <a:xfrm>
            <a:off x="148191" y="3270547"/>
            <a:ext cx="3096344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lc="http://schemas.openxmlformats.org/drawingml/2006/lockedCanvas" val="1"/>
            </a:ext>
          </a:extLst>
        </p:spPr>
        <p:txBody>
          <a:bodyPr wrap="square" lIns="45719" rIns="45719">
            <a:spAutoFit/>
          </a:bodyPr>
          <a:lstStyle>
            <a:defPPr>
              <a:defRPr lang="en-US"/>
            </a:defPPr>
            <a:lvl1pPr marL="0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8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2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7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 sz="2400"/>
            </a:pPr>
            <a:r>
              <a:rPr lang="ru-RU" sz="1400" i="1" dirty="0" smtClean="0"/>
              <a:t>ГАПОУ «</a:t>
            </a:r>
            <a:r>
              <a:rPr lang="ru-RU" sz="1400" i="1" dirty="0" err="1" smtClean="0"/>
              <a:t>Чистопольский</a:t>
            </a:r>
            <a:r>
              <a:rPr lang="ru-RU" sz="1400" i="1" dirty="0" smtClean="0"/>
              <a:t> сельскохозяйственный техникум имени Г.И. </a:t>
            </a:r>
            <a:r>
              <a:rPr lang="ru-RU" sz="1400" i="1" dirty="0" err="1" smtClean="0"/>
              <a:t>Усманова</a:t>
            </a:r>
            <a:r>
              <a:rPr lang="ru-RU" sz="1400" i="1" dirty="0" smtClean="0"/>
              <a:t>»</a:t>
            </a:r>
            <a:endParaRPr lang="ru-RU" sz="14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Shape 176"/>
          <p:cNvSpPr/>
          <p:nvPr/>
        </p:nvSpPr>
        <p:spPr>
          <a:xfrm>
            <a:off x="108111" y="4155926"/>
            <a:ext cx="3239753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lc="http://schemas.openxmlformats.org/drawingml/2006/lockedCanvas" val="1"/>
            </a:ext>
          </a:extLst>
        </p:spPr>
        <p:txBody>
          <a:bodyPr wrap="square" lIns="45719" rIns="45719">
            <a:spAutoFit/>
          </a:bodyPr>
          <a:lstStyle>
            <a:defPPr>
              <a:defRPr lang="en-US"/>
            </a:defPPr>
            <a:lvl1pPr marL="0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8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2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7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Контактная</a:t>
            </a:r>
            <a:r>
              <a:rPr kumimoji="0" lang="ru-RU" sz="1400" b="0" i="1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информация</a:t>
            </a:r>
            <a:r>
              <a:rPr kumimoji="0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  <a:endParaRPr kumimoji="0" sz="14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т.</a:t>
            </a: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________</a:t>
            </a: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_________</a:t>
            </a: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e-mail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______________________</a:t>
            </a:r>
            <a:endParaRPr kumimoji="0" sz="14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104683" y="-161643"/>
            <a:ext cx="8960163" cy="914652"/>
            <a:chOff x="104683" y="-161643"/>
            <a:chExt cx="8960163" cy="914652"/>
          </a:xfrm>
        </p:grpSpPr>
        <p:grpSp>
          <p:nvGrpSpPr>
            <p:cNvPr id="23" name="Группа 22"/>
            <p:cNvGrpSpPr/>
            <p:nvPr/>
          </p:nvGrpSpPr>
          <p:grpSpPr>
            <a:xfrm>
              <a:off x="104683" y="75176"/>
              <a:ext cx="8960163" cy="495834"/>
              <a:chOff x="104683" y="75176"/>
              <a:chExt cx="8960163" cy="495834"/>
            </a:xfrm>
          </p:grpSpPr>
          <p:pic>
            <p:nvPicPr>
              <p:cNvPr id="25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683" y="118172"/>
                <a:ext cx="2019045" cy="4528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28383" y="75176"/>
                <a:ext cx="1036463" cy="4410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4" name="Рисунок 23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4708" y="-161643"/>
              <a:ext cx="999974" cy="914652"/>
            </a:xfrm>
            <a:prstGeom prst="rect">
              <a:avLst/>
            </a:prstGeom>
          </p:spPr>
        </p:pic>
      </p:grpSp>
      <p:sp>
        <p:nvSpPr>
          <p:cNvPr id="27" name="Shape 113"/>
          <p:cNvSpPr>
            <a:spLocks noGrp="1"/>
          </p:cNvSpPr>
          <p:nvPr/>
        </p:nvSpPr>
        <p:spPr>
          <a:xfrm>
            <a:off x="-1" y="505686"/>
            <a:ext cx="9144001" cy="947738"/>
          </a:xfrm>
          <a:prstGeom prst="rect">
            <a:avLst/>
          </a:prstGeom>
        </p:spPr>
        <p:txBody>
          <a:bodyPr vert="horz" lIns="104287" tIns="52144" rIns="104287" bIns="52144" rtlCol="0" anchor="ctr">
            <a:normAutofit/>
          </a:bodyPr>
          <a:lstStyle>
            <a:lvl1pPr algn="ctr" defTabSz="1042873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kumimoji="0" lang="ru-RU" sz="1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Дополнительная профессиональная программа профессиональной переподготовки руководителей </a:t>
            </a:r>
            <a:r>
              <a:rPr kumimoji="0" lang="ru-RU" sz="10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и </a:t>
            </a:r>
            <a:r>
              <a:rPr kumimoji="0" lang="ru-RU" sz="1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управленческих команд </a:t>
            </a:r>
            <a:endParaRPr kumimoji="0" lang="ru-RU" sz="1000" b="0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</a:endParaRPr>
          </a:p>
          <a:p>
            <a:pPr lvl="0">
              <a:defRPr/>
            </a:pPr>
            <a:r>
              <a:rPr kumimoji="0" lang="ru-RU" sz="10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профессиональных </a:t>
            </a:r>
            <a:r>
              <a:rPr kumimoji="0" lang="ru-RU" sz="1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образовательных организаций </a:t>
            </a:r>
            <a:r>
              <a:rPr kumimoji="0" lang="ru-RU" sz="10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/>
            </a:r>
            <a:br>
              <a:rPr kumimoji="0" lang="ru-RU" sz="10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</a:br>
            <a:r>
              <a:rPr lang="ru-RU" sz="1000" i="1" dirty="0">
                <a:solidFill>
                  <a:sysClr val="windowText" lastClr="000000"/>
                </a:solidFill>
              </a:rPr>
              <a:t>«Управление региональным отраслевым взаимодействием </a:t>
            </a:r>
            <a:r>
              <a:rPr lang="ru-RU" sz="1000" i="1" dirty="0" smtClean="0">
                <a:solidFill>
                  <a:sysClr val="windowText" lastClr="000000"/>
                </a:solidFill>
              </a:rPr>
              <a:t>в </a:t>
            </a:r>
            <a:r>
              <a:rPr lang="ru-RU" sz="1000" i="1" dirty="0">
                <a:solidFill>
                  <a:sysClr val="windowText" lastClr="000000"/>
                </a:solidFill>
              </a:rPr>
              <a:t>среднем профессиональном </a:t>
            </a:r>
            <a:r>
              <a:rPr lang="ru-RU" sz="1000" i="1" dirty="0" smtClean="0">
                <a:solidFill>
                  <a:sysClr val="windowText" lastClr="000000"/>
                </a:solidFill>
              </a:rPr>
              <a:t>образовании</a:t>
            </a:r>
            <a:r>
              <a:rPr kumimoji="0" lang="ru-RU" sz="10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»  </a:t>
            </a:r>
          </a:p>
          <a:p>
            <a:pPr lvl="0">
              <a:defRPr/>
            </a:pPr>
            <a:r>
              <a:rPr kumimoji="0" lang="ru-RU" sz="1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</a:rPr>
              <a:t>(«Школа лидеров СПО: отраслевое</a:t>
            </a:r>
            <a:r>
              <a:rPr kumimoji="0" lang="ru-RU" sz="10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</a:rPr>
              <a:t> сетевое взаимодействие»)</a:t>
            </a:r>
            <a:endParaRPr kumimoji="0" sz="10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2844" y="428626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456801">
              <a:defRPr/>
            </a:pPr>
            <a:r>
              <a:rPr lang="ru-RU" sz="1600" i="1" dirty="0" smtClean="0">
                <a:solidFill>
                  <a:srgbClr val="C00000"/>
                </a:solidFill>
              </a:rPr>
              <a:t>     </a:t>
            </a:r>
            <a:r>
              <a:rPr lang="ru-RU" sz="1600" i="1" dirty="0" smtClean="0">
                <a:solidFill>
                  <a:sysClr val="windowText" lastClr="000000"/>
                </a:solidFill>
              </a:rPr>
              <a:t>89375224482</a:t>
            </a:r>
          </a:p>
          <a:p>
            <a:pPr lvl="0">
              <a:defRPr/>
            </a:pPr>
            <a:r>
              <a:rPr lang="ru-RU" sz="1600" i="1" dirty="0" smtClean="0">
                <a:solidFill>
                  <a:srgbClr val="C00000"/>
                </a:solidFill>
              </a:rPr>
              <a:t>            </a:t>
            </a:r>
            <a:r>
              <a:rPr lang="en-US" sz="1600" i="1" dirty="0" smtClean="0">
                <a:solidFill>
                  <a:sysClr val="windowText" lastClr="000000"/>
                </a:solidFill>
              </a:rPr>
              <a:t>ch.tehnikum@mail.ru</a:t>
            </a:r>
            <a:endParaRPr lang="en-US" sz="1600" i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64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560415"/>
              </p:ext>
            </p:extLst>
          </p:nvPr>
        </p:nvGraphicFramePr>
        <p:xfrm>
          <a:off x="107504" y="563060"/>
          <a:ext cx="8957342" cy="44569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9573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0878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Наименование проекта 2 (полное):</a:t>
                      </a: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и развитие бренда ГАПОУ «Чистопольский сельскохозяйственный техникум им.Г.И. </a:t>
                      </a:r>
                      <a:r>
                        <a:rPr lang="ru-RU" sz="1400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Усманова</a:t>
                      </a: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9370">
                <a:tc>
                  <a:txBody>
                    <a:bodyPr/>
                    <a:lstStyle/>
                    <a:p>
                      <a:r>
                        <a:rPr lang="ru-RU" sz="1200" i="1" dirty="0" smtClean="0">
                          <a:solidFill>
                            <a:schemeClr val="tx1"/>
                          </a:solidFill>
                        </a:rPr>
                        <a:t>Наименование проекта 2 (сокращённое):</a:t>
                      </a: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БРЕНД 100 </a:t>
                      </a:r>
                      <a:r>
                        <a:rPr lang="ru-RU" sz="1400" i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летия</a:t>
                      </a:r>
                      <a:endParaRPr lang="ru-RU" sz="14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028">
                <a:tc>
                  <a:txBody>
                    <a:bodyPr/>
                    <a:lstStyle/>
                    <a:p>
                      <a:r>
                        <a:rPr lang="ru-RU" sz="1000" b="1" i="1" dirty="0" smtClean="0"/>
                        <a:t>Срок начала и окончания</a:t>
                      </a:r>
                      <a:r>
                        <a:rPr lang="ru-RU" sz="1000" b="1" i="1" baseline="0" dirty="0" smtClean="0"/>
                        <a:t> проекта 2:  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01.05.2019-31.12.2020</a:t>
                      </a:r>
                      <a:endParaRPr lang="ru-RU" sz="1200" b="1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1713">
                <a:tc>
                  <a:txBody>
                    <a:bodyPr/>
                    <a:lstStyle/>
                    <a:p>
                      <a:r>
                        <a:rPr lang="ru-RU" sz="1000" b="1" i="1" dirty="0" smtClean="0"/>
                        <a:t>Куратор проекта 2:</a:t>
                      </a:r>
                    </a:p>
                    <a:p>
                      <a:r>
                        <a:rPr lang="ru-RU" sz="1000" b="1" i="1" dirty="0" smtClean="0"/>
                        <a:t>Функциональный заказчик:</a:t>
                      </a:r>
                    </a:p>
                    <a:p>
                      <a:r>
                        <a:rPr lang="ru-RU" sz="1000" b="1" i="1" dirty="0" smtClean="0"/>
                        <a:t>Руководитель</a:t>
                      </a:r>
                      <a:r>
                        <a:rPr lang="ru-RU" sz="1000" b="1" i="1" baseline="0" dirty="0" smtClean="0"/>
                        <a:t> проекта 2:</a:t>
                      </a:r>
                    </a:p>
                    <a:p>
                      <a:r>
                        <a:rPr lang="ru-RU" sz="1000" b="1" i="1" baseline="0" dirty="0" smtClean="0"/>
                        <a:t>Администратор проекта 2:</a:t>
                      </a:r>
                      <a:endParaRPr lang="ru-RU" sz="1000" b="1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67973"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chemeClr val="tx1"/>
                          </a:solidFill>
                        </a:rPr>
                        <a:t>Предпосылки реализации проекта 2:</a:t>
                      </a:r>
                      <a:endParaRPr lang="ru-RU" sz="1200" i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0" name="Группа 9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8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3" name="Рисунок 12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  <p:sp>
        <p:nvSpPr>
          <p:cNvPr id="16" name="TextBox 15"/>
          <p:cNvSpPr txBox="1"/>
          <p:nvPr/>
        </p:nvSpPr>
        <p:spPr>
          <a:xfrm>
            <a:off x="1115616" y="279227"/>
            <a:ext cx="37772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i="1" dirty="0" smtClean="0">
                <a:solidFill>
                  <a:schemeClr val="accent2">
                    <a:lumMod val="75000"/>
                  </a:schemeClr>
                </a:solidFill>
              </a:rPr>
              <a:t>Основные положения проекта 2</a:t>
            </a:r>
          </a:p>
        </p:txBody>
      </p:sp>
    </p:spTree>
    <p:extLst>
      <p:ext uri="{BB962C8B-B14F-4D97-AF65-F5344CB8AC3E}">
        <p14:creationId xmlns:p14="http://schemas.microsoft.com/office/powerpoint/2010/main" val="306652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9132346"/>
              </p:ext>
            </p:extLst>
          </p:nvPr>
        </p:nvGraphicFramePr>
        <p:xfrm>
          <a:off x="104682" y="483518"/>
          <a:ext cx="8931815" cy="45897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95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49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5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5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51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5158">
                <a:tc gridSpan="6">
                  <a:txBody>
                    <a:bodyPr/>
                    <a:lstStyle/>
                    <a:p>
                      <a:r>
                        <a:rPr lang="ru-RU" sz="1200" b="1" i="1" dirty="0" smtClean="0"/>
                        <a:t>Цель</a:t>
                      </a:r>
                      <a:r>
                        <a:rPr lang="ru-RU" sz="1200" b="1" i="1" baseline="0" dirty="0" smtClean="0"/>
                        <a:t> </a:t>
                      </a:r>
                      <a:r>
                        <a:rPr lang="ru-RU" sz="1200" b="1" i="1" dirty="0" smtClean="0"/>
                        <a:t>проекта 2:</a:t>
                      </a:r>
                      <a:r>
                        <a:rPr lang="ru-RU" sz="10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Войти в тройку лидеров СПО региона аграрного профиля и увеличить конкурс при поступлении 1,5 человека на место через повышение имиджа техникума в 2021 году</a:t>
                      </a:r>
                      <a:endParaRPr lang="ru-RU" sz="1000" b="1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721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1" dirty="0" smtClean="0"/>
                        <a:t>Показатель</a:t>
                      </a:r>
                    </a:p>
                    <a:p>
                      <a:pPr algn="ctr"/>
                      <a:endParaRPr lang="ru-RU" sz="12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i="1" dirty="0" smtClean="0"/>
                        <a:t>Тип показателя</a:t>
                      </a:r>
                      <a:endParaRPr lang="ru-RU" sz="105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i="1" dirty="0" smtClean="0"/>
                        <a:t>Базовое значение</a:t>
                      </a:r>
                      <a:endParaRPr lang="ru-RU" sz="105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Период, год</a:t>
                      </a:r>
                      <a:endParaRPr lang="ru-RU" sz="8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8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2019</a:t>
                      </a:r>
                      <a:endParaRPr lang="ru-RU" sz="8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2020</a:t>
                      </a:r>
                      <a:endParaRPr lang="ru-RU" sz="8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2021</a:t>
                      </a:r>
                      <a:endParaRPr lang="ru-RU" sz="8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7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Конкурс на место при поступлении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1,2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1,2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1,3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1,5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0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Место в рейтинге ПОО аграрного профиля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57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Доля студентов, обучающихсяпо дуальной форме образования, %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5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Доля численности студентов, обучающихся на основе договоров о целевом </a:t>
                      </a:r>
                      <a:r>
                        <a:rPr lang="ru-RU" sz="1000" i="1" dirty="0" err="1">
                          <a:latin typeface="Times New Roman"/>
                          <a:ea typeface="Times New Roman"/>
                          <a:cs typeface="Times New Roman"/>
                        </a:rPr>
                        <a:t>обучении,%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Количество внедренных новых образовательных программ профессионального и  дополнительного профессионального образования, соответствующих потребностям инвестиционного проекта моногород (ТОСЭР)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35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Количество договоров о непрерывной профессиональной подготовке работников в рамках сетевого взаимодействия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Количество компетенций для участия в  вордскилс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Не менее 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Не менее 9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Не менее 20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Не менее 30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Конкурс на место при поступлении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1,2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1,2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1,3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1,5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Место в рейтинге ПОО аграрного профиля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Доля студентов, обучающихсяпо дуальной форме образования, %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целевой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539552" y="194413"/>
            <a:ext cx="42606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i="1" dirty="0" smtClean="0">
                <a:solidFill>
                  <a:schemeClr val="accent2">
                    <a:lumMod val="75000"/>
                  </a:schemeClr>
                </a:solidFill>
              </a:rPr>
              <a:t>Цель и показатели проекта 2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3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2" name="Рисунок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89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828194"/>
              </p:ext>
            </p:extLst>
          </p:nvPr>
        </p:nvGraphicFramePr>
        <p:xfrm>
          <a:off x="18964" y="577683"/>
          <a:ext cx="9045881" cy="44058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и развитие бренда ГАПОУ </a:t>
                      </a:r>
                    </a:p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«Чистопольский сельскохозяйственный техникум им.Г.И. </a:t>
                      </a:r>
                      <a:r>
                        <a:rPr lang="ru-RU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Усманова</a:t>
                      </a: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10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  <a:p>
                      <a:pPr algn="ctr"/>
                      <a:endParaRPr lang="ru-RU" sz="1400" b="1" i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764">
                <a:tc>
                  <a:txBody>
                    <a:bodyPr/>
                    <a:lstStyle/>
                    <a:p>
                      <a:r>
                        <a:rPr lang="ru-RU" sz="105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Задача 1:Формирование бренда техникума и механизмов позиционирования</a:t>
                      </a:r>
                      <a:endParaRPr lang="ru-RU" sz="1050" b="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1.1.: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Актуализирован сайт техникума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20.05.2019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и графиков и т.д.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 Определены ответственные лица по заполнению отдельных закладок и распространена информация со сроками выполнения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1.05.2019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и графиков и т.д.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397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</a:t>
                      </a:r>
                      <a:r>
                        <a:rPr lang="ru-RU" sz="1000" b="1" i="1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: </a:t>
                      </a:r>
                      <a:r>
                        <a:rPr lang="ru-RU" sz="1000" i="1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Сбор </a:t>
                      </a: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 анализ собранной информации, размещение на сайте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10.05.2019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информация.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</a:t>
                      </a:r>
                      <a:r>
                        <a:rPr lang="ru-RU" sz="1000" b="1" i="1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: </a:t>
                      </a:r>
                      <a:r>
                        <a:rPr lang="ru-RU" sz="1000" i="1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Апробация </a:t>
                      </a: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обновленного сайта, редактирование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10.05.2019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приказов и т.д.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КТ: загружена актуальная информация необходимая для роста престижа Техникума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20.05.2019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и графиков и т.д.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2. План мероприятий по реализации проекта 2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771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0" y="30297"/>
            <a:ext cx="9064846" cy="379735"/>
            <a:chOff x="0" y="30297"/>
            <a:chExt cx="9064846" cy="379735"/>
          </a:xfrm>
        </p:grpSpPr>
        <p:pic>
          <p:nvPicPr>
            <p:cNvPr id="12" name="Picture 3" descr="\\192.168.250.49\h\Центр проектной деятельности\Фирменный стиль\Логотип Минпросвещения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0617"/>
              <a:ext cx="1691680" cy="379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D:\Барсукова_АВ\Раб_стол_ноутбук\Рисунки\ГИНФО1.jpe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2400" y="30297"/>
              <a:ext cx="892446" cy="3797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45" b="14921"/>
          <a:stretch/>
        </p:blipFill>
        <p:spPr>
          <a:xfrm>
            <a:off x="4360171" y="-13692"/>
            <a:ext cx="423660" cy="281502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660944"/>
              </p:ext>
            </p:extLst>
          </p:nvPr>
        </p:nvGraphicFramePr>
        <p:xfrm>
          <a:off x="268028" y="601188"/>
          <a:ext cx="8696459" cy="3217935"/>
        </p:xfrm>
        <a:graphic>
          <a:graphicData uri="http://schemas.openxmlformats.org/drawingml/2006/table">
            <a:tbl>
              <a:tblPr firstRow="1" firstCol="1" bandRow="1"/>
              <a:tblGrid>
                <a:gridCol w="524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46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45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524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601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Мероприятия 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(действия, необходимые для включения проектов в Программу развития ПОО; например: обсуждение планируемых изменений в Программе развития, в связи с внесением в неё нового проекта, с учредителем)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Контрольные точки</a:t>
                      </a:r>
                      <a:endParaRPr lang="ru-RU" sz="9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(выбрать ключевые контрольные точки, демонстрирующие процесс включения проекта 1/ 2/ 3 в Программу развития)</a:t>
                      </a:r>
                      <a:endParaRPr lang="ru-RU" sz="9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Вид документа </a:t>
                      </a:r>
                      <a:endParaRPr lang="ru-RU" sz="9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(например, согласование с учредителем или внесение информации в лист регистрации изменений)</a:t>
                      </a:r>
                      <a:endParaRPr lang="ru-RU" sz="9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r>
                        <a:rPr lang="ru-RU" sz="900" i="1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Наименование Проекта</a:t>
                      </a:r>
                      <a:r>
                        <a:rPr lang="ru-RU" sz="900" i="1" baseline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2: 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Создание и развитие бренда ГАПОУ «Чистопольский сельскохозяйственный техникум </a:t>
                      </a:r>
                      <a:r>
                        <a:rPr lang="ru-RU" sz="1000" i="1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им.Г.И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Усманова»</a:t>
                      </a:r>
                      <a:endParaRPr lang="ru-RU" sz="10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6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Заседание методического кабинета</a:t>
                      </a:r>
                      <a:endParaRPr lang="ru-RU" sz="10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 г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 заседания методического кабинета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0415251"/>
                  </a:ext>
                </a:extLst>
              </a:tr>
              <a:tr h="146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9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6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Заседание педагогического совета техникума 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Апрель-май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 г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 заседания педагогического совета техникума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6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9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7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Согласование в Министерстве образования и науки РТ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развития ПОО согласована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развития ПОО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6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9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Заседание методического кабинета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 г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 заседания методического кабинета</a:t>
                      </a:r>
                      <a:endParaRPr lang="ru-RU" sz="10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7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Результат для Программы развития ПОО: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303889" y="258911"/>
            <a:ext cx="6624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i="1" dirty="0">
                <a:solidFill>
                  <a:schemeClr val="accent5">
                    <a:lumMod val="50000"/>
                  </a:schemeClr>
                </a:solidFill>
              </a:rPr>
              <a:t>Мероприятия, направленные на включение новых разработанных трех проектов в Программу развития </a:t>
            </a:r>
            <a:r>
              <a:rPr lang="ru-RU" sz="1000" b="1" i="1" dirty="0" smtClean="0">
                <a:solidFill>
                  <a:schemeClr val="accent5">
                    <a:lumMod val="50000"/>
                  </a:schemeClr>
                </a:solidFill>
              </a:rPr>
              <a:t>ПОО. Результаты для Программы развития ПОО</a:t>
            </a:r>
          </a:p>
        </p:txBody>
      </p:sp>
    </p:spTree>
    <p:extLst>
      <p:ext uri="{BB962C8B-B14F-4D97-AF65-F5344CB8AC3E}">
        <p14:creationId xmlns:p14="http://schemas.microsoft.com/office/powerpoint/2010/main" val="188026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4298742"/>
              </p:ext>
            </p:extLst>
          </p:nvPr>
        </p:nvGraphicFramePr>
        <p:xfrm>
          <a:off x="18964" y="577683"/>
          <a:ext cx="9045881" cy="43999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и развитие бренда ГАПОУ </a:t>
                      </a:r>
                    </a:p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«Чистопольский сельскохозяйственный техникум им.Г.И. Усманова»</a:t>
                      </a:r>
                      <a:endParaRPr lang="ru-RU" sz="110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  <a:p>
                      <a:pPr algn="ctr"/>
                      <a:endParaRPr lang="ru-RU" sz="1400" b="1" i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764">
                <a:tc>
                  <a:txBody>
                    <a:bodyPr/>
                    <a:lstStyle/>
                    <a:p>
                      <a:r>
                        <a:rPr lang="ru-RU" sz="105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Задача 1:Формирование бренда техникума и механизмов позиционирования</a:t>
                      </a:r>
                      <a:endParaRPr lang="ru-RU" sz="1050" b="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1.2.:</a:t>
                      </a:r>
                      <a:r>
                        <a:rPr lang="ru-RU" sz="12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Разработан логотип техникума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25.05.2019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приказов и т.д.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 </a:t>
                      </a: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и тиражирование информации о конкурсе </a:t>
                      </a:r>
                      <a:r>
                        <a:rPr lang="ru-RU" sz="1000" i="1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логотипа и </a:t>
                      </a: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слогана техникума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1.05.2019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документации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397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Определения членов конкурсной комиссии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26.04.2019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документации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Сбор логотипов и слоганов, анализ, оценка, определение лучшего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10.05.2019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Сбор информации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КТ:  Выбраны наилучшие логотипы, отправлены на анализ маркетологу, определен лучший логотип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25.05.2019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приказов и т.д.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2. План мероприятий по реализации проекта 2</a:t>
            </a:r>
          </a:p>
        </p:txBody>
      </p:sp>
      <p:grpSp>
        <p:nvGrpSpPr>
          <p:cNvPr id="2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771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828194"/>
              </p:ext>
            </p:extLst>
          </p:nvPr>
        </p:nvGraphicFramePr>
        <p:xfrm>
          <a:off x="18964" y="577683"/>
          <a:ext cx="9045881" cy="43999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и развитие бренда ГАПОУ </a:t>
                      </a:r>
                    </a:p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«Чистопольский сельскохозяйственный техникум им.Г.И. </a:t>
                      </a:r>
                      <a:r>
                        <a:rPr lang="ru-RU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Усманова</a:t>
                      </a: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10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  <a:p>
                      <a:pPr algn="ctr"/>
                      <a:endParaRPr lang="ru-RU" sz="1400" b="1" i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764">
                <a:tc>
                  <a:txBody>
                    <a:bodyPr/>
                    <a:lstStyle/>
                    <a:p>
                      <a:r>
                        <a:rPr lang="ru-RU" sz="105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Задача 1:Формирование бренда техникума и механизмов позиционирования</a:t>
                      </a:r>
                      <a:endParaRPr lang="ru-RU" sz="1050" b="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1.3.: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Разработана миссия и видение техникума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20.05.2019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приказов и т.д.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 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и тиражирование информации о 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миссия и видение техникума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10.05.2019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документации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397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Определения членов конкурсной комиссии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10.05.2019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приказов и т.д.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Сбор логотипов, анализ, оценка, определение лучшего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10.05.2019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Сбор информации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КТ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: Утверждена миссия и  видение техникума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20.05.2019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приказов и т.д.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2. План мероприятий по реализации проекта 2</a:t>
            </a:r>
          </a:p>
        </p:txBody>
      </p:sp>
      <p:grpSp>
        <p:nvGrpSpPr>
          <p:cNvPr id="2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771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975344"/>
              </p:ext>
            </p:extLst>
          </p:nvPr>
        </p:nvGraphicFramePr>
        <p:xfrm>
          <a:off x="18964" y="577683"/>
          <a:ext cx="9045881" cy="45819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и развитие бренда ГАПОУ </a:t>
                      </a:r>
                    </a:p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«Чистопольский сельскохозяйственный техникум им.Г.И. </a:t>
                      </a:r>
                      <a:r>
                        <a:rPr lang="ru-RU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Усманова</a:t>
                      </a: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10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  <a:p>
                      <a:pPr algn="ctr"/>
                      <a:endParaRPr lang="ru-RU" sz="1400" b="1" i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764">
                <a:tc>
                  <a:txBody>
                    <a:bodyPr/>
                    <a:lstStyle/>
                    <a:p>
                      <a:r>
                        <a:rPr lang="ru-RU" sz="105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Задача 1:Формирование бренда техникума и механизмов позиционирования</a:t>
                      </a:r>
                      <a:endParaRPr lang="ru-RU" sz="1050" b="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1.4.:</a:t>
                      </a:r>
                      <a:r>
                        <a:rPr lang="ru-RU" sz="1200" i="1" kern="1200">
                          <a:latin typeface="Times New Roman"/>
                          <a:ea typeface="Times New Roman"/>
                          <a:cs typeface="Times New Roman"/>
                        </a:rPr>
                        <a:t>Проведена 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PR и рекламная кампания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20.06.2020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приказов и т.д.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 </a:t>
                      </a:r>
                      <a:r>
                        <a:rPr lang="ru-RU" sz="1150">
                          <a:solidFill>
                            <a:srgbClr val="3333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50" i="1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Снятие видеоролик с участием известных выпускников техникума, где они делятся воспоминаниями о времени учебы в техникуме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10.05.2019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Сбор информации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397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 </a:t>
                      </a:r>
                      <a:r>
                        <a:rPr lang="ru-RU" sz="1150">
                          <a:solidFill>
                            <a:srgbClr val="333333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i="1">
                          <a:solidFill>
                            <a:srgbClr val="333333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размещение ролика на улицах города и на ТВ, рекламных щитах и автобусных остановках напоминающих о 100 летии Техникума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10.05.2019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приказов, договоров в и т.д.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двухмесячник экскурсий для школьников Чистополя и района в музей Техникума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10.11.2019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приказов и т.д.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 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Открытие в инстаграмме рубрики «Звездный патронаж», где известные личности окончившие техникум в разные годы рассказывают о своих бывших преподавателях со слоганом «МЫ по Вам скучаем»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20.06.2020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Сбор информации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2. План мероприятий по реализации проекта 2</a:t>
            </a:r>
          </a:p>
        </p:txBody>
      </p:sp>
      <p:grpSp>
        <p:nvGrpSpPr>
          <p:cNvPr id="2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771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828194"/>
              </p:ext>
            </p:extLst>
          </p:nvPr>
        </p:nvGraphicFramePr>
        <p:xfrm>
          <a:off x="18964" y="577683"/>
          <a:ext cx="9045881" cy="43999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и развитие бренда ГАПОУ </a:t>
                      </a:r>
                    </a:p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«Чистопольский сельскохозяйственный техникум им.Г.И. </a:t>
                      </a:r>
                      <a:r>
                        <a:rPr lang="ru-RU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Усманова</a:t>
                      </a: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10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  <a:p>
                      <a:pPr algn="ctr"/>
                      <a:endParaRPr lang="ru-RU" sz="1400" b="1" i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764">
                <a:tc>
                  <a:txBody>
                    <a:bodyPr/>
                    <a:lstStyle/>
                    <a:p>
                      <a:r>
                        <a:rPr lang="ru-RU" sz="105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Задача 1:Формирование бренда техникума и механизмов позиционирования</a:t>
                      </a:r>
                      <a:endParaRPr lang="ru-RU" sz="1050" b="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91440"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</a:t>
                      </a: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1.5.: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Актуализирован Кодекс  корпоративной этики и культуры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20.05.2019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приказов и т.д.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 Проведение анкетирования и наблюдения среди преподавателей и сотрудников техникума по данной тематике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10.05.2019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Сбор информации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397">
                <a:tc>
                  <a:txBody>
                    <a:bodyPr/>
                    <a:lstStyle/>
                    <a:p>
                      <a:pPr marL="82550"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Анализ собранного материала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10.05.2019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приказов и т.д.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актуальной минформации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10.05.2019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Сбор информации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КТ: Включение актуализированной информации в новый кодекс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20.05.2019</a:t>
                      </a:r>
                      <a:r>
                        <a:rPr lang="ru-RU" sz="11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приказов и т.д.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2. План мероприятий по реализации проекта 2</a:t>
            </a:r>
          </a:p>
        </p:txBody>
      </p:sp>
      <p:grpSp>
        <p:nvGrpSpPr>
          <p:cNvPr id="2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771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828194"/>
              </p:ext>
            </p:extLst>
          </p:nvPr>
        </p:nvGraphicFramePr>
        <p:xfrm>
          <a:off x="18964" y="577683"/>
          <a:ext cx="9045881" cy="44058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и развитие бренда ГАПОУ </a:t>
                      </a:r>
                    </a:p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«Чистопольский сельскохозяйственный техникум им.Г.И. </a:t>
                      </a:r>
                      <a:r>
                        <a:rPr lang="ru-RU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Усманова</a:t>
                      </a: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10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  <a:p>
                      <a:pPr algn="ctr"/>
                      <a:endParaRPr lang="ru-RU" sz="1400" b="1" i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764">
                <a:tc>
                  <a:txBody>
                    <a:bodyPr/>
                    <a:lstStyle/>
                    <a:p>
                      <a:r>
                        <a:rPr lang="ru-RU" sz="11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Задача 2:Успешное трудоустройство выпускников</a:t>
                      </a:r>
                      <a:endParaRPr lang="ru-RU" sz="1100" b="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2.1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.: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Осуществлено участие в ярмарках вакансий в населенных пунктах Закамского региона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В течение года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приказов и т.д.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Сбор данных о предстоящих ярмарках вакансий, назначение ответственных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В течение года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приказов и т.д.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397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Участие на ярмарках, сбор информации о потребности в кадрах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В течение года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приказов и т.д.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Анализ данных и предоставление руководству оперативной информации о состоянии  рынка труда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В течение года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Подготовкаинформации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КТ: Определение потребности в новых кадрах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В течение года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информации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2. План мероприятий по реализации проекта 2</a:t>
            </a:r>
          </a:p>
        </p:txBody>
      </p:sp>
      <p:grpSp>
        <p:nvGrpSpPr>
          <p:cNvPr id="2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771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828194"/>
              </p:ext>
            </p:extLst>
          </p:nvPr>
        </p:nvGraphicFramePr>
        <p:xfrm>
          <a:off x="18964" y="577683"/>
          <a:ext cx="9045881" cy="464572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и развитие бренда ГАПОУ </a:t>
                      </a:r>
                    </a:p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«Чистопольский сельскохозяйственный техникум им.Г.И. </a:t>
                      </a:r>
                      <a:r>
                        <a:rPr lang="ru-RU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Усманова</a:t>
                      </a: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10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  <a:p>
                      <a:pPr algn="ctr"/>
                      <a:endParaRPr lang="ru-RU" sz="1400" b="1" i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764">
                <a:tc>
                  <a:txBody>
                    <a:bodyPr/>
                    <a:lstStyle/>
                    <a:p>
                      <a:r>
                        <a:rPr lang="ru-RU" sz="11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Задача 2:Успешное трудоустройство выпускников</a:t>
                      </a:r>
                      <a:endParaRPr lang="ru-RU" sz="1100" b="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2.2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:</a:t>
                      </a: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Подготовлено 30 обращений к бывшим выпускникам техникума (нынешним руководителям предприятий) с предложением участия в проведении юбилейных мероприятий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20.06.2019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информации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r>
                        <a:rPr lang="ru-RU" sz="1000" i="1" kern="12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Определение</a:t>
                      </a:r>
                      <a:r>
                        <a:rPr lang="ru-RU" sz="1000" i="1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списка выпускников, определение контактов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20.06.2019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Подготовкаинформации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397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r>
                        <a:rPr lang="ru-RU" sz="1000" i="1" kern="12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</a:t>
                      </a:r>
                      <a:r>
                        <a:rPr lang="ru-RU" sz="1000" i="1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 рассылка обращений 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20.06.2019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Подготовкаинформации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Сбор данных , анализ результатов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20.06.2019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Подготовкаинформации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КТ: Подготовка списка выпускников давших согласие на участие в юбилейных мероприятиях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20.06.2019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информации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2. План мероприятий по реализации проекта 2</a:t>
            </a:r>
          </a:p>
        </p:txBody>
      </p:sp>
      <p:grpSp>
        <p:nvGrpSpPr>
          <p:cNvPr id="2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771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828194"/>
              </p:ext>
            </p:extLst>
          </p:nvPr>
        </p:nvGraphicFramePr>
        <p:xfrm>
          <a:off x="18964" y="577683"/>
          <a:ext cx="9045881" cy="43999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и развитие бренда ГАПОУ </a:t>
                      </a:r>
                    </a:p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«Чистопольский сельскохозяйственный техникум им.Г.И. </a:t>
                      </a:r>
                      <a:r>
                        <a:rPr lang="ru-RU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Усманова</a:t>
                      </a: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10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  <a:p>
                      <a:pPr algn="ctr"/>
                      <a:endParaRPr lang="ru-RU" sz="1400" b="1" i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764">
                <a:tc>
                  <a:txBody>
                    <a:bodyPr/>
                    <a:lstStyle/>
                    <a:p>
                      <a:r>
                        <a:rPr lang="ru-RU" sz="11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Задача 2:Успешное трудоустройство выпускников</a:t>
                      </a:r>
                      <a:endParaRPr lang="ru-RU" sz="1100" b="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91440"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2.3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.:Заключены договора о дуальном обучении с предприятиями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01.09.2020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информации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Определение списка мероприятий с которыми можно заключить контракт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01.09.2020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информации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397">
                <a:tc>
                  <a:txBody>
                    <a:bodyPr/>
                    <a:lstStyle/>
                    <a:p>
                      <a:pPr marL="82550"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Ведение переговоров</a:t>
                      </a: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01.09.2020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информации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Согласование договоров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01.09.2020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согласование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КТ: Подписание договоров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01.09.2020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Договор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2. План мероприятий по реализации проекта 2</a:t>
            </a:r>
          </a:p>
        </p:txBody>
      </p:sp>
      <p:grpSp>
        <p:nvGrpSpPr>
          <p:cNvPr id="2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771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828194"/>
              </p:ext>
            </p:extLst>
          </p:nvPr>
        </p:nvGraphicFramePr>
        <p:xfrm>
          <a:off x="18964" y="577683"/>
          <a:ext cx="9045881" cy="43999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и развитие бренда ГАПОУ </a:t>
                      </a:r>
                    </a:p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«Чистопольский сельскохозяйственный техникум им.Г.И. </a:t>
                      </a:r>
                      <a:r>
                        <a:rPr lang="ru-RU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Усманова</a:t>
                      </a: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10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  <a:p>
                      <a:pPr algn="ctr"/>
                      <a:endParaRPr lang="ru-RU" sz="1400" b="1" i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764">
                <a:tc>
                  <a:txBody>
                    <a:bodyPr/>
                    <a:lstStyle/>
                    <a:p>
                      <a:r>
                        <a:rPr lang="ru-RU" sz="11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Задача 3:Совершенствование кадрового потенциала техникума</a:t>
                      </a:r>
                      <a:endParaRPr lang="ru-RU" sz="110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3.1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.: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Создана эффективная система мотивации труда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01.09.2019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положение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Анализ, существующей системы мотивации труда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15.05.2019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положение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397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 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Проведение опроса, наблюдения коллектива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01.07.2019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анкета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 :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Разработка новой системы мотивации труда, обсуждение, согласование, утверждение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01.09.2019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положение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КТ: 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Внедрение новой системы мотивации труда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01.09.2019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Положение, приказ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2. План мероприятий по реализации проекта 2</a:t>
            </a:r>
          </a:p>
        </p:txBody>
      </p:sp>
      <p:grpSp>
        <p:nvGrpSpPr>
          <p:cNvPr id="2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771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828194"/>
              </p:ext>
            </p:extLst>
          </p:nvPr>
        </p:nvGraphicFramePr>
        <p:xfrm>
          <a:off x="142844" y="577683"/>
          <a:ext cx="8922001" cy="38012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36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и развитие бренда ГАПОУ </a:t>
                      </a:r>
                    </a:p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«Чистопольский сельскохозяйственный техникум им.Г.И. </a:t>
                      </a:r>
                      <a:r>
                        <a:rPr lang="ru-RU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Усманова</a:t>
                      </a: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10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  <a:p>
                      <a:pPr algn="ctr"/>
                      <a:endParaRPr lang="ru-RU" sz="1400" b="1" i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764">
                <a:tc>
                  <a:txBody>
                    <a:bodyPr/>
                    <a:lstStyle/>
                    <a:p>
                      <a:r>
                        <a:rPr lang="ru-RU" sz="11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Задача 3:Совершенствование кадрового потенциала техникума</a:t>
                      </a:r>
                      <a:endParaRPr lang="ru-RU" sz="110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3.2.: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Внедрена новая формаиндикативных показателей персонала с целью постоянной и регулярной оценки состояния кадрового потенциала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26.08.2019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положение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Анализ существующей формы индикативных показателей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06.06.2019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информация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397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Редактирование, обновление с учетом новых изменений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26.06.2019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информация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КТ: 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Создана система мотивации труда с использованием новых индикативных показателей.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26.08.2019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положение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2. План мероприятий по реализации проекта 2</a:t>
            </a:r>
          </a:p>
        </p:txBody>
      </p:sp>
      <p:grpSp>
        <p:nvGrpSpPr>
          <p:cNvPr id="2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771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828194"/>
              </p:ext>
            </p:extLst>
          </p:nvPr>
        </p:nvGraphicFramePr>
        <p:xfrm>
          <a:off x="18964" y="577683"/>
          <a:ext cx="9045881" cy="42354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и развитие бренда ГАПОУ </a:t>
                      </a:r>
                    </a:p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«Чистопольский сельскохозяйственный техникум им.Г.И. </a:t>
                      </a:r>
                      <a:r>
                        <a:rPr lang="ru-RU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Усманова</a:t>
                      </a: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10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371">
                <a:tc>
                  <a:txBody>
                    <a:bodyPr/>
                    <a:lstStyle/>
                    <a:p>
                      <a:r>
                        <a:rPr lang="ru-RU" sz="11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Задача 3:Совершенствование кадрового потенциала техникума.</a:t>
                      </a:r>
                      <a:endParaRPr lang="ru-RU" sz="110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3.3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:Проведена</a:t>
                      </a: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 аттестация, повышение квалификации, стажировка преподавателей для обучения рабочих и специалистов по социально-значимым профессиям и специальностям, востребованным на региональном рынке труда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В течении года</a:t>
                      </a:r>
                      <a:endParaRPr lang="ru-RU" sz="10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highlight>
                          <a:srgbClr val="FFFF00"/>
                        </a:highligh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необходимой документации, сбор  и обработка результатов педагогической деятельности работников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В течении года</a:t>
                      </a:r>
                      <a:endParaRPr lang="ru-RU" sz="10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договор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397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Подача заявки на проведение аттестации педагогических работников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01.09.19</a:t>
                      </a:r>
                      <a:endParaRPr lang="ru-RU" sz="10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приказ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Участие претендентов в аттестации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30.12.19</a:t>
                      </a:r>
                      <a:endParaRPr lang="ru-RU" sz="10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приказ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9094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r>
                        <a:rPr lang="ru-RU" sz="1000" i="1" kern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</a:t>
                      </a: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ежегодного списка и графика обучения преподавателей для повышения квалификации (по рабочим профессиям включительно)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В течении года</a:t>
                      </a:r>
                      <a:endParaRPr lang="ru-RU" sz="10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приказ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КТ: </a:t>
                      </a:r>
                      <a:r>
                        <a:rPr lang="ru-RU" sz="1000" i="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Увеличение числа компетенций преподавателей</a:t>
                      </a:r>
                      <a:endParaRPr lang="ru-RU" sz="1000" i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0">
                          <a:latin typeface="Times New Roman"/>
                          <a:ea typeface="Times New Roman"/>
                          <a:cs typeface="Times New Roman"/>
                        </a:rPr>
                        <a:t>В течении года</a:t>
                      </a:r>
                      <a:endParaRPr lang="ru-RU" sz="1000" i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0" dirty="0">
                          <a:latin typeface="Times New Roman"/>
                          <a:ea typeface="Times New Roman"/>
                          <a:cs typeface="Times New Roman"/>
                        </a:rPr>
                        <a:t>Дипломы, свидетельства</a:t>
                      </a:r>
                      <a:endParaRPr lang="ru-RU" sz="1000" i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2. План мероприятий по реализации проекта 2</a:t>
            </a:r>
          </a:p>
        </p:txBody>
      </p:sp>
      <p:grpSp>
        <p:nvGrpSpPr>
          <p:cNvPr id="2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771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0" y="30297"/>
            <a:ext cx="9064846" cy="379735"/>
            <a:chOff x="0" y="30297"/>
            <a:chExt cx="9064846" cy="379735"/>
          </a:xfrm>
        </p:grpSpPr>
        <p:pic>
          <p:nvPicPr>
            <p:cNvPr id="12" name="Picture 3" descr="\\192.168.250.49\h\Центр проектной деятельности\Фирменный стиль\Логотип Минпросвещения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0617"/>
              <a:ext cx="1691680" cy="379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D:\Барсукова_АВ\Раб_стол_ноутбук\Рисунки\ГИНФО1.jpe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2400" y="30297"/>
              <a:ext cx="892446" cy="3797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45" b="14921"/>
          <a:stretch/>
        </p:blipFill>
        <p:spPr>
          <a:xfrm>
            <a:off x="4360171" y="-13692"/>
            <a:ext cx="423660" cy="281502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504475"/>
              </p:ext>
            </p:extLst>
          </p:nvPr>
        </p:nvGraphicFramePr>
        <p:xfrm>
          <a:off x="268028" y="601188"/>
          <a:ext cx="8696459" cy="4035561"/>
        </p:xfrm>
        <a:graphic>
          <a:graphicData uri="http://schemas.openxmlformats.org/drawingml/2006/table">
            <a:tbl>
              <a:tblPr firstRow="1" firstCol="1" bandRow="1"/>
              <a:tblGrid>
                <a:gridCol w="524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46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45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524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601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Мероприятия 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(действия, необходимые для включения проектов в Программу развития ПОО; например: обсуждение планируемых изменений в Программе развития, в связи с внесением в неё нового проекта, с учредителем)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Контрольные точки</a:t>
                      </a:r>
                      <a:endParaRPr lang="ru-RU" sz="9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(выбрать ключевые контрольные точки, демонстрирующие процесс включения проекта 1/ 2/ 3 в Программу развития)</a:t>
                      </a:r>
                      <a:endParaRPr lang="ru-RU" sz="9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Вид документа </a:t>
                      </a:r>
                      <a:endParaRPr lang="ru-RU" sz="9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(например, согласование с учредителем или внесение информации в лист регистрации изменений)</a:t>
                      </a:r>
                      <a:endParaRPr lang="ru-RU" sz="9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r>
                        <a:rPr lang="ru-RU" sz="900" i="1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Наименование Проекта 3: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СОЗДАНИЕ СЕТЕВОЙ ПЛОЩАДКИ </a:t>
                      </a:r>
                    </a:p>
                    <a:p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«ЦИФРОВОЕ СЕЛЬСКОЕ ХОЗЯЙСТВО»</a:t>
                      </a:r>
                      <a:endParaRPr lang="ru-RU" sz="900" i="1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6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9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9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Заседание методического кабинета о внедрение программ цифрового обучения в образовательный процесс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 2019 г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 заседания методического кабинета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6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9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10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Заседание педагогического совета техникума о включении дисциплин по изучению цифрового сельского хозяйства в вариативную часть учебного плана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Май 2019 г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 заседания педагогического совета техникума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6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9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11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Согласование в Министерстве образования и науки РТ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Апрель-май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 г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развития ПОО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6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12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Выступление с предложениемк Министерствусельского хозяйства и продовольствия РТ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Апрель-май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 г</a:t>
                      </a:r>
                      <a:endParaRPr lang="ru-RU" sz="10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развития ПОО</a:t>
                      </a:r>
                      <a:endParaRPr lang="ru-RU" sz="10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9385751"/>
                  </a:ext>
                </a:extLst>
              </a:tr>
              <a:tr h="397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Результат для Программы развития ПОО:</a:t>
                      </a:r>
                      <a:endParaRPr lang="ru-RU" sz="9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6287" marR="362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303889" y="258911"/>
            <a:ext cx="6624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i="1" dirty="0">
                <a:solidFill>
                  <a:schemeClr val="accent5">
                    <a:lumMod val="50000"/>
                  </a:schemeClr>
                </a:solidFill>
              </a:rPr>
              <a:t>Мероприятия, направленные на включение новых разработанных трех проектов в Программу развития </a:t>
            </a:r>
            <a:r>
              <a:rPr lang="ru-RU" sz="1000" b="1" i="1" dirty="0" smtClean="0">
                <a:solidFill>
                  <a:schemeClr val="accent5">
                    <a:lumMod val="50000"/>
                  </a:schemeClr>
                </a:solidFill>
              </a:rPr>
              <a:t>ПОО. Результаты для Программы развития ПОО</a:t>
            </a:r>
          </a:p>
        </p:txBody>
      </p:sp>
    </p:spTree>
    <p:extLst>
      <p:ext uri="{BB962C8B-B14F-4D97-AF65-F5344CB8AC3E}">
        <p14:creationId xmlns:p14="http://schemas.microsoft.com/office/powerpoint/2010/main" val="199108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828194"/>
              </p:ext>
            </p:extLst>
          </p:nvPr>
        </p:nvGraphicFramePr>
        <p:xfrm>
          <a:off x="18964" y="577683"/>
          <a:ext cx="9045881" cy="32226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и развитие бренда ГАПОУ </a:t>
                      </a:r>
                    </a:p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«Чистопольский сельскохозяйственный техникум им.Г.И. </a:t>
                      </a:r>
                      <a:r>
                        <a:rPr lang="ru-RU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Усманова</a:t>
                      </a: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10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371">
                <a:tc>
                  <a:txBody>
                    <a:bodyPr/>
                    <a:lstStyle/>
                    <a:p>
                      <a:r>
                        <a:rPr lang="ru-RU" sz="10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Задача 4:Повышение престижа техникума</a:t>
                      </a:r>
                      <a:endParaRPr lang="ru-RU" sz="100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latin typeface="Times New Roman"/>
                          <a:ea typeface="Times New Roman"/>
                          <a:cs typeface="Times New Roman"/>
                        </a:rPr>
                        <a:t>Результат 4.1.:</a:t>
                      </a: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Проведены конкурсы, конференции, акции посвященные памяти Г.И. </a:t>
                      </a:r>
                      <a:r>
                        <a:rPr lang="ru-RU" sz="1000" i="1" dirty="0" err="1">
                          <a:latin typeface="Times New Roman"/>
                          <a:ea typeface="Times New Roman"/>
                          <a:cs typeface="Times New Roman"/>
                        </a:rPr>
                        <a:t>Усманова</a:t>
                      </a: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 –первого секретаря Татарского обкома КПСС (1982—1989) чье имя носит техникум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30.12.2020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договор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разработан план-график мероприятий к 100 летию техникума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08.05.2020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План мероприятий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3132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утверждение и согласование плана-графика мероприятий к 100 </a:t>
                      </a:r>
                      <a:r>
                        <a:rPr lang="ru-RU" sz="1000" i="1" kern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летию</a:t>
                      </a: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i="1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техникума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15.05.2019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График проведения мероприятий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071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КТ: </a:t>
                      </a: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Отчет о мероприятиях посвященных юбилею техникума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30.12.2020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отчет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2. План мероприятий по реализации проекта 2</a:t>
            </a:r>
          </a:p>
        </p:txBody>
      </p:sp>
      <p:grpSp>
        <p:nvGrpSpPr>
          <p:cNvPr id="2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771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828194"/>
              </p:ext>
            </p:extLst>
          </p:nvPr>
        </p:nvGraphicFramePr>
        <p:xfrm>
          <a:off x="18964" y="577683"/>
          <a:ext cx="9045881" cy="34955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и развитие бренда ГАПОУ </a:t>
                      </a:r>
                    </a:p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«Чистопольский сельскохозяйственный техникум им.Г.И. </a:t>
                      </a:r>
                      <a:r>
                        <a:rPr lang="ru-RU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Усманова</a:t>
                      </a: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10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371">
                <a:tc>
                  <a:txBody>
                    <a:bodyPr/>
                    <a:lstStyle/>
                    <a:p>
                      <a:r>
                        <a:rPr lang="ru-RU" sz="10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Задача 4:Повышение престижа техникума</a:t>
                      </a:r>
                      <a:endParaRPr lang="ru-RU" sz="100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4.2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: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Участие техникума в выставках, в работе ассоциации, размещение информации в СМИ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30.12.2020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и графиков и т.д.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Разработка выставочных макетов по специальностям, разработка рекламных буклетов, разработка, подготовка к  размещению информации в СМИ.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30.07.2020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договоров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3132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Согласование и создание новых выставочных макетов по специальностям, рекламных буклетов, размещение информации в СМИ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30.08.2020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Подписание договоров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071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КТ: </a:t>
                      </a: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Участие техникума в выставках, в работе ассоциации, размещение информации в СМИ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30.12.2020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приказов и т.д.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2. План мероприятий по реализации проекта 2</a:t>
            </a:r>
          </a:p>
        </p:txBody>
      </p:sp>
      <p:grpSp>
        <p:nvGrpSpPr>
          <p:cNvPr id="2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771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828194"/>
              </p:ext>
            </p:extLst>
          </p:nvPr>
        </p:nvGraphicFramePr>
        <p:xfrm>
          <a:off x="18964" y="577683"/>
          <a:ext cx="9045881" cy="3731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и развитие бренда ГАПОУ </a:t>
                      </a:r>
                    </a:p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«Чистопольский сельскохозяйственный техникум им.Г.И. </a:t>
                      </a:r>
                      <a:r>
                        <a:rPr lang="ru-RU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Усманова</a:t>
                      </a: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10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371">
                <a:tc>
                  <a:txBody>
                    <a:bodyPr/>
                    <a:lstStyle/>
                    <a:p>
                      <a:r>
                        <a:rPr lang="ru-RU" sz="10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Задача 4:Повышение престижа техникума</a:t>
                      </a:r>
                      <a:endParaRPr lang="ru-RU" sz="100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4.3</a:t>
                      </a: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.: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Проведение демонстрационного экзамена Вордскилдс на площадке техникума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30.06.2020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документации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Подача заявки, решение организационных вопросов участия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31.08.2019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заявки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3132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Подбор участников мероприятия, согласование документов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30.06.2020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договора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071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Организация рабочих мест для проведения Ворлдскилс</a:t>
                      </a: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30.06.2020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Принятие акта выполненных работ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9094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КТ: 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Проведение демонстрационного экзамена Вордскилдс на площадке техникума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/>
                          <a:ea typeface="Times New Roman"/>
                          <a:cs typeface="Times New Roman"/>
                        </a:rPr>
                        <a:t>30.06.2020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Подготовка и графиков и т.д.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2. План мероприятий по реализации проекта 2</a:t>
            </a:r>
          </a:p>
        </p:txBody>
      </p:sp>
      <p:grpSp>
        <p:nvGrpSpPr>
          <p:cNvPr id="2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771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828194"/>
              </p:ext>
            </p:extLst>
          </p:nvPr>
        </p:nvGraphicFramePr>
        <p:xfrm>
          <a:off x="18964" y="577683"/>
          <a:ext cx="9045881" cy="3731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и развитие бренда ГАПОУ </a:t>
                      </a:r>
                    </a:p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«Чистопольский сельскохозяйственный техникум им.Г.И. </a:t>
                      </a:r>
                      <a:r>
                        <a:rPr lang="ru-RU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Усманова</a:t>
                      </a: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10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371">
                <a:tc>
                  <a:txBody>
                    <a:bodyPr/>
                    <a:lstStyle/>
                    <a:p>
                      <a:r>
                        <a:rPr lang="ru-RU" sz="10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Задача 4:Повышение престижа техникума </a:t>
                      </a:r>
                      <a:endParaRPr lang="ru-RU" sz="100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4.4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.: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Привлечение ведущих специалистов отраслевых организаций к образовательному процессу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В течении года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решение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Составление списка</a:t>
                      </a: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 специалистов отраслевых организаций для привлечения к образовательному процессу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В течении года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информация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3132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Составление договора сотрудничества и пригласительных о привлечении </a:t>
                      </a: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специалистов отраслевых организаций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В течении года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договор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071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 </a:t>
                      </a:r>
                      <a:r>
                        <a:rPr lang="ru-RU" sz="10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Подписание договора с специалистами  отраслевых организаций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В течении года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договор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9094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КТ</a:t>
                      </a: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. Организация теоретических и практическим занятий с привлечением специалистов с производства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В течении года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договор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2. План мероприятий по реализации проекта 2</a:t>
            </a:r>
          </a:p>
        </p:txBody>
      </p:sp>
      <p:grpSp>
        <p:nvGrpSpPr>
          <p:cNvPr id="2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771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828194"/>
              </p:ext>
            </p:extLst>
          </p:nvPr>
        </p:nvGraphicFramePr>
        <p:xfrm>
          <a:off x="18964" y="577683"/>
          <a:ext cx="9045881" cy="38499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и развитие бренда ГАПОУ </a:t>
                      </a:r>
                    </a:p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«Чистопольский сельскохозяйственный техникум им.Г.И. </a:t>
                      </a:r>
                      <a:r>
                        <a:rPr lang="ru-RU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Усманова</a:t>
                      </a: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10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3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Задача 5:Совершентсвование организации учебного процесса техникума</a:t>
                      </a:r>
                      <a:endParaRPr lang="ru-RU" sz="1000" b="0" i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00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5.1.: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Внедрена система дистанционного обучения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01.09. 2020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Поиск партнеров на поставку программы  и налаживание контактов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01.09.2019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Сбор информации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3132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Приобретение установка программ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01.02.2020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Подписание договора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071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обучение преподавателей установленной системе дистанционного обучение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01.06.2020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Подготовка графика обучения, приказы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9094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КТ: 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Система дистанционного обучения запущена в работу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01.09.2020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latin typeface="Times New Roman"/>
                          <a:ea typeface="Times New Roman"/>
                          <a:cs typeface="Times New Roman"/>
                        </a:rPr>
                        <a:t>Подготовка графика обучения, приказы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2. План мероприятий по реализации проекта 2</a:t>
            </a:r>
          </a:p>
        </p:txBody>
      </p:sp>
      <p:grpSp>
        <p:nvGrpSpPr>
          <p:cNvPr id="2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771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2. План мероприятий по реализации проекта 2</a:t>
            </a:r>
          </a:p>
        </p:txBody>
      </p:sp>
      <p:grpSp>
        <p:nvGrpSpPr>
          <p:cNvPr id="2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79511" y="819833"/>
          <a:ext cx="8784977" cy="4174081"/>
        </p:xfrm>
        <a:graphic>
          <a:graphicData uri="http://schemas.openxmlformats.org/drawingml/2006/table">
            <a:tbl>
              <a:tblPr/>
              <a:tblGrid>
                <a:gridCol w="3816425">
                  <a:extLst>
                    <a:ext uri="{9D8B030D-6E8A-4147-A177-3AD203B41FA5}">
                      <a16:colId xmlns:a16="http://schemas.microsoft.com/office/drawing/2014/main" val="400529852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1927600068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val="3389684175"/>
                    </a:ext>
                  </a:extLst>
                </a:gridCol>
              </a:tblGrid>
              <a:tr h="404444">
                <a:tc>
                  <a:txBody>
                    <a:bodyPr/>
                    <a:lstStyle/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и развитие бренда ГАПОУ </a:t>
                      </a:r>
                    </a:p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«Чистопольский сельскохозяйственный техникум им.Г.И. </a:t>
                      </a:r>
                      <a:r>
                        <a:rPr lang="ru-RU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Усманова</a:t>
                      </a: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10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9081975"/>
                  </a:ext>
                </a:extLst>
              </a:tr>
              <a:tr h="4044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Задача 5:Совершентсвование организации учебного процесса техникума</a:t>
                      </a:r>
                      <a:endParaRPr lang="ru-RU" sz="1000" b="0" i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935855"/>
                  </a:ext>
                </a:extLst>
              </a:tr>
              <a:tr h="721986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5.2.: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Создана базовая кафедра на основе профильного предприятия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01.09. 2020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9752714"/>
                  </a:ext>
                </a:extLst>
              </a:tr>
              <a:tr h="40587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Поиск предприятий партнёров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22.05. 2019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488950"/>
                  </a:ext>
                </a:extLst>
              </a:tr>
              <a:tr h="603444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Согласование и заключение договоров с партнерами </a:t>
                      </a:r>
                      <a:r>
                        <a:rPr lang="ru-RU" sz="10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01.09. 2020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9018939"/>
                  </a:ext>
                </a:extLst>
              </a:tr>
              <a:tr h="959069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Оборудование кабинетов и лабораторий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01.09. 2020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Акт-приема передачи, счета, договора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9099045"/>
                  </a:ext>
                </a:extLst>
              </a:tr>
              <a:tr h="484903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КТ: Начало обучения на новой кафедре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01.09. 2020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Приказ, график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0021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190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828194"/>
              </p:ext>
            </p:extLst>
          </p:nvPr>
        </p:nvGraphicFramePr>
        <p:xfrm>
          <a:off x="18964" y="577683"/>
          <a:ext cx="9045881" cy="38503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и развитие бренда ГАПОУ </a:t>
                      </a:r>
                    </a:p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«Чистопольский сельскохозяйственный техникум им.Г.И. </a:t>
                      </a:r>
                      <a:r>
                        <a:rPr lang="ru-RU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Усманова</a:t>
                      </a: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10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3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Задача 5:Совершентсвование организации учебного процесса техникума</a:t>
                      </a:r>
                      <a:endParaRPr lang="ru-RU" sz="1000" b="0" i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00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5.3.:</a:t>
                      </a: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Заключены договора о профессиональном и дополнительном профессиональном образовании, в том числе с использованием сетевых форм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01.09.2020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Подбор и согласование списка предприятий партнёров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01.09.2020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информа-ция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3132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Согласование и заключение договоров с партнерами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01.09.2020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договора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071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Определение перечня необходимой материально технической базы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01.09.2020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Графики обучения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9094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КТ: 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обучение на базе сетевых предприятий -партнеров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01.09.2020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err="1">
                          <a:latin typeface="Times New Roman"/>
                          <a:ea typeface="Times New Roman"/>
                          <a:cs typeface="Times New Roman"/>
                        </a:rPr>
                        <a:t>информа-ция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2. План мероприятий по реализации проекта 2</a:t>
            </a:r>
          </a:p>
        </p:txBody>
      </p:sp>
      <p:grpSp>
        <p:nvGrpSpPr>
          <p:cNvPr id="2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771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828194"/>
              </p:ext>
            </p:extLst>
          </p:nvPr>
        </p:nvGraphicFramePr>
        <p:xfrm>
          <a:off x="18964" y="577683"/>
          <a:ext cx="9045881" cy="38499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Создание и развитие бренда ГАПОУ </a:t>
                      </a:r>
                    </a:p>
                    <a:p>
                      <a:pPr lvl="0" algn="l">
                        <a:defRPr sz="2400"/>
                      </a:pP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«Чистопольский сельскохозяйственный техникум им.Г.И. </a:t>
                      </a:r>
                      <a:r>
                        <a:rPr lang="ru-RU" sz="11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Усманова</a:t>
                      </a:r>
                      <a:r>
                        <a:rPr lang="ru-RU" sz="11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10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3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Задача 5:Совершентсвование организации учебного процесса техникума</a:t>
                      </a:r>
                      <a:endParaRPr lang="ru-RU" sz="1000" b="0" i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00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5.4.:</a:t>
                      </a: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Реализована система целевого обучения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01.07 2020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информа-ция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Поиск предприятий партнеров для целевого обучения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01.09. 2019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информа-ция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3132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Мероприятие: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Согласование договоров с партнерами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01.09. 2019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договор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071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КТ: </a:t>
                      </a: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Заключение договоров целевого обучения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01.07.2020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договор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9094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5.4.:</a:t>
                      </a: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Реализована система целевого обучения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01.07 2020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информа-ция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2. План мероприятий по реализации проекта 2</a:t>
            </a:r>
          </a:p>
        </p:txBody>
      </p:sp>
      <p:grpSp>
        <p:nvGrpSpPr>
          <p:cNvPr id="2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771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9461" y="220164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Участники проекта 2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832574"/>
              </p:ext>
            </p:extLst>
          </p:nvPr>
        </p:nvGraphicFramePr>
        <p:xfrm>
          <a:off x="107505" y="515097"/>
          <a:ext cx="8957341" cy="4654587"/>
        </p:xfrm>
        <a:graphic>
          <a:graphicData uri="http://schemas.openxmlformats.org/drawingml/2006/table">
            <a:tbl>
              <a:tblPr/>
              <a:tblGrid>
                <a:gridCol w="409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8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6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7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83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3964">
                <a:tc>
                  <a:txBody>
                    <a:bodyPr/>
                    <a:lstStyle/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 </a:t>
                      </a:r>
                    </a:p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п/п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Роль в проекте  2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Фамилия, инициалы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Должность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Непосредственный руководитель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Занятость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 проекте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(процентов) </a:t>
                      </a:r>
                    </a:p>
                  </a:txBody>
                  <a:tcPr marL="0" marR="0" marT="2831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Руководитель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Субаева А.К.</a:t>
                      </a:r>
                      <a:endParaRPr lang="ru-RU" sz="10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10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директора</a:t>
                      </a:r>
                      <a:endParaRPr lang="ru-RU" sz="10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10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  <a:endParaRPr lang="ru-RU" sz="10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Администратор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Хайрутдинова А.Н.</a:t>
                      </a:r>
                      <a:endParaRPr lang="ru-RU" sz="10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10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директора</a:t>
                      </a:r>
                      <a:endParaRPr lang="ru-RU" sz="10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10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10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8229">
                <a:tc gridSpan="6"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Общие организационные мероприятия по проекту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283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Тимин В.Д.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Гайнуллин М.З.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Тогулева Н.В.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Иванова Е.В.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Ахтямов А.Р.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Спирин А.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Гареева Л.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Хасанова С.М.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Фролов А.Г.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Гарифуллина А.А.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Челышева А.В.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Шаяхметов Р.Э.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Мингалиев М.М.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Зам. директора по ПО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 и УР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гл.бухгалтер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 err="1">
                          <a:latin typeface="Times New Roman"/>
                          <a:ea typeface="Times New Roman"/>
                          <a:cs typeface="Times New Roman"/>
                        </a:rPr>
                        <a:t>нач.отдела</a:t>
                      </a: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 кадров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преподаватели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627">
                <a:tc gridSpan="6">
                  <a:txBody>
                    <a:bodyPr/>
                    <a:lstStyle/>
                    <a:p>
                      <a:pPr marL="88900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 1.1.:</a:t>
                      </a:r>
                      <a:r>
                        <a:rPr lang="ru-RU" sz="10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Актуализирован сайт техникума</a:t>
                      </a:r>
                      <a:endParaRPr kumimoji="0" lang="ru-RU" sz="1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079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Хайрутдинова А.Н.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директора по ВР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53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Спирин А.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Социальный педагог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5%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6.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Гареева Л.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Педагог организатор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5%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Ахтямов А.Р.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Инженер </a:t>
                      </a:r>
                      <a:r>
                        <a:rPr lang="en-US" sz="800" i="1">
                          <a:latin typeface="Times New Roman"/>
                          <a:ea typeface="Times New Roman"/>
                          <a:cs typeface="Times New Roman"/>
                        </a:rPr>
                        <a:t>IT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80%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259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9461" y="220164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Участники проекта 2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832574"/>
              </p:ext>
            </p:extLst>
          </p:nvPr>
        </p:nvGraphicFramePr>
        <p:xfrm>
          <a:off x="107505" y="515097"/>
          <a:ext cx="8957341" cy="1952561"/>
        </p:xfrm>
        <a:graphic>
          <a:graphicData uri="http://schemas.openxmlformats.org/drawingml/2006/table">
            <a:tbl>
              <a:tblPr/>
              <a:tblGrid>
                <a:gridCol w="409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8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6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7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83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3964">
                <a:tc>
                  <a:txBody>
                    <a:bodyPr/>
                    <a:lstStyle/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 </a:t>
                      </a:r>
                    </a:p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п/п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Роль в проекте  2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Фамилия, инициалы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Должность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Непосредственный руководитель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Занятость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 проекте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(процентов) </a:t>
                      </a:r>
                    </a:p>
                  </a:txBody>
                  <a:tcPr marL="0" marR="0" marT="2831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627">
                <a:tc gridSpan="6">
                  <a:txBody>
                    <a:bodyPr/>
                    <a:lstStyle/>
                    <a:p>
                      <a:pPr marL="88900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 1.2.:</a:t>
                      </a:r>
                      <a:r>
                        <a:rPr lang="ru-RU" sz="10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Разработан логотип техникума</a:t>
                      </a:r>
                      <a:endParaRPr kumimoji="0" lang="ru-RU" sz="1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079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Хайрутдинова А.Н.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директора по ВР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53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Спирин А.В.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Социальный педагог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10.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Гареева Л.И.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Педагог организатор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Ахтямов А.Р.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Инженер </a:t>
                      </a:r>
                      <a:r>
                        <a:rPr lang="en-US" sz="800" i="1">
                          <a:latin typeface="Times New Roman"/>
                          <a:ea typeface="Times New Roman"/>
                          <a:cs typeface="Times New Roman"/>
                        </a:rPr>
                        <a:t>IT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2" name="Группа 8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71406" y="2500312"/>
          <a:ext cx="9001188" cy="1589136"/>
        </p:xfrm>
        <a:graphic>
          <a:graphicData uri="http://schemas.openxmlformats.org/drawingml/2006/table">
            <a:tbl>
              <a:tblPr/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5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45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748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69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43627">
                <a:tc gridSpan="6">
                  <a:txBody>
                    <a:bodyPr/>
                    <a:lstStyle/>
                    <a:p>
                      <a:r>
                        <a:rPr lang="ru-RU" dirty="0" smtClean="0"/>
                        <a:t>  </a:t>
                      </a:r>
                      <a:r>
                        <a:rPr lang="ru-RU" sz="9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 1.3.:</a:t>
                      </a:r>
                      <a:r>
                        <a:rPr lang="ru-RU" sz="9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Разработана миссия и видение техникума</a:t>
                      </a:r>
                      <a:endParaRPr lang="ru-RU" sz="900" i="1" dirty="0"/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079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12.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latin typeface="Times New Roman"/>
                          <a:ea typeface="Times New Roman"/>
                          <a:cs typeface="Times New Roman"/>
                        </a:rPr>
                        <a:t>Хайрутдинова А.Н.</a:t>
                      </a:r>
                      <a:endParaRPr lang="ru-RU" sz="9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9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latin typeface="Times New Roman"/>
                          <a:ea typeface="Times New Roman"/>
                          <a:cs typeface="Times New Roman"/>
                        </a:rPr>
                        <a:t>директора по ВР</a:t>
                      </a:r>
                      <a:endParaRPr lang="ru-RU" sz="9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9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  <a:endParaRPr lang="ru-RU" sz="9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353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13.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 err="1">
                          <a:latin typeface="Times New Roman"/>
                          <a:ea typeface="Times New Roman"/>
                          <a:cs typeface="Times New Roman"/>
                        </a:rPr>
                        <a:t>Спирин</a:t>
                      </a:r>
                      <a:r>
                        <a:rPr lang="ru-RU" sz="900" i="1" dirty="0">
                          <a:latin typeface="Times New Roman"/>
                          <a:ea typeface="Times New Roman"/>
                          <a:cs typeface="Times New Roman"/>
                        </a:rPr>
                        <a:t> А.В.</a:t>
                      </a:r>
                      <a:endParaRPr lang="ru-RU" sz="9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latin typeface="Times New Roman"/>
                          <a:ea typeface="Times New Roman"/>
                          <a:cs typeface="Times New Roman"/>
                        </a:rPr>
                        <a:t>Социальный педагог</a:t>
                      </a:r>
                      <a:endParaRPr lang="ru-RU" sz="9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9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latin typeface="Times New Roman"/>
                          <a:ea typeface="Times New Roman"/>
                          <a:cs typeface="Times New Roman"/>
                        </a:rPr>
                        <a:t>25%</a:t>
                      </a:r>
                      <a:endParaRPr lang="ru-RU" sz="9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14.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latin typeface="Times New Roman"/>
                          <a:ea typeface="Times New Roman"/>
                          <a:cs typeface="Times New Roman"/>
                        </a:rPr>
                        <a:t>Гареева Л.И.</a:t>
                      </a:r>
                      <a:endParaRPr lang="ru-RU" sz="9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latin typeface="Times New Roman"/>
                          <a:ea typeface="Times New Roman"/>
                          <a:cs typeface="Times New Roman"/>
                        </a:rPr>
                        <a:t>Педагог организатор</a:t>
                      </a:r>
                      <a:endParaRPr lang="ru-RU" sz="9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9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latin typeface="Times New Roman"/>
                          <a:ea typeface="Times New Roman"/>
                          <a:cs typeface="Times New Roman"/>
                        </a:rPr>
                        <a:t>25%</a:t>
                      </a:r>
                      <a:endParaRPr lang="ru-RU" sz="9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15.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Субаева А.К.</a:t>
                      </a:r>
                      <a:endParaRPr lang="ru-RU" sz="9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i="1">
                          <a:latin typeface="Times New Roman"/>
                          <a:ea typeface="Times New Roman"/>
                          <a:cs typeface="Times New Roman"/>
                        </a:rPr>
                        <a:t>Зам.директора по ДО и ЦТ</a:t>
                      </a:r>
                      <a:endParaRPr lang="ru-RU" sz="9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9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900" i="1" dirty="0"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  <a:endParaRPr lang="ru-RU" sz="9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259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21"/>
          <p:cNvSpPr/>
          <p:nvPr/>
        </p:nvSpPr>
        <p:spPr>
          <a:xfrm>
            <a:off x="469163" y="1635646"/>
            <a:ext cx="8215371" cy="10772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lc="http://schemas.openxmlformats.org/drawingml/2006/lockedCanvas" val="1"/>
            </a:ext>
          </a:extLst>
        </p:spPr>
        <p:txBody>
          <a:bodyPr lIns="45719" rIns="45719">
            <a:spAutoFit/>
          </a:bodyPr>
          <a:lstStyle>
            <a:defPPr>
              <a:defRPr lang="en-US"/>
            </a:defPPr>
            <a:lvl1pPr marL="0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8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2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7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 sz="2400"/>
            </a:pPr>
            <a:r>
              <a:rPr lang="ru-RU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«</a:t>
            </a:r>
            <a:r>
              <a:rPr lang="ru-RU" sz="2400" b="1" dirty="0"/>
              <a:t>Создание межотраслевого ресурсного центра</a:t>
            </a:r>
            <a:r>
              <a:rPr lang="ru-RU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</a:rPr>
              <a:t>»</a:t>
            </a:r>
            <a:endParaRPr kumimoji="0" lang="ru-RU" sz="1600" b="0" i="1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Calibri"/>
            </a:endParaRPr>
          </a:p>
          <a:p>
            <a:pPr lvl="0" algn="ctr">
              <a:defRPr sz="2400"/>
            </a:pPr>
            <a:r>
              <a:rPr kumimoji="0" lang="ru-RU" sz="16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</a:rPr>
              <a:t>(ключевые слова: демонстрационный экзамен, дополнительное образование ,материально-техническая база, обновленные мастерские) </a:t>
            </a:r>
          </a:p>
          <a:p>
            <a:pPr lvl="0" algn="ctr">
              <a:defRPr sz="2400"/>
            </a:pPr>
            <a:endParaRPr kumimoji="0" lang="ru-RU" sz="800" b="0" i="1" u="none" strike="noStrike" kern="1200" cap="none" spc="0" normalizeH="0" noProof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" name="Shape 176"/>
          <p:cNvSpPr/>
          <p:nvPr/>
        </p:nvSpPr>
        <p:spPr>
          <a:xfrm>
            <a:off x="5434018" y="3514570"/>
            <a:ext cx="3628750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lc="http://schemas.openxmlformats.org/drawingml/2006/lockedCanvas" val="1"/>
            </a:ext>
          </a:extLst>
        </p:spPr>
        <p:txBody>
          <a:bodyPr wrap="square" lIns="45719" rIns="45719">
            <a:spAutoFit/>
          </a:bodyPr>
          <a:lstStyle>
            <a:defPPr>
              <a:defRPr lang="en-US"/>
            </a:defPPr>
            <a:lvl1pPr marL="0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8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2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7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Участники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проектной </a:t>
            </a:r>
            <a:r>
              <a:rPr lang="ru-RU" sz="1400" i="1" dirty="0" smtClean="0">
                <a:solidFill>
                  <a:sysClr val="windowText" lastClr="000000"/>
                </a:solidFill>
                <a:latin typeface="Calibri"/>
              </a:rPr>
              <a:t>группы</a:t>
            </a:r>
            <a:r>
              <a:rPr kumimoji="0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  <a:endParaRPr kumimoji="0" sz="14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r>
              <a:rPr lang="ru-RU" sz="1400" dirty="0"/>
              <a:t>Нуруллин </a:t>
            </a:r>
            <a:r>
              <a:rPr lang="ru-RU" sz="1400" dirty="0" err="1"/>
              <a:t>Анас</a:t>
            </a:r>
            <a:r>
              <a:rPr lang="ru-RU" sz="1400" dirty="0"/>
              <a:t> </a:t>
            </a:r>
            <a:r>
              <a:rPr lang="ru-RU" sz="1400" dirty="0" err="1"/>
              <a:t>Абдрахманович</a:t>
            </a:r>
            <a:r>
              <a:rPr lang="ru-RU" sz="1400" dirty="0"/>
              <a:t> </a:t>
            </a:r>
          </a:p>
          <a:p>
            <a:r>
              <a:rPr lang="ru-RU" sz="1400" dirty="0" err="1"/>
              <a:t>Субаева</a:t>
            </a:r>
            <a:r>
              <a:rPr lang="ru-RU" sz="1400" dirty="0"/>
              <a:t> </a:t>
            </a:r>
            <a:r>
              <a:rPr lang="ru-RU" sz="1400" dirty="0" err="1"/>
              <a:t>Асия</a:t>
            </a:r>
            <a:r>
              <a:rPr lang="ru-RU" sz="1400" dirty="0"/>
              <a:t> </a:t>
            </a:r>
            <a:r>
              <a:rPr lang="ru-RU" sz="1400" dirty="0" err="1"/>
              <a:t>Камилевна</a:t>
            </a:r>
            <a:endParaRPr lang="ru-RU" sz="1400" i="1" dirty="0">
              <a:solidFill>
                <a:sysClr val="windowText" lastClr="000000"/>
              </a:solidFill>
            </a:endParaRPr>
          </a:p>
        </p:txBody>
      </p:sp>
      <p:sp>
        <p:nvSpPr>
          <p:cNvPr id="15" name="Shape 176"/>
          <p:cNvSpPr/>
          <p:nvPr/>
        </p:nvSpPr>
        <p:spPr>
          <a:xfrm>
            <a:off x="3995936" y="4758829"/>
            <a:ext cx="1296144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lc="http://schemas.openxmlformats.org/drawingml/2006/lockedCanvas" val="1"/>
            </a:ext>
          </a:extLst>
        </p:spPr>
        <p:txBody>
          <a:bodyPr wrap="square" lIns="45719" rIns="45719">
            <a:spAutoFit/>
          </a:bodyPr>
          <a:lstStyle>
            <a:defPPr>
              <a:defRPr lang="en-US"/>
            </a:defPPr>
            <a:lvl1pPr marL="0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8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2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7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Москва</a:t>
            </a:r>
            <a:r>
              <a:rPr kumimoji="0" lang="ru-RU" sz="1400" b="0" i="1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- 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2019</a:t>
            </a:r>
          </a:p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07" t="7033" r="9385" b="7700"/>
          <a:stretch/>
        </p:blipFill>
        <p:spPr>
          <a:xfrm>
            <a:off x="3468153" y="3219822"/>
            <a:ext cx="1698921" cy="1192763"/>
          </a:xfrm>
          <a:prstGeom prst="rect">
            <a:avLst/>
          </a:prstGeom>
        </p:spPr>
      </p:pic>
      <p:sp>
        <p:nvSpPr>
          <p:cNvPr id="21" name="Shape 176"/>
          <p:cNvSpPr/>
          <p:nvPr/>
        </p:nvSpPr>
        <p:spPr>
          <a:xfrm>
            <a:off x="148191" y="3270547"/>
            <a:ext cx="3096344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lc="http://schemas.openxmlformats.org/drawingml/2006/lockedCanvas" val="1"/>
            </a:ext>
          </a:extLst>
        </p:spPr>
        <p:txBody>
          <a:bodyPr wrap="square" lIns="45719" rIns="45719">
            <a:spAutoFit/>
          </a:bodyPr>
          <a:lstStyle>
            <a:defPPr>
              <a:defRPr lang="en-US"/>
            </a:defPPr>
            <a:lvl1pPr marL="0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8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2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7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 sz="2400"/>
            </a:pPr>
            <a:r>
              <a:rPr lang="ru-RU" sz="1400" i="1" dirty="0" smtClean="0"/>
              <a:t>ГАПОУ «</a:t>
            </a:r>
            <a:r>
              <a:rPr lang="ru-RU" sz="1400" i="1" dirty="0" err="1" smtClean="0"/>
              <a:t>Чистопольский</a:t>
            </a:r>
            <a:r>
              <a:rPr lang="ru-RU" sz="1400" i="1" dirty="0" smtClean="0"/>
              <a:t> сельскохозяйственный техникум имени Г.И. </a:t>
            </a:r>
            <a:r>
              <a:rPr lang="ru-RU" sz="1400" i="1" dirty="0" err="1" smtClean="0"/>
              <a:t>Усманова</a:t>
            </a:r>
            <a:r>
              <a:rPr lang="ru-RU" sz="1400" i="1" dirty="0" smtClean="0"/>
              <a:t>»</a:t>
            </a:r>
            <a:endParaRPr lang="ru-RU" sz="14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Shape 176"/>
          <p:cNvSpPr/>
          <p:nvPr/>
        </p:nvSpPr>
        <p:spPr>
          <a:xfrm>
            <a:off x="108111" y="4155926"/>
            <a:ext cx="3239753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lc="http://schemas.openxmlformats.org/drawingml/2006/lockedCanvas" val="1"/>
            </a:ext>
          </a:extLst>
        </p:spPr>
        <p:txBody>
          <a:bodyPr wrap="square" lIns="45719" rIns="45719">
            <a:spAutoFit/>
          </a:bodyPr>
          <a:lstStyle>
            <a:defPPr>
              <a:defRPr lang="en-US"/>
            </a:defPPr>
            <a:lvl1pPr marL="0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8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2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7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Контактная</a:t>
            </a:r>
            <a:r>
              <a:rPr kumimoji="0" lang="ru-RU" sz="1400" b="0" i="1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информация</a:t>
            </a:r>
            <a:r>
              <a:rPr kumimoji="0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  <a:endParaRPr kumimoji="0" sz="14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т.</a:t>
            </a: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________</a:t>
            </a: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_________</a:t>
            </a: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e-mail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______________________</a:t>
            </a:r>
            <a:endParaRPr kumimoji="0" sz="14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104683" y="-161643"/>
            <a:ext cx="8960163" cy="914652"/>
            <a:chOff x="104683" y="-161643"/>
            <a:chExt cx="8960163" cy="914652"/>
          </a:xfrm>
        </p:grpSpPr>
        <p:grpSp>
          <p:nvGrpSpPr>
            <p:cNvPr id="23" name="Группа 22"/>
            <p:cNvGrpSpPr/>
            <p:nvPr/>
          </p:nvGrpSpPr>
          <p:grpSpPr>
            <a:xfrm>
              <a:off x="104683" y="75176"/>
              <a:ext cx="8960163" cy="495834"/>
              <a:chOff x="104683" y="75176"/>
              <a:chExt cx="8960163" cy="495834"/>
            </a:xfrm>
          </p:grpSpPr>
          <p:pic>
            <p:nvPicPr>
              <p:cNvPr id="25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683" y="118172"/>
                <a:ext cx="2019045" cy="4528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28383" y="75176"/>
                <a:ext cx="1036463" cy="4410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4" name="Рисунок 23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4708" y="-161643"/>
              <a:ext cx="999974" cy="914652"/>
            </a:xfrm>
            <a:prstGeom prst="rect">
              <a:avLst/>
            </a:prstGeom>
          </p:spPr>
        </p:pic>
      </p:grpSp>
      <p:sp>
        <p:nvSpPr>
          <p:cNvPr id="27" name="Shape 113"/>
          <p:cNvSpPr>
            <a:spLocks noGrp="1"/>
          </p:cNvSpPr>
          <p:nvPr/>
        </p:nvSpPr>
        <p:spPr>
          <a:xfrm>
            <a:off x="-1" y="505686"/>
            <a:ext cx="9144001" cy="947738"/>
          </a:xfrm>
          <a:prstGeom prst="rect">
            <a:avLst/>
          </a:prstGeom>
        </p:spPr>
        <p:txBody>
          <a:bodyPr vert="horz" lIns="104287" tIns="52144" rIns="104287" bIns="52144" rtlCol="0" anchor="ctr">
            <a:normAutofit/>
          </a:bodyPr>
          <a:lstStyle>
            <a:lvl1pPr algn="ctr" defTabSz="1042873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kumimoji="0" lang="ru-RU" sz="1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Дополнительная профессиональная программа профессиональной переподготовки руководителей </a:t>
            </a:r>
            <a:r>
              <a:rPr kumimoji="0" lang="ru-RU" sz="10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и </a:t>
            </a:r>
            <a:r>
              <a:rPr kumimoji="0" lang="ru-RU" sz="1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управленческих команд </a:t>
            </a:r>
            <a:endParaRPr kumimoji="0" lang="ru-RU" sz="1000" b="0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</a:endParaRPr>
          </a:p>
          <a:p>
            <a:pPr lvl="0">
              <a:defRPr/>
            </a:pPr>
            <a:r>
              <a:rPr kumimoji="0" lang="ru-RU" sz="10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профессиональных </a:t>
            </a:r>
            <a:r>
              <a:rPr kumimoji="0" lang="ru-RU" sz="1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образовательных организаций </a:t>
            </a:r>
            <a:r>
              <a:rPr kumimoji="0" lang="ru-RU" sz="10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/>
            </a:r>
            <a:br>
              <a:rPr kumimoji="0" lang="ru-RU" sz="10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</a:br>
            <a:r>
              <a:rPr lang="ru-RU" sz="1000" i="1" dirty="0">
                <a:solidFill>
                  <a:sysClr val="windowText" lastClr="000000"/>
                </a:solidFill>
              </a:rPr>
              <a:t>«Управление региональным отраслевым взаимодействием </a:t>
            </a:r>
            <a:r>
              <a:rPr lang="ru-RU" sz="1000" i="1" dirty="0" smtClean="0">
                <a:solidFill>
                  <a:sysClr val="windowText" lastClr="000000"/>
                </a:solidFill>
              </a:rPr>
              <a:t>в </a:t>
            </a:r>
            <a:r>
              <a:rPr lang="ru-RU" sz="1000" i="1" dirty="0">
                <a:solidFill>
                  <a:sysClr val="windowText" lastClr="000000"/>
                </a:solidFill>
              </a:rPr>
              <a:t>среднем профессиональном </a:t>
            </a:r>
            <a:r>
              <a:rPr lang="ru-RU" sz="1000" i="1" dirty="0" smtClean="0">
                <a:solidFill>
                  <a:sysClr val="windowText" lastClr="000000"/>
                </a:solidFill>
              </a:rPr>
              <a:t>образовании</a:t>
            </a:r>
            <a:r>
              <a:rPr kumimoji="0" lang="ru-RU" sz="10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»  </a:t>
            </a:r>
          </a:p>
          <a:p>
            <a:pPr lvl="0">
              <a:defRPr/>
            </a:pPr>
            <a:r>
              <a:rPr kumimoji="0" lang="ru-RU" sz="1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</a:rPr>
              <a:t>(«Школа лидеров СПО: отраслевое</a:t>
            </a:r>
            <a:r>
              <a:rPr kumimoji="0" lang="ru-RU" sz="10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</a:rPr>
              <a:t> сетевое взаимодействие»)</a:t>
            </a:r>
            <a:endParaRPr kumimoji="0" sz="10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4282" y="428626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456801">
              <a:defRPr/>
            </a:pPr>
            <a:r>
              <a:rPr lang="ru-RU" i="1" dirty="0" smtClean="0">
                <a:solidFill>
                  <a:srgbClr val="C00000"/>
                </a:solidFill>
              </a:rPr>
              <a:t>.   </a:t>
            </a:r>
            <a:r>
              <a:rPr lang="ru-RU" sz="1400" i="1" dirty="0" smtClean="0">
                <a:solidFill>
                  <a:sysClr val="windowText" lastClr="000000"/>
                </a:solidFill>
              </a:rPr>
              <a:t>89375224482</a:t>
            </a:r>
          </a:p>
          <a:p>
            <a:pPr lvl="0">
              <a:defRPr/>
            </a:pPr>
            <a:r>
              <a:rPr lang="ru-RU" sz="1400" i="1" dirty="0" smtClean="0">
                <a:solidFill>
                  <a:sysClr val="windowText" lastClr="000000"/>
                </a:solidFill>
              </a:rPr>
              <a:t>           </a:t>
            </a:r>
            <a:r>
              <a:rPr lang="en-US" sz="1400" i="1" dirty="0" smtClean="0">
                <a:solidFill>
                  <a:sysClr val="windowText" lastClr="000000"/>
                </a:solidFill>
              </a:rPr>
              <a:t>ch.tehnikum@mail.ru</a:t>
            </a:r>
            <a:endParaRPr lang="en-US" sz="1400" i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80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9461" y="220164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Участники проекта 2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832574"/>
              </p:ext>
            </p:extLst>
          </p:nvPr>
        </p:nvGraphicFramePr>
        <p:xfrm>
          <a:off x="107505" y="515097"/>
          <a:ext cx="8957341" cy="1952561"/>
        </p:xfrm>
        <a:graphic>
          <a:graphicData uri="http://schemas.openxmlformats.org/drawingml/2006/table">
            <a:tbl>
              <a:tblPr/>
              <a:tblGrid>
                <a:gridCol w="409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8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6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7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83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3964">
                <a:tc>
                  <a:txBody>
                    <a:bodyPr/>
                    <a:lstStyle/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 </a:t>
                      </a:r>
                    </a:p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п/п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Роль в проекте  2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Фамилия, инициалы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Должность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Непосредственный руководитель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Занятость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 проекте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(процентов) </a:t>
                      </a:r>
                    </a:p>
                  </a:txBody>
                  <a:tcPr marL="0" marR="0" marT="2831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627">
                <a:tc gridSpan="6">
                  <a:txBody>
                    <a:bodyPr/>
                    <a:lstStyle/>
                    <a:p>
                      <a:pPr marL="88900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 1.4.:</a:t>
                      </a:r>
                      <a:r>
                        <a:rPr lang="ru-RU" sz="9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Проведена PR и рекламная кампания</a:t>
                      </a:r>
                      <a:endParaRPr kumimoji="0" lang="ru-RU" sz="9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079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Хайрутдинова А.Н.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директора по ВР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53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Спирин А.В.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Социальный педагог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18.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Гареева Л.И.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Педагог организатор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Ахтямов А.Р.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Инженер </a:t>
                      </a:r>
                      <a:r>
                        <a:rPr lang="en-US" sz="800" i="1">
                          <a:latin typeface="Times New Roman"/>
                          <a:ea typeface="Times New Roman"/>
                          <a:cs typeface="Times New Roman"/>
                        </a:rPr>
                        <a:t>IT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2" name="Группа 8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42844" y="2500312"/>
          <a:ext cx="8929750" cy="1558443"/>
        </p:xfrm>
        <a:graphic>
          <a:graphicData uri="http://schemas.openxmlformats.org/drawingml/2006/table">
            <a:tbl>
              <a:tblPr/>
              <a:tblGrid>
                <a:gridCol w="357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5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45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748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69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43627">
                <a:tc gridSpan="6">
                  <a:txBody>
                    <a:bodyPr/>
                    <a:lstStyle/>
                    <a:p>
                      <a:r>
                        <a:rPr lang="ru-RU" sz="9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 1.5.:</a:t>
                      </a:r>
                      <a:r>
                        <a:rPr lang="ru-RU" sz="9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Актуализирован Кодекс  корпоративной этики и культуры</a:t>
                      </a:r>
                      <a:endParaRPr lang="ru-RU" sz="900" i="1" dirty="0"/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079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20.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Хайрутдинова А.Н.</a:t>
                      </a: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Зам.</a:t>
                      </a: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директора по ВР</a:t>
                      </a: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Нуруллин А.А.</a:t>
                      </a: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30%</a:t>
                      </a: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353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21.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Спирин А.В.</a:t>
                      </a: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Социальный педагог</a:t>
                      </a: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Нуруллин А.А.</a:t>
                      </a: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20%</a:t>
                      </a: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22.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Хасанова С.М.</a:t>
                      </a: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психолог</a:t>
                      </a: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Нуруллин А.А.</a:t>
                      </a: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50%</a:t>
                      </a: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23.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Хайрутдинова А.Н.</a:t>
                      </a: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Зам.</a:t>
                      </a: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директора по ВР</a:t>
                      </a: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Нуруллин А.А.</a:t>
                      </a: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30%</a:t>
                      </a: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259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9461" y="220164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Участники проекта 2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832574"/>
              </p:ext>
            </p:extLst>
          </p:nvPr>
        </p:nvGraphicFramePr>
        <p:xfrm>
          <a:off x="107505" y="515097"/>
          <a:ext cx="8957341" cy="1598369"/>
        </p:xfrm>
        <a:graphic>
          <a:graphicData uri="http://schemas.openxmlformats.org/drawingml/2006/table">
            <a:tbl>
              <a:tblPr/>
              <a:tblGrid>
                <a:gridCol w="409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8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6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7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83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3964">
                <a:tc>
                  <a:txBody>
                    <a:bodyPr/>
                    <a:lstStyle/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 </a:t>
                      </a:r>
                    </a:p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п/п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Роль в проекте  2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Фамилия, инициалы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Должность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Непосредственный руководитель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Занятость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 проекте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(процентов) </a:t>
                      </a:r>
                    </a:p>
                  </a:txBody>
                  <a:tcPr marL="0" marR="0" marT="2831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627">
                <a:tc gridSpan="6">
                  <a:txBody>
                    <a:bodyPr/>
                    <a:lstStyle/>
                    <a:p>
                      <a:pPr marL="88900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 2.1</a:t>
                      </a:r>
                      <a:r>
                        <a:rPr lang="ru-RU" sz="10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.:Осуществлено участие в ярмарках вакансий в населенных пунктах </a:t>
                      </a:r>
                      <a:r>
                        <a:rPr lang="ru-RU" sz="1000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Закамского</a:t>
                      </a:r>
                      <a:r>
                        <a:rPr lang="ru-RU" sz="10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региона</a:t>
                      </a:r>
                      <a:endParaRPr kumimoji="0" lang="ru-RU" sz="1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079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Хайрутдинова А.Н.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директора по ВР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53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Мингалиев М.М.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Зав.учебной частью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26.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Гареева Л.И.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Педагог организатор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2" name="Группа 8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42844" y="2143122"/>
          <a:ext cx="8929750" cy="1558443"/>
        </p:xfrm>
        <a:graphic>
          <a:graphicData uri="http://schemas.openxmlformats.org/drawingml/2006/table">
            <a:tbl>
              <a:tblPr/>
              <a:tblGrid>
                <a:gridCol w="357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0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5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45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748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69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43627">
                <a:tc gridSpan="6">
                  <a:txBody>
                    <a:bodyPr/>
                    <a:lstStyle/>
                    <a:p>
                      <a:r>
                        <a:rPr lang="ru-RU" sz="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 2.2</a:t>
                      </a:r>
                      <a:r>
                        <a:rPr lang="ru-RU" sz="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:Подготовлено 30 обращений к бывшим выпускникам техникума (нынешним руководителям предприятий) с предложением участия в проведении юбилейных мероприятий</a:t>
                      </a:r>
                      <a:endParaRPr lang="ru-RU" sz="800" i="1" dirty="0"/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079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27.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Хайрутдинова А.Н.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директора по ВР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353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28.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Спирин А.В.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Социальный педагог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29.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Гареева Л.И.,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Педагог организатор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30.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Мингалиев М.М.,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Хасанова С.М.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психолог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5%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259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9461" y="220164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Участники проекта 2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832574"/>
              </p:ext>
            </p:extLst>
          </p:nvPr>
        </p:nvGraphicFramePr>
        <p:xfrm>
          <a:off x="107505" y="515097"/>
          <a:ext cx="8957341" cy="2377589"/>
        </p:xfrm>
        <a:graphic>
          <a:graphicData uri="http://schemas.openxmlformats.org/drawingml/2006/table">
            <a:tbl>
              <a:tblPr/>
              <a:tblGrid>
                <a:gridCol w="409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8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6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7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83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3964">
                <a:tc>
                  <a:txBody>
                    <a:bodyPr/>
                    <a:lstStyle/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 </a:t>
                      </a:r>
                    </a:p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п/п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Роль в проекте  2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Фамилия, инициалы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Должность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Непосредственный руководитель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Занятость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 проекте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(процентов) </a:t>
                      </a:r>
                    </a:p>
                  </a:txBody>
                  <a:tcPr marL="0" marR="0" marT="2831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627">
                <a:tc gridSpan="6">
                  <a:txBody>
                    <a:bodyPr/>
                    <a:lstStyle/>
                    <a:p>
                      <a:pPr marL="88900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 2.3</a:t>
                      </a:r>
                      <a:r>
                        <a:rPr lang="ru-RU" sz="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.:Заключены договора о дуальном обучении с предприятиями</a:t>
                      </a:r>
                      <a:endParaRPr kumimoji="0" lang="ru-RU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079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31.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Тимин В.Д.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Директора по ПО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53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32.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800" i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Предприятия 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партнеры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800" i="1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353">
                <a:tc gridSpan="6">
                  <a:txBody>
                    <a:bodyPr/>
                    <a:lstStyle/>
                    <a:p>
                      <a:r>
                        <a:rPr lang="ru-RU" sz="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 2.4.:</a:t>
                      </a:r>
                      <a:r>
                        <a:rPr lang="ru-RU" sz="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Подписаны соглашения с руководителям и главным специалистам предприятий об их участии на защите дипломных проектов</a:t>
                      </a:r>
                      <a:endParaRPr lang="ru-RU" sz="800" i="1" dirty="0"/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353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33.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Гайнуллин М.З.,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Тимин В.Д.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Директора по УР и ПО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3353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34.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Нуретдинова Н.С.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методист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3353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35.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800" i="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Предприятия 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партнеры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800" i="1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pSp>
        <p:nvGrpSpPr>
          <p:cNvPr id="2" name="Группа 8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259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9461" y="220164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Участники проекта 2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832574"/>
              </p:ext>
            </p:extLst>
          </p:nvPr>
        </p:nvGraphicFramePr>
        <p:xfrm>
          <a:off x="107505" y="515097"/>
          <a:ext cx="8957341" cy="4588079"/>
        </p:xfrm>
        <a:graphic>
          <a:graphicData uri="http://schemas.openxmlformats.org/drawingml/2006/table">
            <a:tbl>
              <a:tblPr/>
              <a:tblGrid>
                <a:gridCol w="409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8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6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7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83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3579">
                <a:tc>
                  <a:txBody>
                    <a:bodyPr/>
                    <a:lstStyle/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 </a:t>
                      </a:r>
                    </a:p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п/п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Роль в проекте  2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Фамилия, инициалы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Должность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Непосредственный руководитель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Занятость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 проекте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(процентов) </a:t>
                      </a:r>
                    </a:p>
                  </a:txBody>
                  <a:tcPr marL="0" marR="0" marT="2831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627">
                <a:tc gridSpan="6">
                  <a:txBody>
                    <a:bodyPr/>
                    <a:lstStyle/>
                    <a:p>
                      <a:pPr marL="88900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 3.1</a:t>
                      </a:r>
                      <a:r>
                        <a:rPr lang="ru-RU" sz="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.:Создана эффективная система мотивации труда</a:t>
                      </a:r>
                      <a:endParaRPr kumimoji="0" lang="ru-RU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079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36.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Тогулева Н.В.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Гл.бухгалтер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53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37.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Иванова Е.В.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нач.отдела кадров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38.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Нуретдинова Н.С.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методист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39.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Субаева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А.К.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Зам.директора по ДО и ЦТ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800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40.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Фролов А.Г.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Гарифуллина А.А.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Челышева А.В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преподаватели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4192">
                <a:tc gridSpan="6">
                  <a:txBody>
                    <a:bodyPr/>
                    <a:lstStyle/>
                    <a:p>
                      <a:r>
                        <a:rPr lang="ru-RU" sz="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 3.2.:</a:t>
                      </a:r>
                      <a:r>
                        <a:rPr lang="ru-RU" sz="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Внедрена новая </a:t>
                      </a:r>
                      <a:r>
                        <a:rPr lang="ru-RU" sz="800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формаиндикативных</a:t>
                      </a:r>
                      <a:r>
                        <a:rPr lang="ru-RU" sz="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показателей персонала с целью постоянной и регулярной оценки состояния кадрового потенциала</a:t>
                      </a:r>
                      <a:endParaRPr lang="ru-RU" sz="800" i="1" dirty="0"/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41.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Тогулева Н.В.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Гл.бухгалтер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661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42.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Иванова Е.В.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нач.отдела кадров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43.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Нуретдинова Н.С.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методист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Нуретдинова Н.С.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2608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44.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Субаева А.К.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Зам.директора по ДО и ЦТ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800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Фролов А.Г.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Гарифуллина А.А.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Челышева А.В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преподаватели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800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grpSp>
        <p:nvGrpSpPr>
          <p:cNvPr id="2" name="Группа 8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259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9461" y="220164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Участники проекта 2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832574"/>
              </p:ext>
            </p:extLst>
          </p:nvPr>
        </p:nvGraphicFramePr>
        <p:xfrm>
          <a:off x="107505" y="515097"/>
          <a:ext cx="8957341" cy="3461785"/>
        </p:xfrm>
        <a:graphic>
          <a:graphicData uri="http://schemas.openxmlformats.org/drawingml/2006/table">
            <a:tbl>
              <a:tblPr/>
              <a:tblGrid>
                <a:gridCol w="409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8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6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7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83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3579">
                <a:tc>
                  <a:txBody>
                    <a:bodyPr/>
                    <a:lstStyle/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 </a:t>
                      </a:r>
                    </a:p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п/п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Роль в проекте  2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Фамилия, инициалы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Должность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Непосредственный руководитель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Занятость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 проекте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(процентов) </a:t>
                      </a:r>
                    </a:p>
                  </a:txBody>
                  <a:tcPr marL="0" marR="0" marT="2831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627">
                <a:tc gridSpan="6">
                  <a:txBody>
                    <a:bodyPr/>
                    <a:lstStyle/>
                    <a:p>
                      <a:pPr marL="88900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 3.3</a:t>
                      </a:r>
                      <a:r>
                        <a:rPr lang="ru-RU" sz="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:Проведена аттестация, повышение квалификации, стажировка преподавателей для обучения рабочих и специалистов по социально-значимым профессиям и специальностям, востребованным на региональном рынке труда</a:t>
                      </a:r>
                      <a:endParaRPr kumimoji="0" lang="ru-RU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079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46.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Тогулева Н.В.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Гл.бухгалтер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53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47.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Иванова Е.В.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нач.отдела кадров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70%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48.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Нуретдинова Н.С.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методист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Нуретдинова Н.С.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5%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49.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Субаева А.К.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Зам.директора по ДО и ЦТ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800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5%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4192">
                <a:tc gridSpan="6">
                  <a:txBody>
                    <a:bodyPr/>
                    <a:lstStyle/>
                    <a:p>
                      <a:r>
                        <a:rPr lang="ru-RU" sz="8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 4.1.:Проведены конкурсы, конференции, акции, посвященные памяти Г.И. </a:t>
                      </a:r>
                      <a:r>
                        <a:rPr lang="ru-RU" sz="800" b="0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Усманова</a:t>
                      </a:r>
                      <a:r>
                        <a:rPr lang="ru-RU" sz="8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–первого секретаря Татарского обкома КПСС (1982—1989) чье имя носит техникум</a:t>
                      </a:r>
                      <a:endParaRPr lang="ru-RU" sz="800" b="0" i="1" dirty="0"/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50.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 err="1">
                          <a:latin typeface="Times New Roman"/>
                          <a:ea typeface="Times New Roman"/>
                          <a:cs typeface="Times New Roman"/>
                        </a:rPr>
                        <a:t>Хайрутдинова</a:t>
                      </a: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 А.Н.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директора по ВР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51.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Спирин А.В.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Социальный педагог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52.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Гареева Л.И.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Педагог организатор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pSp>
        <p:nvGrpSpPr>
          <p:cNvPr id="2" name="Группа 8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259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9461" y="220164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Участники проекта 2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832574"/>
              </p:ext>
            </p:extLst>
          </p:nvPr>
        </p:nvGraphicFramePr>
        <p:xfrm>
          <a:off x="107505" y="515097"/>
          <a:ext cx="8957341" cy="3742982"/>
        </p:xfrm>
        <a:graphic>
          <a:graphicData uri="http://schemas.openxmlformats.org/drawingml/2006/table">
            <a:tbl>
              <a:tblPr/>
              <a:tblGrid>
                <a:gridCol w="409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8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6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7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83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3579">
                <a:tc>
                  <a:txBody>
                    <a:bodyPr/>
                    <a:lstStyle/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 </a:t>
                      </a:r>
                    </a:p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п/п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Роль в проекте  2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Фамилия, инициалы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Должность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Непосредственный руководитель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Занятость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 проекте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(процентов) </a:t>
                      </a:r>
                    </a:p>
                  </a:txBody>
                  <a:tcPr marL="0" marR="0" marT="2831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627">
                <a:tc gridSpan="6">
                  <a:txBody>
                    <a:bodyPr/>
                    <a:lstStyle/>
                    <a:p>
                      <a:pPr marL="88900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 4.2</a:t>
                      </a:r>
                      <a:r>
                        <a:rPr lang="ru-RU" sz="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:Участие техникума в выставках, в работе ассоциации, размещение информации в СМИ</a:t>
                      </a:r>
                      <a:endParaRPr kumimoji="0" lang="ru-RU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079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53.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Хайрутдинова А.Н.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директора по ВР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53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54.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Спирин А.В.,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Мингалиев М.М.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Социальный педагог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55.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Гареева Л.И.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Педагог организатор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56.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Ахтямов А.Р.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Инженер </a:t>
                      </a:r>
                      <a:r>
                        <a:rPr lang="en-US" sz="800" i="1">
                          <a:latin typeface="Times New Roman"/>
                          <a:ea typeface="Times New Roman"/>
                          <a:cs typeface="Times New Roman"/>
                        </a:rPr>
                        <a:t>IT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4192">
                <a:tc gridSpan="6">
                  <a:txBody>
                    <a:bodyPr/>
                    <a:lstStyle/>
                    <a:p>
                      <a:r>
                        <a:rPr lang="ru-RU" sz="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 4.3</a:t>
                      </a:r>
                      <a:r>
                        <a:rPr lang="ru-RU" sz="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.:Проведение демонстрационного экзамена </a:t>
                      </a:r>
                      <a:r>
                        <a:rPr lang="ru-RU" sz="800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Вордскилдс</a:t>
                      </a:r>
                      <a:r>
                        <a:rPr lang="ru-RU" sz="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на площадке техникума</a:t>
                      </a:r>
                      <a:endParaRPr lang="ru-RU" sz="800" b="0" i="1" dirty="0"/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57.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Тимин В.Д.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директора ПО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58.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Гайнуллин М.З.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Директора УР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59.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Субаева А.К.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Директора ДО и ЦТ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60.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Карякина Л.В.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Директора АХД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grpSp>
        <p:nvGrpSpPr>
          <p:cNvPr id="2" name="Группа 8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259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9461" y="220164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Участники проекта 2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832574"/>
              </p:ext>
            </p:extLst>
          </p:nvPr>
        </p:nvGraphicFramePr>
        <p:xfrm>
          <a:off x="107505" y="515097"/>
          <a:ext cx="8957341" cy="3742982"/>
        </p:xfrm>
        <a:graphic>
          <a:graphicData uri="http://schemas.openxmlformats.org/drawingml/2006/table">
            <a:tbl>
              <a:tblPr/>
              <a:tblGrid>
                <a:gridCol w="409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8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6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7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83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3579">
                <a:tc>
                  <a:txBody>
                    <a:bodyPr/>
                    <a:lstStyle/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 </a:t>
                      </a:r>
                    </a:p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п/п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Роль в проекте  2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Фамилия, инициалы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Должность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Непосредственный руководитель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Занятость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 проекте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(процентов) </a:t>
                      </a:r>
                    </a:p>
                  </a:txBody>
                  <a:tcPr marL="0" marR="0" marT="2831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627">
                <a:tc gridSpan="6">
                  <a:txBody>
                    <a:bodyPr/>
                    <a:lstStyle/>
                    <a:p>
                      <a:pPr marL="88900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 4.4</a:t>
                      </a:r>
                      <a:r>
                        <a:rPr lang="ru-RU" sz="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.:Привлечение ведущих специалистов отраслевых организаций к образовательному процессу</a:t>
                      </a:r>
                      <a:endParaRPr kumimoji="0" lang="ru-RU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079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61.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Тимин В.Д.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директора ПО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53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62.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Гайнуллин М.З.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Директора УР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63.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Мингалиев М.М.</a:t>
                      </a: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Зав.уч.частью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64.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Субаева А.К.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Директора ДО и ЦТ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4192">
                <a:tc gridSpan="6">
                  <a:txBody>
                    <a:bodyPr/>
                    <a:lstStyle/>
                    <a:p>
                      <a:r>
                        <a:rPr lang="ru-RU" sz="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 4.5.</a:t>
                      </a:r>
                      <a:r>
                        <a:rPr lang="ru-RU" sz="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Приглашены представители  предприятий  в техникум на лекции и семинары и </a:t>
                      </a:r>
                      <a:r>
                        <a:rPr lang="ru-RU" sz="800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т.д</a:t>
                      </a:r>
                      <a:endParaRPr lang="ru-RU" sz="800" b="0" i="1" dirty="0"/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65.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Тимин В.Д.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директора ПО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66.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Гайнуллин М.З.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Директора УР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67.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Мингалиев М.М.</a:t>
                      </a: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 err="1">
                          <a:latin typeface="Times New Roman"/>
                          <a:ea typeface="Times New Roman"/>
                          <a:cs typeface="Times New Roman"/>
                        </a:rPr>
                        <a:t>Зав.уч.частью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68.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Субаева А.К.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Директора ДО и ЦТ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grpSp>
        <p:nvGrpSpPr>
          <p:cNvPr id="2" name="Группа 8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259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9461" y="220164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Участники проекта 2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832574"/>
              </p:ext>
            </p:extLst>
          </p:nvPr>
        </p:nvGraphicFramePr>
        <p:xfrm>
          <a:off x="107505" y="515097"/>
          <a:ext cx="8957341" cy="3829859"/>
        </p:xfrm>
        <a:graphic>
          <a:graphicData uri="http://schemas.openxmlformats.org/drawingml/2006/table">
            <a:tbl>
              <a:tblPr/>
              <a:tblGrid>
                <a:gridCol w="409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8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6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7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83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3579">
                <a:tc>
                  <a:txBody>
                    <a:bodyPr/>
                    <a:lstStyle/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 </a:t>
                      </a:r>
                    </a:p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п/п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Роль в проекте  2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Фамилия, инициалы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Должность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Непосредственный руководитель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Занятость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 проекте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(процентов) </a:t>
                      </a:r>
                    </a:p>
                  </a:txBody>
                  <a:tcPr marL="0" marR="0" marT="2831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627">
                <a:tc gridSpan="6">
                  <a:txBody>
                    <a:bodyPr/>
                    <a:lstStyle/>
                    <a:p>
                      <a:pPr marL="88900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 5.1.:</a:t>
                      </a:r>
                      <a:r>
                        <a:rPr lang="ru-RU" sz="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Внедрена система дистанционного обучения</a:t>
                      </a:r>
                      <a:endParaRPr kumimoji="0" lang="ru-RU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079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69.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Гайнуллин М.З.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Директора УР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800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53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70.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Субаева А.К.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Директора ДО и ЦТ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71.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800" i="1" kern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Ахтямов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А.Р.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Инженер </a:t>
                      </a:r>
                      <a:r>
                        <a:rPr lang="en-US" sz="800" i="1">
                          <a:latin typeface="Times New Roman"/>
                          <a:ea typeface="Times New Roman"/>
                          <a:cs typeface="Times New Roman"/>
                        </a:rPr>
                        <a:t>IT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72.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Шаяхметов Р.Э.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Инженер </a:t>
                      </a:r>
                      <a:r>
                        <a:rPr lang="en-US" sz="800" i="1">
                          <a:latin typeface="Times New Roman"/>
                          <a:ea typeface="Times New Roman"/>
                          <a:cs typeface="Times New Roman"/>
                        </a:rPr>
                        <a:t>IT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4192">
                <a:tc gridSpan="6">
                  <a:txBody>
                    <a:bodyPr/>
                    <a:lstStyle/>
                    <a:p>
                      <a:r>
                        <a:rPr lang="ru-RU" sz="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 5.2.:</a:t>
                      </a:r>
                      <a:r>
                        <a:rPr lang="ru-RU" sz="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Создана базовая </a:t>
                      </a:r>
                      <a:r>
                        <a:rPr lang="ru-RU" sz="800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кафедрана</a:t>
                      </a:r>
                      <a:r>
                        <a:rPr lang="ru-RU" sz="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основе профильного предприятия</a:t>
                      </a:r>
                      <a:endParaRPr lang="ru-RU" sz="800" b="0" i="1" dirty="0"/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73.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Тимин В.Д.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директора ПО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74.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Гайнуллин М.З.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Директора УР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75.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800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 предприятия- партнера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 i="1">
                        <a:latin typeface="Calibri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20%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76.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800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Гл.спец. предприятия- партнера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 i="1">
                        <a:latin typeface="Calibri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30%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grpSp>
        <p:nvGrpSpPr>
          <p:cNvPr id="2" name="Группа 8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259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9461" y="220164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Участники проекта 2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832574"/>
              </p:ext>
            </p:extLst>
          </p:nvPr>
        </p:nvGraphicFramePr>
        <p:xfrm>
          <a:off x="107505" y="515097"/>
          <a:ext cx="8957341" cy="2747535"/>
        </p:xfrm>
        <a:graphic>
          <a:graphicData uri="http://schemas.openxmlformats.org/drawingml/2006/table">
            <a:tbl>
              <a:tblPr/>
              <a:tblGrid>
                <a:gridCol w="409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8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6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7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83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3579">
                <a:tc>
                  <a:txBody>
                    <a:bodyPr/>
                    <a:lstStyle/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 </a:t>
                      </a:r>
                    </a:p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п/п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Роль в проекте  2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Фамилия, инициалы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Должность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Непосредственный руководитель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Занятость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 проекте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(процентов) </a:t>
                      </a:r>
                    </a:p>
                  </a:txBody>
                  <a:tcPr marL="0" marR="0" marT="2831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627">
                <a:tc gridSpan="6">
                  <a:txBody>
                    <a:bodyPr/>
                    <a:lstStyle/>
                    <a:p>
                      <a:pPr marL="88900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 5.3.:</a:t>
                      </a:r>
                      <a:r>
                        <a:rPr lang="ru-RU" sz="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Заключены договора о профессиональном и дополнительном профессиональном образовании, в том числе с использованием сетевых форм</a:t>
                      </a:r>
                      <a:endParaRPr kumimoji="0" lang="ru-RU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079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77.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Тимин В.Д.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Субаева А.К.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директора ПО и 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ДО и ЦТ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53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78.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 err="1">
                          <a:latin typeface="Times New Roman"/>
                          <a:ea typeface="Times New Roman"/>
                          <a:cs typeface="Times New Roman"/>
                        </a:rPr>
                        <a:t>Гайнуллин</a:t>
                      </a: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 М.З.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Директора УР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10%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79.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 i="1">
                        <a:latin typeface="Calibri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 предприятия- партнера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 i="1">
                        <a:latin typeface="Calibri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4192">
                <a:tc gridSpan="6">
                  <a:txBody>
                    <a:bodyPr/>
                    <a:lstStyle/>
                    <a:p>
                      <a:r>
                        <a:rPr lang="ru-RU" sz="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 5.4.:</a:t>
                      </a:r>
                      <a:r>
                        <a:rPr lang="ru-RU" sz="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Реализована система целевого обучения</a:t>
                      </a:r>
                      <a:endParaRPr lang="ru-RU" sz="800" b="0" i="1" dirty="0"/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80.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Гайнуллин М.З.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Зам.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Директора УР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Нуруллин А.А.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60%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81.</a:t>
                      </a:r>
                      <a:endParaRPr lang="ru-RU" sz="800" i="1" dirty="0"/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 i="1">
                        <a:latin typeface="Calibri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latin typeface="Times New Roman"/>
                          <a:ea typeface="Times New Roman"/>
                          <a:cs typeface="Times New Roman"/>
                        </a:rPr>
                        <a:t>Директор предприятия- партнера</a:t>
                      </a:r>
                      <a:endParaRPr lang="ru-RU" sz="8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800" i="1">
                        <a:latin typeface="Calibri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latin typeface="Times New Roman"/>
                          <a:ea typeface="Times New Roman"/>
                          <a:cs typeface="Times New Roman"/>
                        </a:rPr>
                        <a:t>40%</a:t>
                      </a:r>
                      <a:endParaRPr lang="ru-RU" sz="8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2" name="Группа 8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259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372579"/>
              </p:ext>
            </p:extLst>
          </p:nvPr>
        </p:nvGraphicFramePr>
        <p:xfrm>
          <a:off x="27488" y="533412"/>
          <a:ext cx="9037358" cy="38026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30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7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2421">
                <a:tc gridSpan="2">
                  <a:txBody>
                    <a:bodyPr/>
                    <a:lstStyle/>
                    <a:p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БРЕНД 100 </a:t>
                      </a:r>
                      <a:r>
                        <a:rPr lang="ru-RU" sz="1400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летия</a:t>
                      </a:r>
                      <a:endParaRPr lang="ru-RU" sz="1400" b="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821"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/>
                        <a:t>Заинтересованная</a:t>
                      </a:r>
                      <a:r>
                        <a:rPr lang="ru-RU" sz="1100" b="1" i="1" baseline="0" dirty="0" smtClean="0"/>
                        <a:t> сторона (о</a:t>
                      </a:r>
                      <a:r>
                        <a:rPr lang="ru-RU" sz="1100" b="1" i="1" dirty="0" smtClean="0"/>
                        <a:t>рган/организация)</a:t>
                      </a:r>
                      <a:r>
                        <a:rPr lang="ru-RU" sz="1100" b="1" i="1" baseline="0" dirty="0" smtClean="0"/>
                        <a:t> // </a:t>
                      </a:r>
                      <a:r>
                        <a:rPr lang="ru-RU" sz="1100" b="1" i="1" dirty="0" smtClean="0"/>
                        <a:t>Представитель интересов</a:t>
                      </a:r>
                      <a:br>
                        <a:rPr lang="ru-RU" sz="1100" b="1" i="1" dirty="0" smtClean="0"/>
                      </a:br>
                      <a:r>
                        <a:rPr lang="ru-RU" sz="1100" b="1" i="1" dirty="0" smtClean="0"/>
                        <a:t>(ФИО, должность)</a:t>
                      </a:r>
                      <a:r>
                        <a:rPr lang="ru-RU" sz="1100" b="1" i="1" baseline="0" dirty="0" smtClean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/>
                        <a:t>Ожидание от реализации проекта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Министерство сельского хозяйства и продовольствия Республики Татарстан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Повышение квалификации специалистов 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Министерство образования и науки Республики Татарстан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Открытие краткосрочных курсов по программе молодые профессионалы и ТОП 50, 50+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Администрация </a:t>
                      </a:r>
                      <a:r>
                        <a:rPr lang="ru-RU" sz="1200" i="1" dirty="0" err="1">
                          <a:latin typeface="Times New Roman"/>
                          <a:ea typeface="Times New Roman"/>
                          <a:cs typeface="Times New Roman"/>
                        </a:rPr>
                        <a:t>Чистопольского</a:t>
                      </a: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 муниципального района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Демографический рост, увеличение квалифицированных специалистов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Представители сельскохозяйственных и промышленных предприятий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Удостоверение о повышении квалификации 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Студенческий совет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Диплом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Родительский комитет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Диплом детей студентов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547664" y="256413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solidFill>
                  <a:schemeClr val="accent5">
                    <a:lumMod val="50000"/>
                  </a:schemeClr>
                </a:solidFill>
              </a:rPr>
              <a:t>Реестр заинтересованных сторон </a:t>
            </a:r>
            <a:r>
              <a:rPr lang="ru-RU" sz="1200" b="1" i="1" dirty="0" smtClean="0">
                <a:solidFill>
                  <a:schemeClr val="accent5">
                    <a:lumMod val="50000"/>
                  </a:schemeClr>
                </a:solidFill>
              </a:rPr>
              <a:t>проекта 2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3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2" name="Рисунок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991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9333701"/>
              </p:ext>
            </p:extLst>
          </p:nvPr>
        </p:nvGraphicFramePr>
        <p:xfrm>
          <a:off x="107504" y="563060"/>
          <a:ext cx="8957342" cy="44569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9573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0878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Наименование проекта 1 (полное):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межотраслевого ресурсного центра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9370">
                <a:tc>
                  <a:txBody>
                    <a:bodyPr/>
                    <a:lstStyle/>
                    <a:p>
                      <a:r>
                        <a:rPr lang="ru-RU" sz="1200" i="1" dirty="0" smtClean="0">
                          <a:solidFill>
                            <a:schemeClr val="tx1"/>
                          </a:solidFill>
                        </a:rPr>
                        <a:t>Наименование проекта 1 (сокращённое):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Ресурсный центр</a:t>
                      </a:r>
                      <a:endParaRPr lang="ru-RU" sz="14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028">
                <a:tc>
                  <a:txBody>
                    <a:bodyPr/>
                    <a:lstStyle/>
                    <a:p>
                      <a:r>
                        <a:rPr lang="ru-RU" sz="1000" b="1" i="1" dirty="0" smtClean="0"/>
                        <a:t>Срок начала и окончания</a:t>
                      </a:r>
                      <a:r>
                        <a:rPr lang="ru-RU" sz="1000" b="1" i="1" baseline="0" dirty="0" smtClean="0"/>
                        <a:t> проекта 1: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сентябрь 2019- август 2021гг.</a:t>
                      </a:r>
                      <a:endParaRPr lang="ru-RU" sz="1200" b="1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1713">
                <a:tc>
                  <a:txBody>
                    <a:bodyPr/>
                    <a:lstStyle/>
                    <a:p>
                      <a:r>
                        <a:rPr lang="ru-RU" sz="1000" b="1" i="1" dirty="0" smtClean="0"/>
                        <a:t>Куратор проекта 1:</a:t>
                      </a:r>
                    </a:p>
                    <a:p>
                      <a:r>
                        <a:rPr lang="ru-RU" sz="1000" b="1" i="1" dirty="0" smtClean="0"/>
                        <a:t>Функциональный заказчик:</a:t>
                      </a:r>
                    </a:p>
                    <a:p>
                      <a:r>
                        <a:rPr lang="ru-RU" sz="1000" b="1" i="1" dirty="0" smtClean="0"/>
                        <a:t>Руководитель</a:t>
                      </a:r>
                      <a:r>
                        <a:rPr lang="ru-RU" sz="1000" b="1" i="1" baseline="0" dirty="0" smtClean="0"/>
                        <a:t> проекта 1:</a:t>
                      </a:r>
                    </a:p>
                    <a:p>
                      <a:r>
                        <a:rPr lang="ru-RU" sz="1000" b="1" i="1" baseline="0" dirty="0" smtClean="0"/>
                        <a:t>Администратор проекта 1:</a:t>
                      </a:r>
                      <a:endParaRPr lang="ru-RU" sz="1000" b="1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67973"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chemeClr val="tx1"/>
                          </a:solidFill>
                        </a:rPr>
                        <a:t>Предпосылки реализации проекта 1: </a:t>
                      </a:r>
                      <a:r>
                        <a:rPr lang="ru-RU" sz="1200" i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(акцент на проблему, которая решается в рамках проекта)</a:t>
                      </a:r>
                      <a:endParaRPr lang="ru-RU" sz="1200" i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0" name="Группа 9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7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3" name="Рисунок 12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  <p:sp>
        <p:nvSpPr>
          <p:cNvPr id="16" name="TextBox 15"/>
          <p:cNvSpPr txBox="1"/>
          <p:nvPr/>
        </p:nvSpPr>
        <p:spPr>
          <a:xfrm>
            <a:off x="395536" y="279227"/>
            <a:ext cx="42606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i="1" dirty="0" smtClean="0">
                <a:solidFill>
                  <a:schemeClr val="accent2">
                    <a:lumMod val="75000"/>
                  </a:schemeClr>
                </a:solidFill>
              </a:rPr>
              <a:t>Основные положения проекта 1</a:t>
            </a:r>
          </a:p>
        </p:txBody>
      </p:sp>
    </p:spTree>
    <p:extLst>
      <p:ext uri="{BB962C8B-B14F-4D97-AF65-F5344CB8AC3E}">
        <p14:creationId xmlns:p14="http://schemas.microsoft.com/office/powerpoint/2010/main" val="280468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3742084"/>
              </p:ext>
            </p:extLst>
          </p:nvPr>
        </p:nvGraphicFramePr>
        <p:xfrm>
          <a:off x="27488" y="533413"/>
          <a:ext cx="9037358" cy="4722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5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19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8632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БРЕНД 100 </a:t>
                      </a:r>
                      <a:r>
                        <a:rPr lang="ru-RU" sz="1400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летия</a:t>
                      </a:r>
                      <a:endParaRPr lang="ru-RU" sz="1400" b="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4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900" b="1" i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Наименование риска (-) </a:t>
                      </a:r>
                      <a:r>
                        <a:rPr lang="ru-RU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/возможности (+)</a:t>
                      </a:r>
                      <a:r>
                        <a:rPr lang="ru-RU" sz="900" b="1" i="1" dirty="0" smtClean="0">
                          <a:latin typeface="+mn-lt"/>
                        </a:rPr>
                        <a:t> проекта  2</a:t>
                      </a:r>
                    </a:p>
                  </a:txBody>
                  <a:tcPr marL="52070" marR="5207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74015" algn="l"/>
                        </a:tabLst>
                        <a:defRPr/>
                      </a:pPr>
                      <a:r>
                        <a:rPr lang="ru-RU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Действия по предупреждению риска/ реализации возможности в </a:t>
                      </a:r>
                      <a:r>
                        <a:rPr lang="ru-RU" sz="900" b="1" i="1" dirty="0" smtClean="0">
                          <a:latin typeface="+mn-lt"/>
                        </a:rPr>
                        <a:t>проекте  2</a:t>
                      </a:r>
                      <a:endParaRPr lang="ru-RU" sz="900" b="1" i="1" dirty="0" smtClean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070" marR="5207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3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latin typeface="Times New Roman"/>
                          <a:ea typeface="Times New Roman"/>
                          <a:cs typeface="Times New Roman"/>
                        </a:rPr>
                        <a:t>Отставание темпов обновления материально-технической базы техникума от темпов развития социально-экономической сферы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070" marR="5207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Разработка проекта создания ресурсного центра  и включение Техникума в предварительный перечень образовательных организаций для рассмотрения на предстоящих совещаниях Министерства образования и науки РТ в июне-июле 2019 года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9525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3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Отсутствие функционирующей системы дуального(практикоориентированного) обучения</a:t>
                      </a:r>
                      <a:r>
                        <a:rPr lang="ru-RU" sz="1200" b="1" i="1" kern="120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 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070" marR="5207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100" i="1" kern="120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Поиск предприятий- партнеров и заключение контрактов о дуальном обучении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9525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74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Неполное соответствие перечня образовательных программ требованиям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экономики муниципалитете и агропромышленной отрасли и сферы услуг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070" marR="5207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1100" i="1" kern="120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Разработка и открытие новых специальностей и краткосрочных курсов по рабочим профессиям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9525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Недостаток компетенций сотрудников техникума в сфере реализации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образовательных программ с применением электронного обучения и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дистанционных образовательных технологий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070" marR="5207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Повышение квалификации преподавателей, сотрудников, мастеров производственного обучения 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070" marR="5207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Отсутствие системы позиционирования техникума (имиджа, брендаучреждения)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070" marR="5207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latin typeface="Times New Roman"/>
                          <a:ea typeface="Times New Roman"/>
                          <a:cs typeface="Times New Roman"/>
                        </a:rPr>
                        <a:t>Разработка и внедрение проекта </a:t>
                      </a: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« Бренд ГАПОУ «Чистопольский сельскохозяйственный техникум </a:t>
                      </a:r>
                      <a:r>
                        <a:rPr lang="ru-RU" sz="1200" i="1" dirty="0" err="1">
                          <a:latin typeface="Times New Roman"/>
                          <a:ea typeface="Times New Roman"/>
                          <a:cs typeface="Times New Roman"/>
                        </a:rPr>
                        <a:t>им.Г.И</a:t>
                      </a: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. Усманова»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070" marR="5207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Слабая система маркетинга и продвижения платных услуг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070" marR="5207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Разработка и </a:t>
                      </a:r>
                      <a:r>
                        <a:rPr lang="ru-RU" sz="1200" i="1" kern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внедрение</a:t>
                      </a:r>
                      <a:r>
                        <a:rPr lang="ru-RU" sz="1100" i="1" dirty="0" err="1">
                          <a:latin typeface="Times New Roman"/>
                          <a:ea typeface="Times New Roman"/>
                          <a:cs typeface="Times New Roman"/>
                        </a:rPr>
                        <a:t>PR</a:t>
                      </a:r>
                      <a:r>
                        <a:rPr lang="ru-RU" sz="1100" i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i="1" dirty="0" err="1"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r>
                        <a:rPr lang="ru-RU" sz="1100" i="1" dirty="0">
                          <a:latin typeface="Times New Roman"/>
                          <a:ea typeface="Times New Roman"/>
                          <a:cs typeface="Times New Roman"/>
                        </a:rPr>
                        <a:t> рекламной кампании программ  внебюджетных специальностей и программ дополнительного образования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070" marR="5207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547664" y="256413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5">
                    <a:lumMod val="50000"/>
                  </a:schemeClr>
                </a:solidFill>
              </a:rPr>
              <a:t>Реестр рисков и возможностей проекта 2</a:t>
            </a:r>
            <a:r>
              <a:rPr lang="ru-RU" sz="1200" b="1" i="1" dirty="0">
                <a:solidFill>
                  <a:schemeClr val="accent5">
                    <a:lumMod val="50000"/>
                  </a:schemeClr>
                </a:solidFill>
              </a:rPr>
              <a:t>	 </a:t>
            </a:r>
            <a:endParaRPr lang="ru-RU" sz="1200" b="1" i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3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2" name="Рисунок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1326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1"/>
          <p:cNvGrpSpPr/>
          <p:nvPr/>
        </p:nvGrpSpPr>
        <p:grpSpPr>
          <a:xfrm>
            <a:off x="0" y="-65674"/>
            <a:ext cx="9064846" cy="427256"/>
            <a:chOff x="0" y="-65674"/>
            <a:chExt cx="9064846" cy="427256"/>
          </a:xfrm>
        </p:grpSpPr>
        <p:grpSp>
          <p:nvGrpSpPr>
            <p:cNvPr id="3" name="Группа 12"/>
            <p:cNvGrpSpPr/>
            <p:nvPr/>
          </p:nvGrpSpPr>
          <p:grpSpPr>
            <a:xfrm>
              <a:off x="0" y="30297"/>
              <a:ext cx="9064846" cy="331285"/>
              <a:chOff x="0" y="30297"/>
              <a:chExt cx="9064846" cy="331285"/>
            </a:xfrm>
          </p:grpSpPr>
          <p:pic>
            <p:nvPicPr>
              <p:cNvPr id="15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475656" cy="33096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38158" y="30297"/>
                <a:ext cx="726688" cy="3092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4" name="Рисунок 13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669" y="-65674"/>
              <a:ext cx="402662" cy="352594"/>
            </a:xfrm>
            <a:prstGeom prst="rect">
              <a:avLst/>
            </a:prstGeom>
          </p:spPr>
        </p:pic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7258178"/>
              </p:ext>
            </p:extLst>
          </p:nvPr>
        </p:nvGraphicFramePr>
        <p:xfrm>
          <a:off x="107505" y="535196"/>
          <a:ext cx="8974870" cy="39349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974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6354">
                <a:tc>
                  <a:txBody>
                    <a:bodyPr/>
                    <a:lstStyle/>
                    <a:p>
                      <a:r>
                        <a:rPr lang="ru-RU" sz="1000" b="0" i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БРЕНД</a:t>
                      </a:r>
                      <a:r>
                        <a:rPr lang="ru-RU" sz="1000" b="0" i="1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100-летия</a:t>
                      </a:r>
                      <a:endParaRPr lang="ru-RU" sz="1000" b="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1124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Схема</a:t>
                      </a:r>
                      <a:r>
                        <a:rPr lang="ru-RU" sz="1200" b="1" i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коммуникаций при реализации проекта развития (при отраслевом сетевом взаимодействии)</a:t>
                      </a:r>
                      <a:r>
                        <a:rPr lang="ru-RU" sz="1200" b="1" i="1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*</a:t>
                      </a:r>
                      <a:endParaRPr lang="ru-RU" sz="1200" b="1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23528" y="286920"/>
            <a:ext cx="85689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i="1" dirty="0" smtClean="0">
                <a:solidFill>
                  <a:schemeClr val="accent2">
                    <a:lumMod val="75000"/>
                  </a:schemeClr>
                </a:solidFill>
              </a:rPr>
              <a:t>Механизм</a:t>
            </a:r>
            <a:r>
              <a:rPr lang="ru-RU" sz="9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900" b="1" i="1" dirty="0" smtClean="0">
                <a:solidFill>
                  <a:schemeClr val="accent2">
                    <a:lumMod val="75000"/>
                  </a:schemeClr>
                </a:solidFill>
              </a:rPr>
              <a:t>ресурсного обеспечения реализации Проекта развития ПОО (в </a:t>
            </a:r>
            <a:r>
              <a:rPr lang="ru-RU" sz="900" b="1" i="1" dirty="0" err="1" smtClean="0">
                <a:solidFill>
                  <a:schemeClr val="accent2">
                    <a:lumMod val="75000"/>
                  </a:schemeClr>
                </a:solidFill>
              </a:rPr>
              <a:t>т.ч</a:t>
            </a:r>
            <a:r>
              <a:rPr lang="ru-RU" sz="900" b="1" i="1" dirty="0" smtClean="0">
                <a:solidFill>
                  <a:schemeClr val="accent2">
                    <a:lumMod val="75000"/>
                  </a:schemeClr>
                </a:solidFill>
              </a:rPr>
              <a:t>. организация отраслевого сетевого взаимодействия)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33951" t="30313" r="18454" b="15548"/>
          <a:stretch/>
        </p:blipFill>
        <p:spPr>
          <a:xfrm>
            <a:off x="1500166" y="1071552"/>
            <a:ext cx="6138472" cy="392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38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9461" y="220164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План управления коммуникациями (проект 2)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48941"/>
              </p:ext>
            </p:extLst>
          </p:nvPr>
        </p:nvGraphicFramePr>
        <p:xfrm>
          <a:off x="107505" y="515097"/>
          <a:ext cx="8957341" cy="3819334"/>
        </p:xfrm>
        <a:graphic>
          <a:graphicData uri="http://schemas.openxmlformats.org/drawingml/2006/table">
            <a:tbl>
              <a:tblPr/>
              <a:tblGrid>
                <a:gridCol w="409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8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6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7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83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3964">
                <a:tc>
                  <a:txBody>
                    <a:bodyPr/>
                    <a:lstStyle/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 </a:t>
                      </a:r>
                    </a:p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п/п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Какая</a:t>
                      </a:r>
                    </a:p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информация</a:t>
                      </a:r>
                    </a:p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передается</a:t>
                      </a:r>
                      <a:endParaRPr lang="ru-RU" sz="1000" b="1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8197" marR="78197" marT="39095" marB="390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Кто передает</a:t>
                      </a:r>
                    </a:p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информацию</a:t>
                      </a:r>
                      <a:endParaRPr lang="ru-RU" sz="1000" b="1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8197" marR="78197" marT="39095" marB="390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Кому передается</a:t>
                      </a:r>
                    </a:p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информация</a:t>
                      </a:r>
                      <a:endParaRPr lang="ru-RU" sz="1000" b="1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8197" marR="78197" marT="39095" marB="390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Когда передает</a:t>
                      </a:r>
                    </a:p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информацию</a:t>
                      </a:r>
                      <a:endParaRPr lang="ru-RU" sz="1000" b="1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8197" marR="78197" marT="39095" marB="390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Как передается</a:t>
                      </a:r>
                    </a:p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информация</a:t>
                      </a:r>
                      <a:endParaRPr lang="ru-RU" sz="1000" b="1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8197" marR="78197" marT="39095" marB="390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Цели и задачи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Руководитель проекта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Администратору проекта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20.03.2019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Эл. почта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Цели и задачи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Администратор проекта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Участникам проекта 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22.03.2019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Эл. почта, личная беседа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Макет проекта 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Участники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Администратору проекта 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2.04.2019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Эл. почта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Макет проекта 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Администратор проекта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Руководитель проекта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4.04.2019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Эл. почта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Изменения и дополнения к макету проекта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Руководитель проекта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Администратору проекта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6.04.2019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Эл. почта, беседа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Изменения и дополнения к макету проекта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Администратор проекта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Участникам проекта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7.04.2019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Эл. почта, личная беседа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7. 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Готовый проект 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Участники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Администратору проекта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10.204.2019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Эл. почта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8. 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Готовый проект 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Администратор проекта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Руководитель проекта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12.04.2019</a:t>
                      </a:r>
                      <a:endParaRPr lang="ru-RU" sz="1100" i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Эл. почта</a:t>
                      </a:r>
                      <a:endParaRPr lang="ru-RU" sz="11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684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115616" y="220164"/>
            <a:ext cx="66247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i="1" dirty="0" smtClean="0">
                <a:solidFill>
                  <a:schemeClr val="accent2">
                    <a:lumMod val="75000"/>
                  </a:schemeClr>
                </a:solidFill>
              </a:rPr>
              <a:t>Финансовое обеспечение реализации проекта 2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3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2" name="Рисунок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142844" y="571486"/>
          <a:ext cx="8922003" cy="4376529"/>
        </p:xfrm>
        <a:graphic>
          <a:graphicData uri="http://schemas.openxmlformats.org/drawingml/2006/table">
            <a:tbl>
              <a:tblPr/>
              <a:tblGrid>
                <a:gridCol w="3675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15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72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172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83394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БРЕНД 100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летия</a:t>
                      </a:r>
                      <a:endParaRPr lang="ru-RU" sz="1400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100" b="0" i="1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Объем финансового обеспечения по годам реализации (млн. руб.)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Всего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(тыс./млн. руб.)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4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179">
                <a:tc gridSpan="3">
                  <a:txBody>
                    <a:bodyPr/>
                    <a:lstStyle/>
                    <a:p>
                      <a:pPr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1.1.:</a:t>
                      </a:r>
                      <a:r>
                        <a:rPr lang="ru-RU" sz="11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Актуализирован сайт техникума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868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федеральный бюджет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048">
                <a:tc>
                  <a:txBody>
                    <a:bodyPr/>
                    <a:lstStyle/>
                    <a:p>
                      <a:pPr marL="118745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бюджеты муниципальных образований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27">
                <a:tc>
                  <a:txBody>
                    <a:bodyPr/>
                    <a:lstStyle/>
                    <a:p>
                      <a:pPr marL="118745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внебюджетные источники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0,01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0,01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868">
                <a:tc gridSpan="3">
                  <a:txBody>
                    <a:bodyPr/>
                    <a:lstStyle/>
                    <a:p>
                      <a:pPr algn="l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1.2.:</a:t>
                      </a:r>
                      <a:r>
                        <a:rPr lang="ru-RU" sz="11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Разработан логотип техникума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1868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федеральный бюджет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048">
                <a:tc>
                  <a:txBody>
                    <a:bodyPr/>
                    <a:lstStyle/>
                    <a:p>
                      <a:pPr marL="118745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бюджеты государственных внебюджетных фондов РФ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6048">
                <a:tc>
                  <a:txBody>
                    <a:bodyPr/>
                    <a:lstStyle/>
                    <a:p>
                      <a:pPr marL="118745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бюджеты муниципальных образований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1868">
                <a:tc>
                  <a:txBody>
                    <a:bodyPr/>
                    <a:lstStyle/>
                    <a:p>
                      <a:pPr marL="118745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внебюджетные источники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0,01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latin typeface="Times New Roman"/>
                          <a:ea typeface="Times New Roman"/>
                          <a:cs typeface="Times New Roman"/>
                        </a:rPr>
                        <a:t>0,01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047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115616" y="220164"/>
            <a:ext cx="66247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i="1" dirty="0" smtClean="0">
                <a:solidFill>
                  <a:schemeClr val="accent2">
                    <a:lumMod val="75000"/>
                  </a:schemeClr>
                </a:solidFill>
              </a:rPr>
              <a:t>Финансовое обеспечение реализации проекта 2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3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2" name="Рисунок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10998" y="565486"/>
          <a:ext cx="8922003" cy="4382534"/>
        </p:xfrm>
        <a:graphic>
          <a:graphicData uri="http://schemas.openxmlformats.org/drawingml/2006/table">
            <a:tbl>
              <a:tblPr/>
              <a:tblGrid>
                <a:gridCol w="3675916">
                  <a:extLst>
                    <a:ext uri="{9D8B030D-6E8A-4147-A177-3AD203B41FA5}">
                      <a16:colId xmlns:a16="http://schemas.microsoft.com/office/drawing/2014/main" val="2725612174"/>
                    </a:ext>
                  </a:extLst>
                </a:gridCol>
                <a:gridCol w="1411521">
                  <a:extLst>
                    <a:ext uri="{9D8B030D-6E8A-4147-A177-3AD203B41FA5}">
                      <a16:colId xmlns:a16="http://schemas.microsoft.com/office/drawing/2014/main" val="175572702"/>
                    </a:ext>
                  </a:extLst>
                </a:gridCol>
                <a:gridCol w="1917283">
                  <a:extLst>
                    <a:ext uri="{9D8B030D-6E8A-4147-A177-3AD203B41FA5}">
                      <a16:colId xmlns:a16="http://schemas.microsoft.com/office/drawing/2014/main" val="3903586896"/>
                    </a:ext>
                  </a:extLst>
                </a:gridCol>
                <a:gridCol w="1917283">
                  <a:extLst>
                    <a:ext uri="{9D8B030D-6E8A-4147-A177-3AD203B41FA5}">
                      <a16:colId xmlns:a16="http://schemas.microsoft.com/office/drawing/2014/main" val="1342032889"/>
                    </a:ext>
                  </a:extLst>
                </a:gridCol>
              </a:tblGrid>
              <a:tr h="27134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1.3.:</a:t>
                      </a: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Разработана миссия и видение техникума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9883790"/>
                  </a:ext>
                </a:extLst>
              </a:tr>
              <a:tr h="271344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федеральный бюджет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7857842"/>
                  </a:ext>
                </a:extLst>
              </a:tr>
              <a:tr h="274394">
                <a:tc>
                  <a:txBody>
                    <a:bodyPr/>
                    <a:lstStyle/>
                    <a:p>
                      <a:pPr marL="118745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бюджеты муниципальных образований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2715877"/>
                  </a:ext>
                </a:extLst>
              </a:tr>
              <a:tr h="271344">
                <a:tc>
                  <a:txBody>
                    <a:bodyPr/>
                    <a:lstStyle/>
                    <a:p>
                      <a:pPr marL="118745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внебюджетные источники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0,01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0,01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8214557"/>
                  </a:ext>
                </a:extLst>
              </a:tr>
              <a:tr h="27134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1.4.:</a:t>
                      </a:r>
                      <a:r>
                        <a:rPr lang="ru-RU" sz="1000" i="1" kern="1200" dirty="0">
                          <a:latin typeface="Times New Roman"/>
                          <a:ea typeface="Times New Roman"/>
                          <a:cs typeface="Times New Roman"/>
                        </a:rPr>
                        <a:t> Проведена </a:t>
                      </a: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PR и рекламная кампания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0456757"/>
                  </a:ext>
                </a:extLst>
              </a:tr>
              <a:tr h="271344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федеральный бюджет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4164778"/>
                  </a:ext>
                </a:extLst>
              </a:tr>
              <a:tr h="271344">
                <a:tc>
                  <a:txBody>
                    <a:bodyPr/>
                    <a:lstStyle/>
                    <a:p>
                      <a:pPr marL="118745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областной бюджет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4702628"/>
                  </a:ext>
                </a:extLst>
              </a:tr>
              <a:tr h="274394">
                <a:tc>
                  <a:txBody>
                    <a:bodyPr/>
                    <a:lstStyle/>
                    <a:p>
                      <a:pPr marL="118745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межбюджетные трансферты областного бюджета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4410449"/>
                  </a:ext>
                </a:extLst>
              </a:tr>
              <a:tr h="274394">
                <a:tc>
                  <a:txBody>
                    <a:bodyPr/>
                    <a:lstStyle/>
                    <a:p>
                      <a:pPr marL="118745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бюджеты муниципальных образований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7180582"/>
                  </a:ext>
                </a:extLst>
              </a:tr>
              <a:tr h="271344">
                <a:tc>
                  <a:txBody>
                    <a:bodyPr/>
                    <a:lstStyle/>
                    <a:p>
                      <a:pPr marL="118745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внебюджетные источники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2178196"/>
                  </a:ext>
                </a:extLst>
              </a:tr>
              <a:tr h="297124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1.5.:</a:t>
                      </a: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Актуализирован Кодекс  корпоративной этики и культуры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8561783"/>
                  </a:ext>
                </a:extLst>
              </a:tr>
              <a:tr h="271344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федеральный бюджет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7725626"/>
                  </a:ext>
                </a:extLst>
              </a:tr>
              <a:tr h="271344">
                <a:tc>
                  <a:txBody>
                    <a:bodyPr/>
                    <a:lstStyle/>
                    <a:p>
                      <a:pPr marL="118745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областной бюджет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9222408"/>
                  </a:ext>
                </a:extLst>
              </a:tr>
              <a:tr h="274394">
                <a:tc>
                  <a:txBody>
                    <a:bodyPr/>
                    <a:lstStyle/>
                    <a:p>
                      <a:pPr marL="118745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межбюджетные трансферты областного бюджета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4953655"/>
                  </a:ext>
                </a:extLst>
              </a:tr>
              <a:tr h="274394">
                <a:tc>
                  <a:txBody>
                    <a:bodyPr/>
                    <a:lstStyle/>
                    <a:p>
                      <a:pPr marL="118745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бюджеты муниципальных образований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0008565"/>
                  </a:ext>
                </a:extLst>
              </a:tr>
              <a:tr h="271344">
                <a:tc>
                  <a:txBody>
                    <a:bodyPr/>
                    <a:lstStyle/>
                    <a:p>
                      <a:pPr marL="118745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внебюджетные источники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0,01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0,01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" marR="435" marT="93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04016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344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115616" y="220164"/>
            <a:ext cx="66247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i="1" dirty="0" smtClean="0">
                <a:solidFill>
                  <a:schemeClr val="accent2">
                    <a:lumMod val="75000"/>
                  </a:schemeClr>
                </a:solidFill>
              </a:rPr>
              <a:t>Финансовое обеспечение реализации проекта 2</a:t>
            </a:r>
          </a:p>
        </p:txBody>
      </p:sp>
      <p:grpSp>
        <p:nvGrpSpPr>
          <p:cNvPr id="2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3" name="Группа 10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3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2" name="Рисунок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42842" y="482092"/>
          <a:ext cx="8821647" cy="4393912"/>
        </p:xfrm>
        <a:graphic>
          <a:graphicData uri="http://schemas.openxmlformats.org/drawingml/2006/table">
            <a:tbl>
              <a:tblPr/>
              <a:tblGrid>
                <a:gridCol w="3937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92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18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535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8182">
                <a:tc gridSpan="3">
                  <a:txBody>
                    <a:bodyPr/>
                    <a:lstStyle/>
                    <a:p>
                      <a:pPr marL="91440"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2.3.:</a:t>
                      </a: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Заключены договора о дуальном обучении с предприятиями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874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8182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федеральный бюджет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0,01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latin typeface="Times New Roman"/>
                          <a:ea typeface="Times New Roman"/>
                          <a:cs typeface="Times New Roman"/>
                        </a:rPr>
                        <a:t>0,01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8182">
                <a:tc>
                  <a:txBody>
                    <a:bodyPr/>
                    <a:lstStyle/>
                    <a:p>
                      <a:pPr marL="11874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областной бюджет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8182">
                <a:tc>
                  <a:txBody>
                    <a:bodyPr/>
                    <a:lstStyle/>
                    <a:p>
                      <a:pPr marL="11874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межбюджетные трансферты областного бюджета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38182">
                <a:tc>
                  <a:txBody>
                    <a:bodyPr/>
                    <a:lstStyle/>
                    <a:p>
                      <a:pPr marL="11874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бюджеты муниципальных образований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38182">
                <a:tc>
                  <a:txBody>
                    <a:bodyPr/>
                    <a:lstStyle/>
                    <a:p>
                      <a:pPr marL="11874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внебюджетные источники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673910">
                <a:tc gridSpan="3">
                  <a:txBody>
                    <a:bodyPr/>
                    <a:lstStyle/>
                    <a:p>
                      <a:pPr marL="9144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2.4</a:t>
                      </a:r>
                      <a:r>
                        <a:rPr lang="ru-RU" sz="1000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.:Подписаны соглашения с руководителям и главным специалистам предприятий об их участии на защите дипломных проектов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874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38182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федеральный бюджет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0,01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0,01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38182">
                <a:tc>
                  <a:txBody>
                    <a:bodyPr/>
                    <a:lstStyle/>
                    <a:p>
                      <a:pPr marL="11874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областной бюджет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38182">
                <a:tc>
                  <a:txBody>
                    <a:bodyPr/>
                    <a:lstStyle/>
                    <a:p>
                      <a:pPr marL="11874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межбюджетные трансферты областного бюджета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338182">
                <a:tc>
                  <a:txBody>
                    <a:bodyPr/>
                    <a:lstStyle/>
                    <a:p>
                      <a:pPr marL="11874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бюджеты муниципальных образований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338182">
                <a:tc>
                  <a:txBody>
                    <a:bodyPr/>
                    <a:lstStyle/>
                    <a:p>
                      <a:pPr marL="11874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i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внебюджетные источники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74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92" marR="538" marT="11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958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5931565"/>
              </p:ext>
            </p:extLst>
          </p:nvPr>
        </p:nvGraphicFramePr>
        <p:xfrm>
          <a:off x="0" y="534553"/>
          <a:ext cx="9064846" cy="43946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648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0036">
                <a:tc>
                  <a:txBody>
                    <a:bodyPr/>
                    <a:lstStyle/>
                    <a:p>
                      <a:endParaRPr lang="ru-RU" sz="1400" b="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002"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/>
                        <a:t>Тезисное</a:t>
                      </a:r>
                      <a:r>
                        <a:rPr lang="ru-RU" sz="1100" b="1" i="1" baseline="0" dirty="0" smtClean="0"/>
                        <a:t> описание ситуации и параметров после реализации </a:t>
                      </a:r>
                      <a:r>
                        <a:rPr lang="ru-RU" sz="1100" b="1" i="1" dirty="0" smtClean="0"/>
                        <a:t>проекта 2.</a:t>
                      </a:r>
                      <a:endParaRPr lang="ru-RU" sz="11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8605">
                <a:tc>
                  <a:txBody>
                    <a:bodyPr/>
                    <a:lstStyle/>
                    <a:p>
                      <a:pPr algn="ctr"/>
                      <a:endParaRPr lang="ru-RU" sz="9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187624" y="256413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Модель функционирования результатов проекта 2</a:t>
            </a:r>
            <a:r>
              <a:rPr lang="ru-RU" sz="12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*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7504" y="4928056"/>
            <a:ext cx="25202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* Выводы.</a:t>
            </a:r>
            <a:endParaRPr lang="ru-RU" sz="8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30630" t="24406" r="30630" b="13579"/>
          <a:stretch/>
        </p:blipFill>
        <p:spPr>
          <a:xfrm>
            <a:off x="2519772" y="1560628"/>
            <a:ext cx="3672408" cy="330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01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21"/>
          <p:cNvSpPr/>
          <p:nvPr/>
        </p:nvSpPr>
        <p:spPr>
          <a:xfrm>
            <a:off x="469163" y="1635646"/>
            <a:ext cx="8215371" cy="954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lc="http://schemas.openxmlformats.org/drawingml/2006/lockedCanvas" val="1"/>
            </a:ext>
          </a:extLst>
        </p:spPr>
        <p:txBody>
          <a:bodyPr lIns="45719" rIns="45719">
            <a:spAutoFit/>
          </a:bodyPr>
          <a:lstStyle>
            <a:defPPr>
              <a:defRPr lang="en-US"/>
            </a:defPPr>
            <a:lvl1pPr marL="0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8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2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7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 sz="2400"/>
            </a:pPr>
            <a:r>
              <a:rPr lang="ru-RU" sz="1600" b="1" i="1" dirty="0" smtClean="0">
                <a:latin typeface="Calibri"/>
              </a:rPr>
              <a:t>Создание сетевой площадки «Цифровое сельское хозяйство»</a:t>
            </a:r>
          </a:p>
          <a:p>
            <a:pPr lvl="0" algn="ctr">
              <a:defRPr sz="2400"/>
            </a:pPr>
            <a:endParaRPr kumimoji="0" lang="ru-RU" sz="1600" b="0" i="1" u="none" strike="noStrike" kern="1200" cap="none" spc="0" normalizeH="0" noProof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/>
            </a:endParaRPr>
          </a:p>
          <a:p>
            <a:pPr lvl="0" algn="ctr">
              <a:defRPr sz="2400"/>
            </a:pPr>
            <a:r>
              <a:rPr kumimoji="0" lang="ru-RU" sz="1600" b="0" i="1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/>
              </a:rPr>
              <a:t>(ключевые слова: например, демонстрационный экзамен, дополнительное образование,…) </a:t>
            </a:r>
          </a:p>
          <a:p>
            <a:pPr lvl="0" algn="ctr">
              <a:defRPr sz="2400"/>
            </a:pPr>
            <a:endParaRPr kumimoji="0" lang="ru-RU" sz="800" b="0" i="1" u="none" strike="noStrike" kern="1200" cap="none" spc="0" normalizeH="0" noProof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" name="Shape 176"/>
          <p:cNvSpPr/>
          <p:nvPr/>
        </p:nvSpPr>
        <p:spPr>
          <a:xfrm>
            <a:off x="5390692" y="3219822"/>
            <a:ext cx="3628750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lc="http://schemas.openxmlformats.org/drawingml/2006/lockedCanvas" val="1"/>
            </a:ext>
          </a:extLst>
        </p:spPr>
        <p:txBody>
          <a:bodyPr wrap="square" lIns="45719" rIns="45719">
            <a:spAutoFit/>
          </a:bodyPr>
          <a:lstStyle>
            <a:defPPr>
              <a:defRPr lang="en-US"/>
            </a:defPPr>
            <a:lvl1pPr marL="0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8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2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7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Участники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проектной </a:t>
            </a:r>
            <a:r>
              <a:rPr lang="ru-RU" sz="1400" i="1" dirty="0" smtClean="0">
                <a:solidFill>
                  <a:sysClr val="windowText" lastClr="000000"/>
                </a:solidFill>
                <a:latin typeface="Calibri"/>
              </a:rPr>
              <a:t>группы</a:t>
            </a:r>
            <a:endParaRPr lang="ru-RU" sz="1400" i="1" dirty="0">
              <a:solidFill>
                <a:sysClr val="windowText" lastClr="000000"/>
              </a:solidFill>
              <a:latin typeface="Calibri"/>
            </a:endParaRPr>
          </a:p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Нуруллин</a:t>
            </a:r>
            <a:r>
              <a:rPr kumimoji="0" lang="ru-RU" sz="1400" b="0" i="1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400" b="0" i="1" u="none" strike="noStrike" kern="120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Анас</a:t>
            </a:r>
            <a:r>
              <a:rPr kumimoji="0" lang="ru-RU" sz="1400" b="0" i="1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400" b="0" i="1" u="none" strike="noStrike" kern="120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Абдрахманович</a:t>
            </a:r>
            <a:endParaRPr kumimoji="0" lang="ru-RU" sz="1400" b="0" i="1" u="none" strike="noStrike" kern="1200" cap="none" spc="0" normalizeH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i="1" baseline="0" dirty="0" err="1" smtClean="0">
                <a:solidFill>
                  <a:sysClr val="windowText" lastClr="000000"/>
                </a:solidFill>
                <a:latin typeface="Calibri"/>
              </a:rPr>
              <a:t>Субаева</a:t>
            </a:r>
            <a:r>
              <a:rPr lang="ru-RU" sz="1400" i="1" dirty="0" smtClean="0">
                <a:solidFill>
                  <a:sysClr val="windowText" lastClr="000000"/>
                </a:solidFill>
                <a:latin typeface="Calibri"/>
              </a:rPr>
              <a:t> </a:t>
            </a:r>
            <a:r>
              <a:rPr lang="ru-RU" sz="1400" i="1" dirty="0" err="1" smtClean="0">
                <a:solidFill>
                  <a:sysClr val="windowText" lastClr="000000"/>
                </a:solidFill>
                <a:latin typeface="Calibri"/>
              </a:rPr>
              <a:t>Асия</a:t>
            </a:r>
            <a:r>
              <a:rPr lang="ru-RU" sz="1400" i="1" dirty="0" smtClean="0">
                <a:solidFill>
                  <a:sysClr val="windowText" lastClr="000000"/>
                </a:solidFill>
                <a:latin typeface="Calibri"/>
              </a:rPr>
              <a:t> </a:t>
            </a:r>
            <a:r>
              <a:rPr lang="ru-RU" sz="1400" i="1" dirty="0" err="1" smtClean="0">
                <a:solidFill>
                  <a:sysClr val="windowText" lastClr="000000"/>
                </a:solidFill>
                <a:latin typeface="Calibri"/>
              </a:rPr>
              <a:t>Камилевна</a:t>
            </a:r>
            <a:endParaRPr kumimoji="0" sz="14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Shape 176"/>
          <p:cNvSpPr/>
          <p:nvPr/>
        </p:nvSpPr>
        <p:spPr>
          <a:xfrm>
            <a:off x="3995936" y="4758829"/>
            <a:ext cx="1296144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lc="http://schemas.openxmlformats.org/drawingml/2006/lockedCanvas" val="1"/>
            </a:ext>
          </a:extLst>
        </p:spPr>
        <p:txBody>
          <a:bodyPr wrap="square" lIns="45719" rIns="45719">
            <a:spAutoFit/>
          </a:bodyPr>
          <a:lstStyle>
            <a:defPPr>
              <a:defRPr lang="en-US"/>
            </a:defPPr>
            <a:lvl1pPr marL="0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8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2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7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Москва</a:t>
            </a:r>
            <a:r>
              <a:rPr kumimoji="0" lang="ru-RU" sz="1400" b="0" i="1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- 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2019</a:t>
            </a:r>
          </a:p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07" t="7033" r="9385" b="7700"/>
          <a:stretch/>
        </p:blipFill>
        <p:spPr>
          <a:xfrm>
            <a:off x="3468153" y="3219822"/>
            <a:ext cx="1698921" cy="1192763"/>
          </a:xfrm>
          <a:prstGeom prst="rect">
            <a:avLst/>
          </a:prstGeom>
        </p:spPr>
      </p:pic>
      <p:sp>
        <p:nvSpPr>
          <p:cNvPr id="21" name="Shape 176"/>
          <p:cNvSpPr/>
          <p:nvPr/>
        </p:nvSpPr>
        <p:spPr>
          <a:xfrm>
            <a:off x="148191" y="3270547"/>
            <a:ext cx="3096344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lc="http://schemas.openxmlformats.org/drawingml/2006/lockedCanvas" val="1"/>
            </a:ext>
          </a:extLst>
        </p:spPr>
        <p:txBody>
          <a:bodyPr wrap="square" lIns="45719" rIns="45719">
            <a:spAutoFit/>
          </a:bodyPr>
          <a:lstStyle>
            <a:defPPr>
              <a:defRPr lang="en-US"/>
            </a:defPPr>
            <a:lvl1pPr marL="0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8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2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7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 sz="2400"/>
            </a:pPr>
            <a:r>
              <a:rPr lang="ru-RU" sz="1400" i="1" dirty="0" smtClean="0"/>
              <a:t>ГАПОУ «</a:t>
            </a:r>
            <a:r>
              <a:rPr lang="ru-RU" sz="1400" i="1" dirty="0" err="1" smtClean="0"/>
              <a:t>Чистопольский</a:t>
            </a:r>
            <a:r>
              <a:rPr lang="ru-RU" sz="1400" i="1" dirty="0" smtClean="0"/>
              <a:t> сельскохозяйственный техникум имени Г.И. </a:t>
            </a:r>
            <a:r>
              <a:rPr lang="ru-RU" sz="1400" i="1" dirty="0" err="1" smtClean="0"/>
              <a:t>Усманова</a:t>
            </a:r>
            <a:r>
              <a:rPr lang="ru-RU" sz="1400" i="1" dirty="0" smtClean="0"/>
              <a:t>»</a:t>
            </a:r>
            <a:endParaRPr lang="ru-RU" sz="14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Shape 176"/>
          <p:cNvSpPr/>
          <p:nvPr/>
        </p:nvSpPr>
        <p:spPr>
          <a:xfrm>
            <a:off x="500034" y="4143386"/>
            <a:ext cx="3239753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lc="http://schemas.openxmlformats.org/drawingml/2006/lockedCanvas" val="1"/>
            </a:ext>
          </a:extLst>
        </p:spPr>
        <p:txBody>
          <a:bodyPr wrap="square" lIns="45719" rIns="45719">
            <a:spAutoFit/>
          </a:bodyPr>
          <a:lstStyle>
            <a:defPPr>
              <a:defRPr lang="en-US"/>
            </a:defPPr>
            <a:lvl1pPr marL="0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0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608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412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217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02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082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7631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4435" algn="l" defTabSz="45680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Контактная</a:t>
            </a:r>
            <a:r>
              <a:rPr kumimoji="0" lang="ru-RU" sz="1400" b="0" i="1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информация</a:t>
            </a:r>
            <a:r>
              <a:rPr kumimoji="0" sz="1400" b="0" i="1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т.</a:t>
            </a: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________</a:t>
            </a: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_________</a:t>
            </a: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68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e-mail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______________________</a:t>
            </a:r>
            <a:endParaRPr kumimoji="0" sz="14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104683" y="-161643"/>
            <a:ext cx="8960163" cy="914652"/>
            <a:chOff x="104683" y="-161643"/>
            <a:chExt cx="8960163" cy="914652"/>
          </a:xfrm>
        </p:grpSpPr>
        <p:grpSp>
          <p:nvGrpSpPr>
            <p:cNvPr id="23" name="Группа 22"/>
            <p:cNvGrpSpPr/>
            <p:nvPr/>
          </p:nvGrpSpPr>
          <p:grpSpPr>
            <a:xfrm>
              <a:off x="104683" y="75176"/>
              <a:ext cx="8960163" cy="495834"/>
              <a:chOff x="104683" y="75176"/>
              <a:chExt cx="8960163" cy="495834"/>
            </a:xfrm>
          </p:grpSpPr>
          <p:pic>
            <p:nvPicPr>
              <p:cNvPr id="25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683" y="118172"/>
                <a:ext cx="2019045" cy="4528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28383" y="75176"/>
                <a:ext cx="1036463" cy="4410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4" name="Рисунок 23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4708" y="-161643"/>
              <a:ext cx="999974" cy="914652"/>
            </a:xfrm>
            <a:prstGeom prst="rect">
              <a:avLst/>
            </a:prstGeom>
          </p:spPr>
        </p:pic>
      </p:grpSp>
      <p:sp>
        <p:nvSpPr>
          <p:cNvPr id="27" name="Shape 113"/>
          <p:cNvSpPr>
            <a:spLocks noGrp="1"/>
          </p:cNvSpPr>
          <p:nvPr/>
        </p:nvSpPr>
        <p:spPr>
          <a:xfrm>
            <a:off x="-1" y="505686"/>
            <a:ext cx="9144001" cy="947738"/>
          </a:xfrm>
          <a:prstGeom prst="rect">
            <a:avLst/>
          </a:prstGeom>
        </p:spPr>
        <p:txBody>
          <a:bodyPr vert="horz" lIns="104287" tIns="52144" rIns="104287" bIns="52144" rtlCol="0" anchor="ctr">
            <a:normAutofit/>
          </a:bodyPr>
          <a:lstStyle>
            <a:lvl1pPr algn="ctr" defTabSz="1042873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kumimoji="0" lang="ru-RU" sz="1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Дополнительная профессиональная программа профессиональной переподготовки руководителей </a:t>
            </a:r>
            <a:r>
              <a:rPr kumimoji="0" lang="ru-RU" sz="10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и </a:t>
            </a:r>
            <a:r>
              <a:rPr kumimoji="0" lang="ru-RU" sz="1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управленческих команд </a:t>
            </a:r>
            <a:endParaRPr kumimoji="0" lang="ru-RU" sz="1000" b="0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</a:endParaRPr>
          </a:p>
          <a:p>
            <a:pPr lvl="0">
              <a:defRPr/>
            </a:pPr>
            <a:r>
              <a:rPr kumimoji="0" lang="ru-RU" sz="10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профессиональных </a:t>
            </a:r>
            <a:r>
              <a:rPr kumimoji="0" lang="ru-RU" sz="1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образовательных организаций </a:t>
            </a:r>
            <a:r>
              <a:rPr kumimoji="0" lang="ru-RU" sz="10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/>
            </a:r>
            <a:br>
              <a:rPr kumimoji="0" lang="ru-RU" sz="10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</a:br>
            <a:r>
              <a:rPr lang="ru-RU" sz="1000" i="1" dirty="0">
                <a:solidFill>
                  <a:sysClr val="windowText" lastClr="000000"/>
                </a:solidFill>
              </a:rPr>
              <a:t>«Управление региональным отраслевым взаимодействием </a:t>
            </a:r>
            <a:r>
              <a:rPr lang="ru-RU" sz="1000" i="1" dirty="0" smtClean="0">
                <a:solidFill>
                  <a:sysClr val="windowText" lastClr="000000"/>
                </a:solidFill>
              </a:rPr>
              <a:t>в </a:t>
            </a:r>
            <a:r>
              <a:rPr lang="ru-RU" sz="1000" i="1" dirty="0">
                <a:solidFill>
                  <a:sysClr val="windowText" lastClr="000000"/>
                </a:solidFill>
              </a:rPr>
              <a:t>среднем профессиональном </a:t>
            </a:r>
            <a:r>
              <a:rPr lang="ru-RU" sz="1000" i="1" dirty="0" smtClean="0">
                <a:solidFill>
                  <a:sysClr val="windowText" lastClr="000000"/>
                </a:solidFill>
              </a:rPr>
              <a:t>образовании</a:t>
            </a:r>
            <a:r>
              <a:rPr kumimoji="0" lang="ru-RU" sz="10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»  </a:t>
            </a:r>
          </a:p>
          <a:p>
            <a:pPr lvl="0">
              <a:defRPr/>
            </a:pPr>
            <a:r>
              <a:rPr kumimoji="0" lang="ru-RU" sz="10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</a:rPr>
              <a:t>(«Школа лидеров СПО: отраслевое</a:t>
            </a:r>
            <a:r>
              <a:rPr kumimoji="0" lang="ru-RU" sz="10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/>
              </a:rPr>
              <a:t> сетевое взаимодействие»)</a:t>
            </a:r>
            <a:endParaRPr kumimoji="0" sz="10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71472" y="4313651"/>
            <a:ext cx="4572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456801">
              <a:defRPr/>
            </a:pPr>
            <a:r>
              <a:rPr lang="ru-RU" i="1" dirty="0" smtClean="0">
                <a:solidFill>
                  <a:srgbClr val="C00000"/>
                </a:solidFill>
              </a:rPr>
              <a:t>     </a:t>
            </a:r>
            <a:r>
              <a:rPr lang="ru-RU" sz="1600" i="1" dirty="0" smtClean="0">
                <a:solidFill>
                  <a:sysClr val="windowText" lastClr="000000"/>
                </a:solidFill>
              </a:rPr>
              <a:t>89375224482</a:t>
            </a:r>
          </a:p>
          <a:p>
            <a:pPr lvl="0">
              <a:defRPr/>
            </a:pPr>
            <a:r>
              <a:rPr lang="ru-RU" sz="1600" i="1" dirty="0" smtClean="0">
                <a:solidFill>
                  <a:srgbClr val="C00000"/>
                </a:solidFill>
              </a:rPr>
              <a:t>           </a:t>
            </a:r>
            <a:r>
              <a:rPr lang="en-US" sz="1600" i="1" dirty="0" smtClean="0">
                <a:solidFill>
                  <a:sysClr val="windowText" lastClr="000000"/>
                </a:solidFill>
              </a:rPr>
              <a:t>ch.tehnikum@mail.ru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79364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965751"/>
              </p:ext>
            </p:extLst>
          </p:nvPr>
        </p:nvGraphicFramePr>
        <p:xfrm>
          <a:off x="107504" y="563060"/>
          <a:ext cx="8957342" cy="45476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9573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0878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Наименование проекта 3 (полное):СОЗДАНИЕ СЕТЕВОЙ ПЛОЩАДКИ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«ЦИФРОВОЕ СЕЛЬСКОЕ ХОЗЯЙСТВО»</a:t>
                      </a:r>
                    </a:p>
                    <a:p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9370">
                <a:tc>
                  <a:txBody>
                    <a:bodyPr/>
                    <a:lstStyle/>
                    <a:p>
                      <a:r>
                        <a:rPr lang="ru-RU" sz="1200" i="1" dirty="0" smtClean="0">
                          <a:solidFill>
                            <a:schemeClr val="tx1"/>
                          </a:solidFill>
                        </a:rPr>
                        <a:t>Наименование проекта 3 (сокращённое):АГРОЦИФРА</a:t>
                      </a:r>
                      <a:endParaRPr lang="ru-RU" sz="1200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028">
                <a:tc>
                  <a:txBody>
                    <a:bodyPr/>
                    <a:lstStyle/>
                    <a:p>
                      <a:r>
                        <a:rPr lang="ru-RU" sz="1000" b="1" i="1" dirty="0" smtClean="0"/>
                        <a:t>Срок начала и окончания</a:t>
                      </a:r>
                      <a:r>
                        <a:rPr lang="ru-RU" sz="1000" b="1" i="1" baseline="0" dirty="0" smtClean="0"/>
                        <a:t> проекта 3: 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01.05.2019-01.09.2021</a:t>
                      </a:r>
                      <a:endParaRPr lang="ru-RU" sz="1000" b="1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1713">
                <a:tc>
                  <a:txBody>
                    <a:bodyPr/>
                    <a:lstStyle/>
                    <a:p>
                      <a:r>
                        <a:rPr lang="ru-RU" sz="1000" b="1" i="1" dirty="0" smtClean="0"/>
                        <a:t>Куратор проекта 3:</a:t>
                      </a:r>
                    </a:p>
                    <a:p>
                      <a:r>
                        <a:rPr lang="ru-RU" sz="1000" b="1" i="1" dirty="0" smtClean="0"/>
                        <a:t>Функциональный заказчик:</a:t>
                      </a:r>
                    </a:p>
                    <a:p>
                      <a:r>
                        <a:rPr lang="ru-RU" sz="1000" b="1" i="1" dirty="0" smtClean="0"/>
                        <a:t>Руководитель</a:t>
                      </a:r>
                      <a:r>
                        <a:rPr lang="ru-RU" sz="1000" b="1" i="1" baseline="0" dirty="0" smtClean="0"/>
                        <a:t> проекта 3:</a:t>
                      </a:r>
                    </a:p>
                    <a:p>
                      <a:r>
                        <a:rPr lang="ru-RU" sz="1000" b="1" i="1" baseline="0" dirty="0" smtClean="0"/>
                        <a:t>Администратор проекта 3:</a:t>
                      </a:r>
                      <a:endParaRPr lang="ru-RU" sz="1000" b="1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67973"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chemeClr val="tx1"/>
                          </a:solidFill>
                        </a:rPr>
                        <a:t>Предпосылки реализации проекта 3: </a:t>
                      </a:r>
                      <a:r>
                        <a:rPr lang="ru-RU" sz="1200" i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(акцент на проблему, которая решается в рамках проекта)</a:t>
                      </a:r>
                      <a:endParaRPr lang="ru-RU" sz="1200" i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395536" y="279227"/>
            <a:ext cx="42606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i="1" dirty="0" smtClean="0">
                <a:solidFill>
                  <a:schemeClr val="accent2">
                    <a:lumMod val="75000"/>
                  </a:schemeClr>
                </a:solidFill>
              </a:rPr>
              <a:t>Основные положения проекта 3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7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475656" cy="33096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3" name="Рисунок 12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200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207217"/>
              </p:ext>
            </p:extLst>
          </p:nvPr>
        </p:nvGraphicFramePr>
        <p:xfrm>
          <a:off x="104682" y="483518"/>
          <a:ext cx="8931815" cy="32326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95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49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5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5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51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5573">
                <a:tc gridSpan="6">
                  <a:txBody>
                    <a:bodyPr/>
                    <a:lstStyle/>
                    <a:p>
                      <a:r>
                        <a:rPr lang="ru-RU" sz="1200" b="1" i="1" dirty="0" smtClean="0"/>
                        <a:t>Цель</a:t>
                      </a:r>
                      <a:r>
                        <a:rPr lang="ru-RU" sz="1200" b="1" i="1" baseline="0" dirty="0" smtClean="0"/>
                        <a:t> </a:t>
                      </a:r>
                      <a:r>
                        <a:rPr lang="ru-RU" sz="1200" b="1" i="1" dirty="0" smtClean="0"/>
                        <a:t>проекта 3:Создать к 1.09.19 г.  не менее 50 учебно-рабочих мест для подготовки специалистов в отрасли цифрового сельского хозяйства численностью  не менее 1500 человек до 2021 г. </a:t>
                      </a:r>
                      <a:endParaRPr lang="ru-RU" sz="1200" b="1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721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1" dirty="0" smtClean="0"/>
                        <a:t>Показатель</a:t>
                      </a:r>
                    </a:p>
                    <a:p>
                      <a:pPr algn="ctr"/>
                      <a:endParaRPr lang="ru-RU" sz="12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i="1" dirty="0" smtClean="0"/>
                        <a:t>Тип показателя</a:t>
                      </a:r>
                      <a:endParaRPr lang="ru-RU" sz="105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i="1" dirty="0" smtClean="0"/>
                        <a:t>Базовое значение</a:t>
                      </a:r>
                      <a:endParaRPr lang="ru-RU" sz="105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Период, год</a:t>
                      </a:r>
                      <a:endParaRPr lang="ru-RU" sz="8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1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2019</a:t>
                      </a:r>
                      <a:endParaRPr lang="ru-RU" sz="8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2020</a:t>
                      </a:r>
                      <a:endParaRPr lang="ru-RU" sz="8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i="1" dirty="0" smtClean="0"/>
                        <a:t>2021</a:t>
                      </a:r>
                      <a:endParaRPr lang="ru-RU" sz="8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7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новых учебных мест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внебюджет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0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слушателей прошедших обучение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внебюджет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76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образовательных программ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внебюджет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предприятий сетевого взаимодействия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внебюджет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15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договоров сотрудничества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внебюджет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15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преподавателей прошедших повышение квалификации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внебюджет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539552" y="194413"/>
            <a:ext cx="42606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i="1" dirty="0" smtClean="0">
                <a:solidFill>
                  <a:schemeClr val="accent2">
                    <a:lumMod val="75000"/>
                  </a:schemeClr>
                </a:solidFill>
              </a:rPr>
              <a:t>Цель и показатели проекта 3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3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2" name="Рисунок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3030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51275"/>
              </p:ext>
            </p:extLst>
          </p:nvPr>
        </p:nvGraphicFramePr>
        <p:xfrm>
          <a:off x="104682" y="483518"/>
          <a:ext cx="8931815" cy="45518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95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49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5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5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51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0040">
                <a:tc gridSpan="6">
                  <a:txBody>
                    <a:bodyPr/>
                    <a:lstStyle/>
                    <a:p>
                      <a:r>
                        <a:rPr lang="ru-RU" sz="1000" b="1" i="1" dirty="0" smtClean="0"/>
                        <a:t>Цель</a:t>
                      </a:r>
                      <a:r>
                        <a:rPr lang="ru-RU" sz="1000" b="1" i="1" baseline="0" dirty="0" smtClean="0"/>
                        <a:t> </a:t>
                      </a:r>
                      <a:r>
                        <a:rPr lang="ru-RU" sz="1000" b="1" i="1" dirty="0" smtClean="0"/>
                        <a:t>проекта 1: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Подготовка с 2020 года ежегодно  не менее 300 конкурентоспособных высококвалифицированных специалистов для оперативно реагирования на запросы рынка труда Республики Татарстан </a:t>
                      </a:r>
                      <a:endParaRPr lang="ru-RU" sz="1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721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1" dirty="0" smtClean="0"/>
                        <a:t>Показатель</a:t>
                      </a:r>
                    </a:p>
                    <a:p>
                      <a:pPr algn="ctr"/>
                      <a:endParaRPr lang="ru-RU" sz="1000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i="1" dirty="0" smtClean="0"/>
                        <a:t>Тип показателя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i="1" dirty="0" smtClean="0"/>
                        <a:t>Базовое значение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i="1" dirty="0" smtClean="0"/>
                        <a:t>Период, год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1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i="1" dirty="0" smtClean="0"/>
                        <a:t>2019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i="1" dirty="0" smtClean="0"/>
                        <a:t>2020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i="1" dirty="0" smtClean="0"/>
                        <a:t>2021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6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Преподаватели прошедшие повышение квалификации и переподготовку по подготовке рабочих кадров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267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Открытие новых специальностей профессионального образования востребованных в регионе и привлекательных для обучающихся, как в сельской, так и в городской местности входящих в «ТОП-50» согласно плана развития Чистопольского муниципального района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769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 новых мастерских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Обновление материально-технической и учебно –производственной базы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квалификации рабочих из перечня специальностей ТОП  - 50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Обучение слушателей рабочим профессиям из списка ТОП-50 регион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и переподготовка на контрактной основе кадров с последующим закреплением на предприятиях и в организациях Чистопольского муниципального района и Закамского региона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обучающихся по новым специальностям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539552" y="194413"/>
            <a:ext cx="42606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i="1" dirty="0" smtClean="0">
                <a:solidFill>
                  <a:schemeClr val="accent2">
                    <a:lumMod val="75000"/>
                  </a:schemeClr>
                </a:solidFill>
              </a:rPr>
              <a:t>Цель и показатели проекта 1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3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2" name="Рисунок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3719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0686377"/>
              </p:ext>
            </p:extLst>
          </p:nvPr>
        </p:nvGraphicFramePr>
        <p:xfrm>
          <a:off x="18964" y="577683"/>
          <a:ext cx="9045881" cy="37187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СОЗДАНИЕ СЕТЕВОЙ ПЛОЩАДКИ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«ЦИФРОВОЕ СЕЛЬСКОЕ ХОЗЯЙСТВО»</a:t>
                      </a:r>
                    </a:p>
                    <a:p>
                      <a:pPr algn="ctr"/>
                      <a:endParaRPr lang="ru-RU" sz="1400" b="1" i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764">
                <a:tc>
                  <a:txBody>
                    <a:bodyPr/>
                    <a:lstStyle/>
                    <a:p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Задача 1:Подготовка лабораторий и закупка оборудования</a:t>
                      </a:r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1.1.: 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Подготовлены помещения к размещению оборудования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30.09.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Составлен проект помещения, договор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Составление проектов помещений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16.09.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397">
                <a:tc>
                  <a:txBody>
                    <a:bodyPr/>
                    <a:lstStyle/>
                    <a:p>
                      <a:pPr marL="82550" fontAlgn="base">
                        <a:lnSpc>
                          <a:spcPts val="159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</a:t>
                      </a: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ремонтных- работ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30.09.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Подписан акт приемки помещения.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КТ: </a:t>
                      </a:r>
                      <a:r>
                        <a:rPr lang="ru-RU" sz="1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Помещение готовы к установке оборудования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30.09.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Принятие акта выполненных работ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3. План мероприятий по реализации проекта 3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893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526746"/>
              </p:ext>
            </p:extLst>
          </p:nvPr>
        </p:nvGraphicFramePr>
        <p:xfrm>
          <a:off x="18964" y="577683"/>
          <a:ext cx="9045881" cy="42272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СОЗДАНИЕ СЕТЕВОЙ ПЛОЩАДКИ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«ЦИФРОВОЕ СЕЛЬСКОЕ ХОЗЯЙСТВО»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764">
                <a:tc>
                  <a:txBody>
                    <a:bodyPr/>
                    <a:lstStyle/>
                    <a:p>
                      <a:r>
                        <a:rPr lang="ru-RU" sz="1050" i="1" dirty="0" smtClean="0"/>
                        <a:t>Задача 1:Подготовка лабораторий и закупка оборудования</a:t>
                      </a:r>
                    </a:p>
                    <a:p>
                      <a:endParaRPr lang="ru-RU" sz="1050" i="1" dirty="0"/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050" i="1" dirty="0"/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050" i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</a:t>
                      </a:r>
                      <a:r>
                        <a:rPr lang="ru-RU" sz="1050" b="1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1.2:</a:t>
                      </a:r>
                      <a:r>
                        <a:rPr lang="ru-RU" sz="1050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Куплено </a:t>
                      </a:r>
                      <a:r>
                        <a:rPr lang="ru-RU" sz="105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оборудование в соответствие с инфраструктурным листом</a:t>
                      </a:r>
                      <a:endParaRPr lang="ru-RU" sz="105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5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30.10.</a:t>
                      </a:r>
                      <a:endParaRPr lang="ru-RU" sz="105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5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05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050" i="1" dirty="0"/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Составление инфраструктурного листа</a:t>
                      </a:r>
                      <a:endParaRPr lang="ru-RU" sz="105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5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10.10.</a:t>
                      </a:r>
                      <a:endParaRPr lang="ru-RU" sz="105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5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05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Составлен инфраструктурный лист на приобретение необходимого оборудования</a:t>
                      </a:r>
                      <a:endParaRPr lang="ru-RU" sz="105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397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Заключение договора с организацией на поставку оборудования</a:t>
                      </a:r>
                      <a:endParaRPr lang="ru-RU" sz="105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5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13.01.</a:t>
                      </a:r>
                      <a:endParaRPr lang="ru-RU" sz="105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5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05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Заключен договор с организацией на поставку необходимого оборудования</a:t>
                      </a:r>
                      <a:endParaRPr lang="ru-RU" sz="105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Доставка оборудования на склад</a:t>
                      </a:r>
                      <a:endParaRPr lang="ru-RU" sz="105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5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30.10.</a:t>
                      </a:r>
                      <a:endParaRPr lang="ru-RU" sz="105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5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05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Путевые листы, командировочные</a:t>
                      </a:r>
                      <a:endParaRPr lang="ru-RU" sz="105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КТ:  Оборудование закуплено и доставлено в соответствии с инфраструктурным листом</a:t>
                      </a:r>
                      <a:endParaRPr lang="ru-RU" sz="1050" i="1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050" i="1" dirty="0"/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5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30.10.</a:t>
                      </a:r>
                      <a:endParaRPr lang="ru-RU" sz="1050" i="1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5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050" i="1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050" i="1" dirty="0"/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Путевые листы, командировочные</a:t>
                      </a:r>
                      <a:endParaRPr lang="ru-RU" sz="1050" i="1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endParaRPr lang="ru-RU" sz="1050" i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3. План мероприятий по реализации проекта 3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670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4108433"/>
              </p:ext>
            </p:extLst>
          </p:nvPr>
        </p:nvGraphicFramePr>
        <p:xfrm>
          <a:off x="18964" y="577683"/>
          <a:ext cx="9045881" cy="42272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СОЗДАНИЕ СЕТЕВОЙ ПЛОЩАДКИ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«ЦИФРОВОЕ СЕЛЬСКОЕ ХОЗЯЙСТВО»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764">
                <a:tc>
                  <a:txBody>
                    <a:bodyPr/>
                    <a:lstStyle/>
                    <a:p>
                      <a:r>
                        <a:rPr lang="ru-RU" sz="1050" i="1" dirty="0" smtClean="0"/>
                        <a:t>Задача 1:Подготовка лабораторий и закупка оборудования</a:t>
                      </a:r>
                    </a:p>
                    <a:p>
                      <a:endParaRPr lang="ru-RU" dirty="0"/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1.3: 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Оборудование размещено на рабочих местах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30.11.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Инфраструктурные листы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: Перевозка оборудования со склада на рабочие места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10.11.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Подписан акт приемки оборудования.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397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Монтаж оборудования согласно инструкциям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25.11.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Заключен договор на монтаж оборудования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Проверка работоспособности оборудования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30.11.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подписан акт приемки работ по установке оборудования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КТ: Оборудование размещено и смонтировано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30.11.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акт приемки работ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3. План мероприятий по реализации проекта 3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577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860730"/>
              </p:ext>
            </p:extLst>
          </p:nvPr>
        </p:nvGraphicFramePr>
        <p:xfrm>
          <a:off x="18964" y="577683"/>
          <a:ext cx="9045881" cy="42272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СОЗДАНИЕ СЕТЕВОЙ ПЛОЩАДКИ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«ЦИФРОВОЕ СЕЛЬСКОЕ ХОЗЯЙСТВО»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764">
                <a:tc>
                  <a:txBody>
                    <a:bodyPr/>
                    <a:lstStyle/>
                    <a:p>
                      <a:r>
                        <a:rPr lang="ru-RU" sz="1050" i="1" dirty="0" smtClean="0"/>
                        <a:t>Задача 2: Разработка и реализация образовательных программ</a:t>
                      </a:r>
                      <a:endParaRPr lang="ru-RU" dirty="0"/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Результат2.1: 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Разработано 25 образовательных программ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15.10.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протоколыЦК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Создание рабочей группы по разработке рабочих программ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8.09.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Создана рабочая группа,издан приказ директора о рабочей группе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397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Поиск материала для составления основной части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30.09.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Поиск материала для составления основной части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Мероприятие: Оформление рабочих программ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15.10.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Оформление рабочих программ в соответствии с ФГОС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КТ: Разработано 25 образовательных программ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15.10.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Протоколы ЦК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3. План мероприятий по реализации проекта 3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401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18964" y="577683"/>
          <a:ext cx="9045881" cy="42272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СОЗДАНИЕ СЕТЕВОЙ ПЛОЩАДКИ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«ЦИФРОВОЕ СЕЛЬСКОЕ ХОЗЯЙСТВО»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764">
                <a:tc>
                  <a:txBody>
                    <a:bodyPr/>
                    <a:lstStyle/>
                    <a:p>
                      <a:r>
                        <a:rPr lang="ru-RU" sz="1050" i="1" dirty="0" smtClean="0"/>
                        <a:t>Задача 2: Разработка и реализация образовательных программ</a:t>
                      </a:r>
                      <a:endParaRPr lang="ru-RU" dirty="0"/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2.2: </a:t>
                      </a:r>
                      <a:r>
                        <a:rPr lang="ru-RU" sz="12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Согласованои</a:t>
                      </a:r>
                      <a:r>
                        <a:rPr lang="ru-RU" sz="12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реализовано25  рабочих программ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30.12.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Протоколы ЦК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Определение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рецензентов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20.10.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 числа кандидатов выбраны рецензенты, издан приказ директора о назначении рецензентов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397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Получение рецензии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30.10.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рабочих программ с рецензий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Исправление и подготовка программ к утверждению рецензентом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30.11.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Рабочие программы исправлены в соответствии с замечаниями рецензентов и утверждены на методическом собрании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КТ:  Рабочие программы согласованы, рецензии получены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30.11.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Протоколы ЦК, рецензии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3. План мероприятий по реализации проекта 3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24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18964" y="577683"/>
          <a:ext cx="9045881" cy="42272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СОЗДАНИЕ СЕТЕВОЙ ПЛОЩАДКИ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«ЦИФРОВОЕ СЕЛЬСКОЕ ХОЗЯЙСТВО»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764">
                <a:tc>
                  <a:txBody>
                    <a:bodyPr/>
                    <a:lstStyle/>
                    <a:p>
                      <a:r>
                        <a:rPr lang="ru-RU" sz="1050" i="1" dirty="0" smtClean="0"/>
                        <a:t>Задача 2: Разработка и реализация образовательных программ</a:t>
                      </a:r>
                      <a:endParaRPr lang="ru-RU" dirty="0"/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2.3: </a:t>
                      </a:r>
                      <a:r>
                        <a:rPr lang="ru-RU" sz="12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Прошли повышение квалификации 13 преподавателей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30.12.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Удостоверения, графики и тд.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: Определение группы преподавателей и мастеров производственного обучения для повышения квалификации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30.12.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 на обучение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397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выбор направлений повышения квалификации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30.12.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Рассписаниие, графики и тд.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направление на повышение квалификации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30.12.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директора на создание экзаменационной комиссии, сдача слушателями экзамена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КТ: Выдача свидетельств и удостоверений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30.12.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Удостоверения, свидетельства и </a:t>
                      </a:r>
                      <a:r>
                        <a:rPr lang="ru-RU" sz="12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тд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3. План мероприятий по реализации проекта 3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599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18964" y="577683"/>
          <a:ext cx="9045881" cy="42272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СОЗДАНИЕ СЕТЕВОЙ ПЛОЩАДКИ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«ЦИФРОВОЕ СЕЛЬСКОЕ ХОЗЯЙСТВО»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7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Задача 3:Привлечение предприятий к сотрудничеству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830" marR="38735" marT="317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3.1: </a:t>
                      </a:r>
                      <a:r>
                        <a:rPr lang="ru-RU" sz="12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не менее 30 предприятий сетевого взаимодействия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01.12.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Заключение договоров о сотрудничестве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Поиск предприятий сетевого взаимодействия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30.12.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Предоставление информации через СМИ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397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Встреча с представителями организаций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30.10.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Перегово-ры, деловые контакты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Представление программ и направлений обучения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01.11.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Перегово-ры, деловые контакты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КТ: получен список потенциальных партнеров сетевого взаимодействия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01.12.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Перечень партнеров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3. План мероприятий по реализации проекта 3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5530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286738"/>
              </p:ext>
            </p:extLst>
          </p:nvPr>
        </p:nvGraphicFramePr>
        <p:xfrm>
          <a:off x="18964" y="577683"/>
          <a:ext cx="9045881" cy="42272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СОЗДАНИЕ СЕТЕВОЙ ПЛОЩАДКИ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«ЦИФРОВОЕ СЕЛЬСКОЕ ХОЗЯЙСТВО»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7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Задача 3:Привлечение предприятий к сотрудничеству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830" marR="38735" marT="317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3.2:  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Заключены договора сотрудничества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28.11.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Переговоры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деловые контакты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подбор персонала  и заключение договоров с непосредственными исполнителями  предприятий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30.12.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Переговоры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деловые контакты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397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Согласование нормативно-правовых документов о сотрудничестве и заключение договоров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28.11.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согласование договора о сотрудничестве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КТ:  Заключены договора сотрудничества с предприятиями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28.11.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3.2:  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Заключены договора сотрудничества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28.11.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Переговоры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деловые контакты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3. План мероприятий по реализации проекта 3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353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358821"/>
              </p:ext>
            </p:extLst>
          </p:nvPr>
        </p:nvGraphicFramePr>
        <p:xfrm>
          <a:off x="18964" y="577683"/>
          <a:ext cx="9045881" cy="42272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СОЗДАНИЕ СЕТЕВОЙ ПЛОЩАДКИ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«ЦИФРОВОЕ СЕЛЬСКОЕ ХОЗЯЙСТВО»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7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Задача 4: Привлечение слушателей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830" marR="38735" marT="317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</a:t>
                      </a:r>
                      <a:r>
                        <a:rPr lang="ru-RU" sz="1200" b="1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4.1: </a:t>
                      </a:r>
                      <a:r>
                        <a:rPr lang="ru-RU" sz="12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не менее 1500 слушателей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28.09.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: Подготовка и направление писем в министерство с\х региона и сельскохозяйственным организациям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30.10.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Отправка писем в министерство с\х региона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397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Проведение агитационных мероприятий в с\х организациях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30.10.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агитация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Продвижение рекламной продукции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28.09.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Заключен договор на оказание рекламных услуг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КТ: Привлечено не менее 1500 слушателей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28.09.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3. План мероприятий по реализации проекта 3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4663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2020178"/>
              </p:ext>
            </p:extLst>
          </p:nvPr>
        </p:nvGraphicFramePr>
        <p:xfrm>
          <a:off x="18964" y="577683"/>
          <a:ext cx="9045881" cy="42272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СОЗДАНИЕ СЕТЕВОЙ ПЛОЩАДКИ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«ЦИФРОВОЕ СЕЛЬСКОЕ ХОЗЯЙСТВО»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7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Задача 4: Привлечение слушателей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830" marR="38735" marT="317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4.2.: </a:t>
                      </a:r>
                      <a:r>
                        <a:rPr lang="ru-RU" sz="12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рекламной продукции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01.09.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Макеты буклетов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Создание рабочей группы по разработке рекламной продукции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7.05.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397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поиск и заключение договоров на подготовку рекламной продукции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30.05.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договор о производстве рекламной продукции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Распространение в СМИ и социальных сетях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28.02.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Заключен договор на оказание рекламных услуг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025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КТ:  Разработана и распространена рекламная продукция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01.09.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Макеты буклетов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3. План мероприятий по реализации проекта 3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878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379308"/>
              </p:ext>
            </p:extLst>
          </p:nvPr>
        </p:nvGraphicFramePr>
        <p:xfrm>
          <a:off x="18964" y="572578"/>
          <a:ext cx="9045881" cy="39773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7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5002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межотраслевого ресурсного центра</a:t>
                      </a:r>
                      <a:endParaRPr lang="ru-RU" sz="1400" b="1" i="1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Срок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Характеристика результата</a:t>
                      </a:r>
                      <a:endParaRPr lang="ru-RU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50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Задача 1: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Открытие новых профессий начального и  среднего профессионального образования востребованных в регионе и привлекательных для обучающихся, как в сельской, так и в городской местности входящих в «ТОП-50» согласно плана развития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Чистопольского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муниципального района.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7153">
                <a:tc>
                  <a:txBody>
                    <a:bodyPr/>
                    <a:lstStyle/>
                    <a:p>
                      <a:pPr marL="9144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1.1: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Подготовлена документация для прохождения лицензирования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l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дорожной карты реализации проекта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l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10.09.2019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и графиков и т.д.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создание рабочей группы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ts val="159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l" fontAlgn="base">
                        <a:lnSpc>
                          <a:spcPts val="159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01.02.2020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приказов и т.д.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9664">
                <a:tc>
                  <a:txBody>
                    <a:bodyPr/>
                    <a:lstStyle/>
                    <a:p>
                      <a:pPr marL="82550" fontAlgn="base">
                        <a:lnSpc>
                          <a:spcPts val="159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Мероприятие: утверждение документов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l" fontAlgn="base">
                        <a:lnSpc>
                          <a:spcPts val="159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01.02.2020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приказов и т.д.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824"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КТ: получена лицензия на две новые специальности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82550" algn="l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01.02.2020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6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2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9461" y="271532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Результаты проекта 1. План мероприятий по реализации проекта 1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2628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9461" y="220164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Участники проекта 3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094590"/>
              </p:ext>
            </p:extLst>
          </p:nvPr>
        </p:nvGraphicFramePr>
        <p:xfrm>
          <a:off x="107505" y="515097"/>
          <a:ext cx="8957341" cy="4419918"/>
        </p:xfrm>
        <a:graphic>
          <a:graphicData uri="http://schemas.openxmlformats.org/drawingml/2006/table">
            <a:tbl>
              <a:tblPr/>
              <a:tblGrid>
                <a:gridCol w="409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8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6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7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83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3964">
                <a:tc>
                  <a:txBody>
                    <a:bodyPr/>
                    <a:lstStyle/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 </a:t>
                      </a:r>
                    </a:p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п/п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Роль в проекте  3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Фамилия, инициалы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Должность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Непосредственный руководитель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Занятость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 проекте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(процентов) </a:t>
                      </a:r>
                    </a:p>
                  </a:txBody>
                  <a:tcPr marL="0" marR="0" marT="2831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Руководитель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Директор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Администратор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Субаева А.К.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Зам. директора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Субаева А.К.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424">
                <a:tc gridSpan="6"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Общие организационные мероприятия по проекту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283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Гайнуллин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М.З.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Тимин В.Д.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Корякина Л.В.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Тогулева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Н.В.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Шаяхметов Р.Э.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Ахтямов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А.Р.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Заместители директора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Инженера </a:t>
                      </a:r>
                      <a:r>
                        <a:rPr lang="en-US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627">
                <a:tc gridSpan="6">
                  <a:txBody>
                    <a:bodyPr/>
                    <a:lstStyle/>
                    <a:p>
                      <a:pPr marL="88900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Результат 1.1.:Подготовлены помещения к размещению оборудования</a:t>
                      </a:r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079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Тимин В.Д.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Субаева А.К.</a:t>
                      </a: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Корякина Л.В.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Директора по  ПО и ДО  АХЧ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53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Шаяхметов Р.Э.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Инженер </a:t>
                      </a:r>
                      <a:r>
                        <a:rPr lang="en-US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6.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Ахтямов А.Р.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Инженер </a:t>
                      </a:r>
                      <a:r>
                        <a:rPr lang="en-US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917">
                <a:tc gridSpan="6"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Результат 1.2.:Куплено оборудование в соответствие с инфраструктурным листом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8628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Корякина Л.В. 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Директора по АХЧ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Фирма- поставщик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ru-RU" sz="800" i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982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9461" y="220164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Участники проекта 3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840523"/>
              </p:ext>
            </p:extLst>
          </p:nvPr>
        </p:nvGraphicFramePr>
        <p:xfrm>
          <a:off x="107505" y="515097"/>
          <a:ext cx="8928991" cy="2671638"/>
        </p:xfrm>
        <a:graphic>
          <a:graphicData uri="http://schemas.openxmlformats.org/drawingml/2006/table">
            <a:tbl>
              <a:tblPr/>
              <a:tblGrid>
                <a:gridCol w="409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8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6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7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99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3964">
                <a:tc>
                  <a:txBody>
                    <a:bodyPr/>
                    <a:lstStyle/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 </a:t>
                      </a:r>
                    </a:p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п/п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Роль в проекте  3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Фамилия, инициалы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Должность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Непосредственный руководитель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Занятость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 проекте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(процентов) </a:t>
                      </a:r>
                    </a:p>
                  </a:txBody>
                  <a:tcPr marL="0" marR="0" marT="2831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627">
                <a:tc gridSpan="6">
                  <a:txBody>
                    <a:bodyPr/>
                    <a:lstStyle/>
                    <a:p>
                      <a:pPr marL="88900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Результат 1.3.:Оборудование размещено на рабочих местах</a:t>
                      </a:r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079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Тимин В.Д.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Субаева А.К.</a:t>
                      </a: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Корякина Л.В.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Директора по  ПО и ДО  АХЧ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53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Шаяхметов Р.Э.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Инженер </a:t>
                      </a:r>
                      <a:r>
                        <a:rPr lang="en-US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11.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Ахтямов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А.Р.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Инженер </a:t>
                      </a:r>
                      <a:r>
                        <a:rPr lang="en-US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917">
                <a:tc gridSpan="6"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Результат 2.1: Разработано 15 образовательных программ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8628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Гайнуллин М.З.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Субаева А.К.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Директора по УР и ДО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5335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 i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Преподава-тели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18857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Шаяхметов Р.Э.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Инженер </a:t>
                      </a:r>
                      <a:r>
                        <a:rPr lang="en-US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6646727"/>
                  </a:ext>
                </a:extLst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10277"/>
              </p:ext>
            </p:extLst>
          </p:nvPr>
        </p:nvGraphicFramePr>
        <p:xfrm>
          <a:off x="107505" y="3186735"/>
          <a:ext cx="8928991" cy="1204251"/>
        </p:xfrm>
        <a:graphic>
          <a:graphicData uri="http://schemas.openxmlformats.org/drawingml/2006/table">
            <a:tbl>
              <a:tblPr/>
              <a:tblGrid>
                <a:gridCol w="419058">
                  <a:extLst>
                    <a:ext uri="{9D8B030D-6E8A-4147-A177-3AD203B41FA5}">
                      <a16:colId xmlns:a16="http://schemas.microsoft.com/office/drawing/2014/main" val="845953829"/>
                    </a:ext>
                  </a:extLst>
                </a:gridCol>
                <a:gridCol w="1987363">
                  <a:extLst>
                    <a:ext uri="{9D8B030D-6E8A-4147-A177-3AD203B41FA5}">
                      <a16:colId xmlns:a16="http://schemas.microsoft.com/office/drawing/2014/main" val="2270764772"/>
                    </a:ext>
                  </a:extLst>
                </a:gridCol>
                <a:gridCol w="1348866">
                  <a:extLst>
                    <a:ext uri="{9D8B030D-6E8A-4147-A177-3AD203B41FA5}">
                      <a16:colId xmlns:a16="http://schemas.microsoft.com/office/drawing/2014/main" val="3586661275"/>
                    </a:ext>
                  </a:extLst>
                </a:gridCol>
                <a:gridCol w="2156181">
                  <a:extLst>
                    <a:ext uri="{9D8B030D-6E8A-4147-A177-3AD203B41FA5}">
                      <a16:colId xmlns:a16="http://schemas.microsoft.com/office/drawing/2014/main" val="3849292944"/>
                    </a:ext>
                  </a:extLst>
                </a:gridCol>
                <a:gridCol w="1887075">
                  <a:extLst>
                    <a:ext uri="{9D8B030D-6E8A-4147-A177-3AD203B41FA5}">
                      <a16:colId xmlns:a16="http://schemas.microsoft.com/office/drawing/2014/main" val="3223319572"/>
                    </a:ext>
                  </a:extLst>
                </a:gridCol>
                <a:gridCol w="1130448">
                  <a:extLst>
                    <a:ext uri="{9D8B030D-6E8A-4147-A177-3AD203B41FA5}">
                      <a16:colId xmlns:a16="http://schemas.microsoft.com/office/drawing/2014/main" val="588769907"/>
                    </a:ext>
                  </a:extLst>
                </a:gridCol>
              </a:tblGrid>
              <a:tr h="243627">
                <a:tc gridSpan="6">
                  <a:txBody>
                    <a:bodyPr/>
                    <a:lstStyle/>
                    <a:p>
                      <a:pPr marL="88900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Результат 2.2: Согласовано и реализовано 15 образовательных программ</a:t>
                      </a:r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507106"/>
                  </a:ext>
                </a:extLst>
              </a:tr>
              <a:tr h="323079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Гайнуллин М.З.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Субаева А.К.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Директора по УР и ДО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5290506"/>
                  </a:ext>
                </a:extLst>
              </a:tr>
              <a:tr h="283353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 i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преподаватели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60%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2770725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16.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 i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00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Учредитель, партнеры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35240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05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9461" y="220164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Участники проекта 3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2928192"/>
              </p:ext>
            </p:extLst>
          </p:nvPr>
        </p:nvGraphicFramePr>
        <p:xfrm>
          <a:off x="107505" y="515097"/>
          <a:ext cx="8928991" cy="2297938"/>
        </p:xfrm>
        <a:graphic>
          <a:graphicData uri="http://schemas.openxmlformats.org/drawingml/2006/table">
            <a:tbl>
              <a:tblPr/>
              <a:tblGrid>
                <a:gridCol w="409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8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6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7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99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3964">
                <a:tc>
                  <a:txBody>
                    <a:bodyPr/>
                    <a:lstStyle/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 </a:t>
                      </a:r>
                    </a:p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п/п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Роль в проекте  3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Фамилия, инициалы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Должность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Непосредственный руководитель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Занятость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 проекте </a:t>
                      </a:r>
                    </a:p>
                    <a:p>
                      <a:pPr marL="79375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(процентов) </a:t>
                      </a:r>
                    </a:p>
                  </a:txBody>
                  <a:tcPr marL="0" marR="0" marT="2831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627">
                <a:tc gridSpan="6">
                  <a:txBody>
                    <a:bodyPr/>
                    <a:lstStyle/>
                    <a:p>
                      <a:pPr marL="88900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Результат 2.3: Прошли повышение квалификации 13 преподавателей</a:t>
                      </a:r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079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Гайнуллин М.З.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Субаева А.К.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Директора по УР и ДО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53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 i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Преподаватели, 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инженеры </a:t>
                      </a:r>
                      <a:r>
                        <a:rPr lang="en-US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90%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917">
                <a:tc gridSpan="6"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Результат 3.1: Привлечение не менее 30 предприятий сетевого взаимодействия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8628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Субаева А.К.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Директора  ДО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100%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5335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20.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Сельскохозяйствен-ные организации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 i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 i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100%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18857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 i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800" i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100%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6646727"/>
                  </a:ext>
                </a:extLst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079746"/>
              </p:ext>
            </p:extLst>
          </p:nvPr>
        </p:nvGraphicFramePr>
        <p:xfrm>
          <a:off x="107504" y="2804209"/>
          <a:ext cx="8928991" cy="850059"/>
        </p:xfrm>
        <a:graphic>
          <a:graphicData uri="http://schemas.openxmlformats.org/drawingml/2006/table">
            <a:tbl>
              <a:tblPr/>
              <a:tblGrid>
                <a:gridCol w="419058">
                  <a:extLst>
                    <a:ext uri="{9D8B030D-6E8A-4147-A177-3AD203B41FA5}">
                      <a16:colId xmlns:a16="http://schemas.microsoft.com/office/drawing/2014/main" val="845953829"/>
                    </a:ext>
                  </a:extLst>
                </a:gridCol>
                <a:gridCol w="1987363">
                  <a:extLst>
                    <a:ext uri="{9D8B030D-6E8A-4147-A177-3AD203B41FA5}">
                      <a16:colId xmlns:a16="http://schemas.microsoft.com/office/drawing/2014/main" val="2270764772"/>
                    </a:ext>
                  </a:extLst>
                </a:gridCol>
                <a:gridCol w="1348866">
                  <a:extLst>
                    <a:ext uri="{9D8B030D-6E8A-4147-A177-3AD203B41FA5}">
                      <a16:colId xmlns:a16="http://schemas.microsoft.com/office/drawing/2014/main" val="3586661275"/>
                    </a:ext>
                  </a:extLst>
                </a:gridCol>
                <a:gridCol w="2156181">
                  <a:extLst>
                    <a:ext uri="{9D8B030D-6E8A-4147-A177-3AD203B41FA5}">
                      <a16:colId xmlns:a16="http://schemas.microsoft.com/office/drawing/2014/main" val="3849292944"/>
                    </a:ext>
                  </a:extLst>
                </a:gridCol>
                <a:gridCol w="1887075">
                  <a:extLst>
                    <a:ext uri="{9D8B030D-6E8A-4147-A177-3AD203B41FA5}">
                      <a16:colId xmlns:a16="http://schemas.microsoft.com/office/drawing/2014/main" val="3223319572"/>
                    </a:ext>
                  </a:extLst>
                </a:gridCol>
                <a:gridCol w="1130448">
                  <a:extLst>
                    <a:ext uri="{9D8B030D-6E8A-4147-A177-3AD203B41FA5}">
                      <a16:colId xmlns:a16="http://schemas.microsoft.com/office/drawing/2014/main" val="588769907"/>
                    </a:ext>
                  </a:extLst>
                </a:gridCol>
              </a:tblGrid>
              <a:tr h="243627">
                <a:tc gridSpan="6">
                  <a:txBody>
                    <a:bodyPr/>
                    <a:lstStyle/>
                    <a:p>
                      <a:pPr marL="88900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Результат 3.2: Заключены договора сотрудничества</a:t>
                      </a:r>
                    </a:p>
                  </a:txBody>
                  <a:tcPr marL="5460" marR="414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507106"/>
                  </a:ext>
                </a:extLst>
              </a:tr>
              <a:tr h="323079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Ответственный за достижение результата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Субаева А.К.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Зам.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Директора  ДО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 А.А.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100%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5290506"/>
                  </a:ext>
                </a:extLst>
              </a:tr>
              <a:tr h="283353"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22.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9375" marR="0" lvl="0" indent="0" algn="l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Участник  проекта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Предприятия- партнеры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25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27707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848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433300"/>
              </p:ext>
            </p:extLst>
          </p:nvPr>
        </p:nvGraphicFramePr>
        <p:xfrm>
          <a:off x="27488" y="533412"/>
          <a:ext cx="9037358" cy="30142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30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7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2421">
                <a:tc gridSpan="2"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АГРОЦИФРА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821"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/>
                        <a:t>Заинтересованная</a:t>
                      </a:r>
                      <a:r>
                        <a:rPr lang="ru-RU" sz="1100" b="1" i="1" baseline="0" dirty="0" smtClean="0"/>
                        <a:t> сторона (о</a:t>
                      </a:r>
                      <a:r>
                        <a:rPr lang="ru-RU" sz="1100" b="1" i="1" dirty="0" smtClean="0"/>
                        <a:t>рган/организация)</a:t>
                      </a:r>
                      <a:r>
                        <a:rPr lang="ru-RU" sz="1100" b="1" i="1" baseline="0" dirty="0" smtClean="0"/>
                        <a:t> // </a:t>
                      </a:r>
                      <a:r>
                        <a:rPr lang="ru-RU" sz="1100" b="1" i="1" dirty="0" smtClean="0"/>
                        <a:t>Представитель интересов</a:t>
                      </a:r>
                      <a:br>
                        <a:rPr lang="ru-RU" sz="1100" b="1" i="1" dirty="0" smtClean="0"/>
                      </a:br>
                      <a:r>
                        <a:rPr lang="ru-RU" sz="1100" b="1" i="1" dirty="0" smtClean="0"/>
                        <a:t>(ФИО, должность)</a:t>
                      </a:r>
                      <a:r>
                        <a:rPr lang="ru-RU" sz="1100" b="1" i="1" baseline="0" dirty="0" smtClean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 smtClean="0"/>
                        <a:t>Ожидание от реализации проекта 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Министерство сельского хозяйства и продовольствия Республики Татарстан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квалификации специалистов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Министерство образования и науки Республики Татарстан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Открытие краткосрочных курсов по программе молодые профессионалы и ТОП 50, 50+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Чистопольского муниципального района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Демографический рост, увеличение квалифицированных специалистов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Представители сельскохозяйственных и промышленных предприятий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Удостоверение о повышении квалификации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547664" y="256413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solidFill>
                  <a:schemeClr val="accent5">
                    <a:lumMod val="50000"/>
                  </a:schemeClr>
                </a:solidFill>
              </a:rPr>
              <a:t>Реестр заинтересованных сторон </a:t>
            </a:r>
            <a:r>
              <a:rPr lang="ru-RU" sz="1200" b="1" i="1" dirty="0" smtClean="0">
                <a:solidFill>
                  <a:schemeClr val="accent5">
                    <a:lumMod val="50000"/>
                  </a:schemeClr>
                </a:solidFill>
              </a:rPr>
              <a:t>проекта 3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3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2" name="Рисунок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991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649776"/>
              </p:ext>
            </p:extLst>
          </p:nvPr>
        </p:nvGraphicFramePr>
        <p:xfrm>
          <a:off x="27488" y="533413"/>
          <a:ext cx="9037358" cy="41345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5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19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8632">
                <a:tc gridSpan="2"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АГРОЦИФРА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4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4015" algn="l"/>
                        </a:tabLst>
                      </a:pPr>
                      <a:r>
                        <a:rPr lang="ru-RU" sz="900" b="1" i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Наименование риска (-) </a:t>
                      </a:r>
                      <a:r>
                        <a:rPr lang="ru-RU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/возможности (+)</a:t>
                      </a:r>
                      <a:r>
                        <a:rPr lang="ru-RU" sz="900" b="1" i="1" dirty="0" smtClean="0">
                          <a:latin typeface="+mn-lt"/>
                        </a:rPr>
                        <a:t> проекта  3</a:t>
                      </a:r>
                    </a:p>
                  </a:txBody>
                  <a:tcPr marL="52070" marR="5207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74015" algn="l"/>
                        </a:tabLst>
                        <a:defRPr/>
                      </a:pPr>
                      <a:r>
                        <a:rPr lang="ru-RU" sz="9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Действия по предупреждению риска/ реализации возможности в </a:t>
                      </a:r>
                      <a:r>
                        <a:rPr lang="ru-RU" sz="900" b="1" i="1" dirty="0" smtClean="0">
                          <a:latin typeface="+mn-lt"/>
                        </a:rPr>
                        <a:t>проекте  3</a:t>
                      </a:r>
                      <a:endParaRPr lang="ru-RU" sz="900" b="1" i="1" dirty="0" smtClean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070" marR="5207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3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градообразующего предприятия</a:t>
                      </a:r>
                      <a:endParaRPr lang="ru-RU" sz="11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70" marR="5207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ПОО находиться в зоне моногорода РФ, общая сумма инвестиций к 2030 году по проектам резидентов в Индустриальный парк, в рамках проекта развития моногородов, должна быть более 15 миллиардов рублей, будет создано 2000 новых рабочих мест. В рамках развития моногорода планируется создание межотраслевого ресурсного центра. </a:t>
                      </a:r>
                      <a:endParaRPr lang="ru-RU" sz="11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9525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34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разорванных связей в системе образования, отсутствие взаимосотрудничества как между вузами и средне профессиональными учреждениями между собой</a:t>
                      </a:r>
                      <a:endParaRPr lang="ru-RU" sz="11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70" marR="5207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благоприятных организационно-правовых условий для расширения спектра образовательных услуг за счет использования инновационных форм и методов обучения, увеличение альтернативных вариантов реализации образовательного процесса через сетевое образование</a:t>
                      </a:r>
                      <a:endParaRPr lang="ru-RU" sz="11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9525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74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Недостаточное материально – техническое оборудование помещений в рамках программы «Цифровое сельское хозяйство»</a:t>
                      </a:r>
                      <a:endParaRPr lang="ru-RU" sz="11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70" marR="5207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Подача заявки в Минсельхозпрод республики, заключение контрактов на обучение</a:t>
                      </a:r>
                      <a:endParaRPr lang="ru-RU" sz="11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9525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Недостаточная адаптация учебных программ к запросам рынка труда.</a:t>
                      </a:r>
                      <a:endParaRPr lang="ru-RU" sz="11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70" marR="5207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Необходимость постоянного изучения требований потребителей  позволит своевременно вносить корректировки в учебные программы.Опережающее определение потребности на высококвалифицированные молодые кадры, инновационные разработки и продукцию</a:t>
                      </a:r>
                      <a:endParaRPr lang="ru-RU" sz="1100" i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70" marR="5207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20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Недостаток информационной и правовой обеспеченности направления  «Цифровое сельское хозяйство» 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70" marR="5207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Поиск партнеров, заключение договоров сотрудничества, разработка патентов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070" marR="5207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547664" y="256413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5">
                    <a:lumMod val="50000"/>
                  </a:schemeClr>
                </a:solidFill>
              </a:rPr>
              <a:t>Реестр рисков и возможностей проекта 3</a:t>
            </a:r>
            <a:r>
              <a:rPr lang="ru-RU" sz="1200" b="1" i="1" dirty="0">
                <a:solidFill>
                  <a:schemeClr val="accent5">
                    <a:lumMod val="50000"/>
                  </a:schemeClr>
                </a:solidFill>
              </a:rPr>
              <a:t>	 </a:t>
            </a:r>
            <a:endParaRPr lang="ru-RU" sz="1200" b="1" i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3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2" name="Рисунок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1326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1"/>
          <p:cNvGrpSpPr/>
          <p:nvPr/>
        </p:nvGrpSpPr>
        <p:grpSpPr>
          <a:xfrm>
            <a:off x="0" y="-65674"/>
            <a:ext cx="9064846" cy="427256"/>
            <a:chOff x="0" y="-65674"/>
            <a:chExt cx="9064846" cy="427256"/>
          </a:xfrm>
        </p:grpSpPr>
        <p:grpSp>
          <p:nvGrpSpPr>
            <p:cNvPr id="3" name="Группа 12"/>
            <p:cNvGrpSpPr/>
            <p:nvPr/>
          </p:nvGrpSpPr>
          <p:grpSpPr>
            <a:xfrm>
              <a:off x="0" y="30297"/>
              <a:ext cx="9064846" cy="331285"/>
              <a:chOff x="0" y="30297"/>
              <a:chExt cx="9064846" cy="331285"/>
            </a:xfrm>
          </p:grpSpPr>
          <p:pic>
            <p:nvPicPr>
              <p:cNvPr id="15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475656" cy="33096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38158" y="30297"/>
                <a:ext cx="726688" cy="3092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4" name="Рисунок 13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669" y="-65674"/>
              <a:ext cx="402662" cy="352594"/>
            </a:xfrm>
            <a:prstGeom prst="rect">
              <a:avLst/>
            </a:prstGeom>
          </p:spPr>
        </p:pic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7258178"/>
              </p:ext>
            </p:extLst>
          </p:nvPr>
        </p:nvGraphicFramePr>
        <p:xfrm>
          <a:off x="107505" y="535196"/>
          <a:ext cx="8974870" cy="39349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974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6354">
                <a:tc>
                  <a:txBody>
                    <a:bodyPr/>
                    <a:lstStyle/>
                    <a:p>
                      <a:r>
                        <a:rPr lang="ru-RU" sz="1000" b="0" i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АГРОЦИФРА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1124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Схема</a:t>
                      </a:r>
                      <a:r>
                        <a:rPr lang="ru-RU" sz="1200" b="1" i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коммуникаций при реализации проекта развития (при отраслевом сетевом взаимодействии)</a:t>
                      </a:r>
                      <a:r>
                        <a:rPr lang="ru-RU" sz="1200" b="1" i="1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*</a:t>
                      </a:r>
                      <a:endParaRPr lang="ru-RU" sz="1200" b="1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  <a:p>
                      <a:pPr algn="ctr"/>
                      <a:endParaRPr lang="ru-RU" sz="1400" b="0" i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23528" y="286920"/>
            <a:ext cx="85689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i="1" dirty="0" smtClean="0">
                <a:solidFill>
                  <a:schemeClr val="accent2">
                    <a:lumMod val="75000"/>
                  </a:schemeClr>
                </a:solidFill>
              </a:rPr>
              <a:t>Механизм</a:t>
            </a:r>
            <a:r>
              <a:rPr lang="ru-RU" sz="9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900" b="1" i="1" dirty="0" smtClean="0">
                <a:solidFill>
                  <a:schemeClr val="accent2">
                    <a:lumMod val="75000"/>
                  </a:schemeClr>
                </a:solidFill>
              </a:rPr>
              <a:t>ресурсного обеспечения реализации Проекта развития ПОО (в </a:t>
            </a:r>
            <a:r>
              <a:rPr lang="ru-RU" sz="900" b="1" i="1" dirty="0" err="1" smtClean="0">
                <a:solidFill>
                  <a:schemeClr val="accent2">
                    <a:lumMod val="75000"/>
                  </a:schemeClr>
                </a:solidFill>
              </a:rPr>
              <a:t>т.ч</a:t>
            </a:r>
            <a:r>
              <a:rPr lang="ru-RU" sz="900" b="1" i="1" dirty="0" smtClean="0">
                <a:solidFill>
                  <a:schemeClr val="accent2">
                    <a:lumMod val="75000"/>
                  </a:schemeClr>
                </a:solidFill>
              </a:rPr>
              <a:t>. организация отраслевого сетевого взаимодействия)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33951" t="30313" r="18454" b="15548"/>
          <a:stretch/>
        </p:blipFill>
        <p:spPr>
          <a:xfrm>
            <a:off x="1500166" y="1071552"/>
            <a:ext cx="6138472" cy="392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38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9461" y="220164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План управления коммуникациями (проект 3)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361588"/>
              </p:ext>
            </p:extLst>
          </p:nvPr>
        </p:nvGraphicFramePr>
        <p:xfrm>
          <a:off x="107505" y="515097"/>
          <a:ext cx="8957341" cy="3035882"/>
        </p:xfrm>
        <a:graphic>
          <a:graphicData uri="http://schemas.openxmlformats.org/drawingml/2006/table">
            <a:tbl>
              <a:tblPr/>
              <a:tblGrid>
                <a:gridCol w="409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7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8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6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7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83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3964">
                <a:tc>
                  <a:txBody>
                    <a:bodyPr/>
                    <a:lstStyle/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№ </a:t>
                      </a:r>
                    </a:p>
                    <a:p>
                      <a:pPr marL="0" marR="0" lvl="0" indent="0" algn="ctr" defTabSz="890588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п/п </a:t>
                      </a:r>
                    </a:p>
                  </a:txBody>
                  <a:tcPr marL="0" marR="0" marT="283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Какая</a:t>
                      </a:r>
                    </a:p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информация</a:t>
                      </a:r>
                    </a:p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передается</a:t>
                      </a:r>
                      <a:endParaRPr lang="ru-RU" sz="1000" b="1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8197" marR="78197" marT="39095" marB="390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Кто передает</a:t>
                      </a:r>
                    </a:p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информацию</a:t>
                      </a:r>
                      <a:endParaRPr lang="ru-RU" sz="1000" b="1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8197" marR="78197" marT="39095" marB="390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Кому передается</a:t>
                      </a:r>
                    </a:p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информация</a:t>
                      </a:r>
                      <a:endParaRPr lang="ru-RU" sz="1000" b="1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8197" marR="78197" marT="39095" marB="390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Когда передает</a:t>
                      </a:r>
                    </a:p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информацию</a:t>
                      </a:r>
                      <a:endParaRPr lang="ru-RU" sz="1000" b="1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8197" marR="78197" marT="39095" marB="390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Как передается</a:t>
                      </a:r>
                    </a:p>
                    <a:p>
                      <a:pPr algn="ctr"/>
                      <a:r>
                        <a:rPr lang="ru-RU" sz="10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информация</a:t>
                      </a:r>
                      <a:endParaRPr lang="ru-RU" sz="1000" b="1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8197" marR="78197" marT="39095" marB="390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  <a:alpha val="7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Цели и задачи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Администратору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02.04.2019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Эл. почта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Макет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Участникам проекта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02.05.2019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Эл. почта, личная беседа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Изменения и дополнения к макету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Администратору проекта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16.05.2019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Эл. почта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Изменения и дополнения к макету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16.06.2019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Эл. почта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Изменения и дополнения к макету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Администратору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01.08.2019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Эл. почта, беседа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Готовый проект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Администратору проекта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01.09.2020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Эл. почта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105" marR="78105" marT="39370" marB="393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544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265873"/>
              </p:ext>
            </p:extLst>
          </p:nvPr>
        </p:nvGraphicFramePr>
        <p:xfrm>
          <a:off x="-1" y="447792"/>
          <a:ext cx="9155486" cy="44990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06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95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95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66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7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69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69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418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53094">
                <a:tc gridSpan="8"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chemeClr val="tx1"/>
                          </a:solidFill>
                        </a:rPr>
                        <a:t>АГРОЦИФРА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992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baseline="0" dirty="0" smtClean="0"/>
                        <a:t>Результат 1.: Подготовка компетенций и закупка оборудования</a:t>
                      </a:r>
                      <a:endParaRPr lang="ru-RU" sz="1200" i="1" dirty="0" smtClean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i="1" dirty="0" smtClean="0"/>
                        <a:t>Объём</a:t>
                      </a:r>
                      <a:r>
                        <a:rPr lang="ru-RU" sz="1000" i="1" baseline="0" dirty="0" smtClean="0"/>
                        <a:t> финансового обеспечения по годам реализации (млн. руб.)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i="1" dirty="0" smtClean="0"/>
                        <a:t>Всего</a:t>
                      </a:r>
                    </a:p>
                    <a:p>
                      <a:pPr algn="ctr"/>
                      <a:r>
                        <a:rPr lang="ru-RU" sz="1000" i="1" dirty="0" smtClean="0"/>
                        <a:t> (млн. руб.)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95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 smtClean="0"/>
                        <a:t>N1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 smtClean="0"/>
                        <a:t>N+1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 smtClean="0"/>
                        <a:t>N+2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dirty="0" smtClean="0"/>
                        <a:t>N+</a:t>
                      </a:r>
                      <a:r>
                        <a:rPr lang="ru-RU" sz="1000" i="1" dirty="0" smtClean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dirty="0" smtClean="0"/>
                        <a:t>N+</a:t>
                      </a:r>
                      <a:r>
                        <a:rPr lang="ru-RU" sz="1000" i="1" dirty="0" smtClean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dirty="0" smtClean="0"/>
                        <a:t>N+</a:t>
                      </a:r>
                      <a:r>
                        <a:rPr lang="ru-RU" sz="1000" i="1" dirty="0" smtClean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1.1. Федеральный бюджет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997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1.2. Бюджеты </a:t>
                      </a:r>
                      <a:r>
                        <a:rPr lang="ru-RU" sz="800" dirty="0" err="1" smtClean="0"/>
                        <a:t>гос.внебюджетных</a:t>
                      </a:r>
                      <a:r>
                        <a:rPr lang="ru-RU" sz="800" dirty="0" smtClean="0"/>
                        <a:t> фондов</a:t>
                      </a:r>
                      <a:r>
                        <a:rPr lang="ru-RU" sz="800" baseline="0" dirty="0" smtClean="0"/>
                        <a:t> РФ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3143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1.3. Консолидированный бюджет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     1.3.1. Областной бюджет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708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     1.3.2. Межбюджетные трансферты областного бюджета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708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     1.3.3.</a:t>
                      </a:r>
                      <a:r>
                        <a:rPr lang="ru-RU" sz="800" baseline="0" dirty="0" smtClean="0"/>
                        <a:t> Бюджеты муниципальных образований 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1.4. Внебюджетные</a:t>
                      </a:r>
                      <a:r>
                        <a:rPr lang="ru-RU" sz="800" baseline="0" dirty="0" smtClean="0"/>
                        <a:t> источники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82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Результат 2.: Разработка и реализация образовательных программ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1.1. Федеральный бюджет</a:t>
                      </a:r>
                      <a:endParaRPr lang="ru-RU" sz="9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1.2. Бюджеты </a:t>
                      </a:r>
                      <a:r>
                        <a:rPr lang="ru-RU" sz="900" dirty="0" err="1" smtClean="0"/>
                        <a:t>гос.внебюджетных</a:t>
                      </a:r>
                      <a:r>
                        <a:rPr lang="ru-RU" sz="900" dirty="0" smtClean="0"/>
                        <a:t> фондов</a:t>
                      </a:r>
                      <a:r>
                        <a:rPr lang="ru-RU" sz="900" baseline="0" dirty="0" smtClean="0"/>
                        <a:t> РФ</a:t>
                      </a:r>
                      <a:endParaRPr lang="ru-RU" sz="9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1.3. Консолидированный бюджет</a:t>
                      </a:r>
                      <a:endParaRPr lang="ru-RU" sz="9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     1.3.1. Областной бюджет</a:t>
                      </a:r>
                      <a:endParaRPr lang="ru-RU" sz="9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8708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     1.3.2. Межбюджетные трансферты областного бюджета</a:t>
                      </a:r>
                      <a:endParaRPr lang="ru-RU" sz="9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0332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     1.3.3.</a:t>
                      </a:r>
                      <a:r>
                        <a:rPr lang="ru-RU" sz="900" baseline="0" dirty="0" smtClean="0"/>
                        <a:t> Бюджеты муниципальных образований </a:t>
                      </a:r>
                      <a:endParaRPr lang="ru-RU" sz="9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1.4. Внебюджетные</a:t>
                      </a:r>
                      <a:r>
                        <a:rPr lang="ru-RU" sz="900" baseline="0" dirty="0" smtClean="0"/>
                        <a:t> источники</a:t>
                      </a:r>
                      <a:endParaRPr lang="ru-RU" sz="9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115616" y="220164"/>
            <a:ext cx="66247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i="1" dirty="0" smtClean="0">
                <a:solidFill>
                  <a:schemeClr val="accent2">
                    <a:lumMod val="75000"/>
                  </a:schemeClr>
                </a:solidFill>
              </a:rPr>
              <a:t>Финансовое обеспечение реализации проекта 3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3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2" name="Рисунок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101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8920423"/>
              </p:ext>
            </p:extLst>
          </p:nvPr>
        </p:nvGraphicFramePr>
        <p:xfrm>
          <a:off x="-1" y="447792"/>
          <a:ext cx="9155486" cy="4659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06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95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95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66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7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69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69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418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53094">
                <a:tc gridSpan="8"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chemeClr val="tx1"/>
                          </a:solidFill>
                        </a:rPr>
                        <a:t>АГРОЦИФРА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992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baseline="0" dirty="0" smtClean="0"/>
                        <a:t>Результат 3.: Привлечение предприятий к сотрудничеству</a:t>
                      </a:r>
                      <a:endParaRPr lang="ru-RU" sz="1200" i="1" dirty="0" smtClean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i="1" dirty="0" smtClean="0"/>
                        <a:t>Объём</a:t>
                      </a:r>
                      <a:r>
                        <a:rPr lang="ru-RU" sz="1000" i="1" baseline="0" dirty="0" smtClean="0"/>
                        <a:t> финансового обеспечения по годам реализации (млн. руб.)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i="1" dirty="0" smtClean="0"/>
                        <a:t>Всего</a:t>
                      </a:r>
                    </a:p>
                    <a:p>
                      <a:pPr algn="ctr"/>
                      <a:r>
                        <a:rPr lang="ru-RU" sz="1000" i="1" dirty="0" smtClean="0"/>
                        <a:t> (млн. руб.)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95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 smtClean="0"/>
                        <a:t>N1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 smtClean="0"/>
                        <a:t>N+1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 smtClean="0"/>
                        <a:t>N+2</a:t>
                      </a:r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dirty="0" smtClean="0"/>
                        <a:t>N+</a:t>
                      </a:r>
                      <a:r>
                        <a:rPr lang="ru-RU" sz="1000" i="1" dirty="0" smtClean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dirty="0" smtClean="0"/>
                        <a:t>N+</a:t>
                      </a:r>
                      <a:r>
                        <a:rPr lang="ru-RU" sz="1000" i="1" dirty="0" smtClean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dirty="0" smtClean="0"/>
                        <a:t>N+</a:t>
                      </a:r>
                      <a:r>
                        <a:rPr lang="ru-RU" sz="1000" i="1" dirty="0" smtClean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1.1. Федеральный бюджет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997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1.2. Бюджеты </a:t>
                      </a:r>
                      <a:r>
                        <a:rPr lang="ru-RU" sz="800" dirty="0" err="1" smtClean="0"/>
                        <a:t>гос.внебюджетных</a:t>
                      </a:r>
                      <a:r>
                        <a:rPr lang="ru-RU" sz="800" dirty="0" smtClean="0"/>
                        <a:t> фондов</a:t>
                      </a:r>
                      <a:r>
                        <a:rPr lang="ru-RU" sz="800" baseline="0" dirty="0" smtClean="0"/>
                        <a:t> РФ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3143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1.3. Консолидированный бюджет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     1.3.1. Областной бюджет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708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     1.3.2. Межбюджетные трансферты областного бюджета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708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     1.3.3.</a:t>
                      </a:r>
                      <a:r>
                        <a:rPr lang="ru-RU" sz="800" baseline="0" dirty="0" smtClean="0"/>
                        <a:t> Бюджеты муниципальных образований 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1.4. Внебюджетные</a:t>
                      </a:r>
                      <a:r>
                        <a:rPr lang="ru-RU" sz="800" baseline="0" dirty="0" smtClean="0"/>
                        <a:t> источники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82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Результат 4.:Привлечение слушателей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1.1. Федеральный бюджет</a:t>
                      </a:r>
                      <a:endParaRPr lang="ru-RU" sz="9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1.2. Бюджеты </a:t>
                      </a:r>
                      <a:r>
                        <a:rPr lang="ru-RU" sz="900" dirty="0" err="1" smtClean="0"/>
                        <a:t>гос.внебюджетных</a:t>
                      </a:r>
                      <a:r>
                        <a:rPr lang="ru-RU" sz="900" dirty="0" smtClean="0"/>
                        <a:t> фондов</a:t>
                      </a:r>
                      <a:r>
                        <a:rPr lang="ru-RU" sz="900" baseline="0" dirty="0" smtClean="0"/>
                        <a:t> РФ</a:t>
                      </a:r>
                      <a:endParaRPr lang="ru-RU" sz="9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1.3. Консолидированный бюджет</a:t>
                      </a:r>
                      <a:endParaRPr lang="ru-RU" sz="9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     1.3.1. Областной бюджет</a:t>
                      </a:r>
                      <a:endParaRPr lang="ru-RU" sz="9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8708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     1.3.2. Межбюджетные трансферты областного бюджета</a:t>
                      </a:r>
                      <a:endParaRPr lang="ru-RU" sz="9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0332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     1.3.3.</a:t>
                      </a:r>
                      <a:r>
                        <a:rPr lang="ru-RU" sz="900" baseline="0" dirty="0" smtClean="0"/>
                        <a:t> Бюджеты муниципальных образований </a:t>
                      </a:r>
                      <a:endParaRPr lang="ru-RU" sz="9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1.4. Внебюджетные</a:t>
                      </a:r>
                      <a:r>
                        <a:rPr lang="ru-RU" sz="900" baseline="0" dirty="0" smtClean="0"/>
                        <a:t> источники</a:t>
                      </a:r>
                      <a:endParaRPr lang="ru-RU" sz="9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9139">
                <a:tc>
                  <a:txBody>
                    <a:bodyPr/>
                    <a:lstStyle/>
                    <a:p>
                      <a:pPr algn="l"/>
                      <a:r>
                        <a:rPr lang="ru-RU" sz="900" b="1" i="1" dirty="0" smtClean="0"/>
                        <a:t>Всего по проекту, в </a:t>
                      </a:r>
                      <a:r>
                        <a:rPr lang="ru-RU" sz="900" b="1" i="1" dirty="0" err="1" smtClean="0"/>
                        <a:t>т.ч</a:t>
                      </a:r>
                      <a:r>
                        <a:rPr lang="ru-RU" sz="900" b="1" i="1" dirty="0" smtClean="0"/>
                        <a:t>.:</a:t>
                      </a:r>
                      <a:endParaRPr lang="ru-RU" sz="900" b="1" i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7305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6830"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10,8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5" marR="444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115616" y="220164"/>
            <a:ext cx="66247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i="1" dirty="0" smtClean="0">
                <a:solidFill>
                  <a:schemeClr val="accent2">
                    <a:lumMod val="75000"/>
                  </a:schemeClr>
                </a:solidFill>
              </a:rPr>
              <a:t>Финансовое обеспечение реализации проекта 3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3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2" name="Рисунок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9174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716336"/>
              </p:ext>
            </p:extLst>
          </p:nvPr>
        </p:nvGraphicFramePr>
        <p:xfrm>
          <a:off x="0" y="534553"/>
          <a:ext cx="9064846" cy="43946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648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0036">
                <a:tc>
                  <a:txBody>
                    <a:bodyPr/>
                    <a:lstStyle/>
                    <a:p>
                      <a:r>
                        <a:rPr lang="ru-RU" sz="1400" b="0" i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Создание</a:t>
                      </a:r>
                      <a:r>
                        <a:rPr lang="ru-RU" sz="1400" b="0" i="1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сетевой площадки «Цифровое сельское хозяйство»</a:t>
                      </a:r>
                      <a:endParaRPr lang="ru-RU" sz="1400" b="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002"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dirty="0" smtClean="0"/>
                        <a:t>Тезисное</a:t>
                      </a:r>
                      <a:r>
                        <a:rPr lang="ru-RU" sz="1100" b="1" i="1" baseline="0" dirty="0" smtClean="0"/>
                        <a:t> описание ситуации и параметров после реализации </a:t>
                      </a:r>
                      <a:r>
                        <a:rPr lang="ru-RU" sz="1100" b="1" i="1" dirty="0" smtClean="0"/>
                        <a:t>проекта 3.</a:t>
                      </a:r>
                      <a:endParaRPr lang="ru-RU" sz="11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0635">
                <a:tc>
                  <a:txBody>
                    <a:bodyPr/>
                    <a:lstStyle/>
                    <a:p>
                      <a:pPr algn="ctr"/>
                      <a:endParaRPr lang="ru-RU" sz="900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7970">
                <a:tc>
                  <a:txBody>
                    <a:bodyPr/>
                    <a:lstStyle/>
                    <a:p>
                      <a:endParaRPr lang="ru-RU" sz="1400" b="0" i="1" dirty="0" smtClean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187624" y="256413"/>
            <a:ext cx="662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accent2">
                    <a:lumMod val="75000"/>
                  </a:schemeClr>
                </a:solidFill>
              </a:rPr>
              <a:t>Модель функционирования результатов проекта 3</a:t>
            </a:r>
            <a:r>
              <a:rPr lang="ru-RU" sz="12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*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7504" y="4928056"/>
            <a:ext cx="25202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* Выводы.</a:t>
            </a:r>
            <a:endParaRPr lang="ru-RU" sz="8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0" y="-65674"/>
            <a:ext cx="9064846" cy="475706"/>
            <a:chOff x="0" y="-65674"/>
            <a:chExt cx="9064846" cy="47570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0297"/>
              <a:ext cx="9064846" cy="379735"/>
              <a:chOff x="0" y="30297"/>
              <a:chExt cx="9064846" cy="379735"/>
            </a:xfrm>
          </p:grpSpPr>
          <p:pic>
            <p:nvPicPr>
              <p:cNvPr id="16" name="Picture 3" descr="\\192.168.250.49\h\Центр проектной деятельности\Фирменный стиль\Логотип Минпросвещения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0617"/>
                <a:ext cx="1691680" cy="3794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4" descr="D:\Барсукова_АВ\Раб_стол_ноутбук\Рисунки\ГИНФО1.jpe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72400" y="30297"/>
                <a:ext cx="892446" cy="3797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Рисунок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5976" y="-65674"/>
              <a:ext cx="432048" cy="405176"/>
            </a:xfrm>
            <a:prstGeom prst="rect">
              <a:avLst/>
            </a:prstGeom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9903" y="1017390"/>
            <a:ext cx="4580177" cy="3910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01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2109</TotalTime>
  <Words>12366</Words>
  <Application>Microsoft Office PowerPoint</Application>
  <PresentationFormat>Экран (16:9)</PresentationFormat>
  <Paragraphs>3519</Paragraphs>
  <Slides>99</Slides>
  <Notes>88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99</vt:i4>
      </vt:variant>
    </vt:vector>
  </HeadingPairs>
  <TitlesOfParts>
    <vt:vector size="106" baseType="lpstr">
      <vt:lpstr>a_AvanteBs</vt:lpstr>
      <vt:lpstr>Arial</vt:lpstr>
      <vt:lpstr>Arial Unicode MS</vt:lpstr>
      <vt:lpstr>Calibri</vt:lpstr>
      <vt:lpstr>Century Gothic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</dc:creator>
  <cp:lastModifiedBy>Асия Камилевна</cp:lastModifiedBy>
  <cp:revision>165</cp:revision>
  <dcterms:created xsi:type="dcterms:W3CDTF">2018-03-23T10:26:58Z</dcterms:created>
  <dcterms:modified xsi:type="dcterms:W3CDTF">2019-04-26T06:32:04Z</dcterms:modified>
</cp:coreProperties>
</file>