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60" r:id="rId3"/>
    <p:sldId id="265" r:id="rId4"/>
    <p:sldId id="266" r:id="rId5"/>
    <p:sldId id="268" r:id="rId6"/>
    <p:sldId id="267" r:id="rId7"/>
    <p:sldId id="272" r:id="rId8"/>
    <p:sldId id="276" r:id="rId9"/>
    <p:sldId id="273" r:id="rId10"/>
    <p:sldId id="274" r:id="rId11"/>
    <p:sldId id="275" r:id="rId12"/>
    <p:sldId id="277" r:id="rId13"/>
    <p:sldId id="278" r:id="rId14"/>
    <p:sldId id="284" r:id="rId15"/>
    <p:sldId id="285" r:id="rId16"/>
    <p:sldId id="286" r:id="rId17"/>
    <p:sldId id="287" r:id="rId18"/>
    <p:sldId id="289" r:id="rId19"/>
    <p:sldId id="279" r:id="rId20"/>
    <p:sldId id="282" r:id="rId21"/>
    <p:sldId id="280" r:id="rId22"/>
    <p:sldId id="281" r:id="rId23"/>
    <p:sldId id="291" r:id="rId24"/>
    <p:sldId id="290" r:id="rId25"/>
    <p:sldId id="283" r:id="rId26"/>
    <p:sldId id="259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802BD3B-433C-424F-A403-A87B666CF8D9}" type="datetimeFigureOut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B731F17-8CD5-4054-A3C3-E8CA424D24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0973134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0E842D1-7085-45C5-8858-105D12F2318C}" type="datetimeFigureOut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7C7A841-C965-41E6-9F2D-69287A2FDE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4926532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07FC432-FCAD-4582-93B5-E178879CE298}" type="datetimeFigureOut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274D48F-2735-4989-8BE5-42C875BD49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9847072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26F959D-6EB7-470C-86CB-D5005184C43F}" type="datetimeFigureOut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1FE05B6-1692-4DA6-91CF-CAA9502F1D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5612585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4F50EBE-D57D-4951-BB65-F63E220AB7C2}" type="datetimeFigureOut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7029096-998B-4971-BA2A-ACFB18CE79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8203744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59815E8-47BE-4CE7-908D-828EE0C66210}" type="datetimeFigureOut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DEDBA82-2C19-43EE-BA9A-7AE1916A5A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5110405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05B7E30-9661-406C-9A51-A81FB4D2E66C}" type="datetimeFigureOut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786BEB7-B810-4F91-8F0D-CA8922848E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7692519"/>
      </p:ext>
    </p:extLst>
  </p:cSld>
  <p:clrMapOvr>
    <a:masterClrMapping/>
  </p:clrMapOvr>
  <p:transition>
    <p:wedg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0ACBC38-B449-44AB-A93D-15C2DCC24E01}" type="datetimeFigureOut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B42F164-B265-417F-A651-8DCB436FCD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9902029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3B4DA56-7C8A-4987-B4CD-85AFB3E5A833}" type="datetimeFigureOut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387B83D-F53F-41B3-9476-CE24EE4F70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578480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A81D857-B218-4C03-B830-8075C0F0CCC2}" type="datetimeFigureOut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F708EFD-1D9A-4020-BD2F-94E9C4BBA8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1142959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8DFAA76-AF93-42F3-933D-5AC42C84460E}" type="datetimeFigureOut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095562B-6732-4B5D-8577-2A646C26E6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9639940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F71BB4C-0EC8-40E2-9DCE-57C1E8E37FF9}" type="datetimeFigureOut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D69A696-37C7-4E98-AB8E-462889FB85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9769571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3F8AAB0-6081-457E-BA9E-45ADE9C3EBEF}" type="datetimeFigureOut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6E027CE-48F7-41E2-AF1E-E325041651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1206760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19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Times New Roman"/>
              </a:defRPr>
            </a:lvl1pPr>
          </a:lstStyle>
          <a:p>
            <a:pPr>
              <a:defRPr/>
            </a:pPr>
            <a:fld id="{CBB117EF-FE9E-4D52-A931-AEBFB7E8E0D7}" type="datetimeFigureOut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Times New Roman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Times New Roman"/>
              </a:defRPr>
            </a:lvl1pPr>
          </a:lstStyle>
          <a:p>
            <a:pPr>
              <a:defRPr/>
            </a:pPr>
            <a:fld id="{FACF5E47-9044-4AA6-A902-1F7B0A06D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9321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ransition>
    <p:wedg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rono.ru/biograf/bio_r/rasputin_v.php" TargetMode="External"/><Relationship Id="rId2" Type="http://schemas.openxmlformats.org/officeDocument/2006/relationships/hyperlink" Target="http://az-libr.ru/Persons/000/Src/0010/3368a6b1.shtml" TargetMode="Externa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24smi.org/celebrity/3484-valentin-rasputin.htm" TargetMode="External"/><Relationship Id="rId4" Type="http://schemas.openxmlformats.org/officeDocument/2006/relationships/hyperlink" Target="http://irkipedia.ru/node/5481/all-dates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pedsovet.su/_ld/224/579201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92275" y="1268413"/>
            <a:ext cx="6019800" cy="22098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>
                <a:solidFill>
                  <a:srgbClr val="FF0000"/>
                </a:solidFill>
                <a:latin typeface="Monotype Corsiva" pitchFamily="66" charset="0"/>
              </a:rPr>
              <a:t>Жизнь и творчество </a:t>
            </a:r>
            <a:r>
              <a:rPr lang="ru-RU" sz="6000" b="1" dirty="0" err="1">
                <a:solidFill>
                  <a:srgbClr val="FF0000"/>
                </a:solidFill>
                <a:latin typeface="Monotype Corsiva" pitchFamily="66" charset="0"/>
              </a:rPr>
              <a:t>В.Г.Распутина</a:t>
            </a:r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Литература 11 класс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35696" y="4581128"/>
            <a:ext cx="6840759" cy="1944216"/>
          </a:xfrm>
        </p:spPr>
        <p:txBody>
          <a:bodyPr>
            <a:normAutofit fontScale="92500" lnSpcReduction="20000"/>
          </a:bodyPr>
          <a:lstStyle/>
          <a:p>
            <a:pPr algn="r">
              <a:lnSpc>
                <a:spcPct val="90000"/>
              </a:lnSpc>
              <a:defRPr/>
            </a:pPr>
            <a:endParaRPr lang="ru-RU" sz="20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90000"/>
              </a:lnSpc>
              <a:defRPr/>
            </a:pPr>
            <a:endParaRPr lang="ru-RU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90000"/>
              </a:lnSpc>
              <a:defRPr/>
            </a:pPr>
            <a:endParaRPr lang="ru-RU" sz="20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90000"/>
              </a:lnSpc>
              <a:defRPr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Автор :</a:t>
            </a:r>
            <a:r>
              <a:rPr lang="ru-RU" sz="2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Краснопёрова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М. В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., </a:t>
            </a:r>
            <a:endParaRPr lang="ru-RU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90000"/>
              </a:lnSpc>
              <a:defRPr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русского языка и литературы </a:t>
            </a:r>
          </a:p>
          <a:p>
            <a:pPr algn="r">
              <a:lnSpc>
                <a:spcPct val="90000"/>
              </a:lnSpc>
              <a:defRPr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_СОШ С. Ягодного</a:t>
            </a:r>
          </a:p>
          <a:p>
            <a:pPr algn="r">
              <a:lnSpc>
                <a:spcPct val="90000"/>
              </a:lnSpc>
              <a:defRPr/>
            </a:pPr>
            <a:r>
              <a:rPr lang="ru-RU" sz="20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Асиновкого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 Томской области</a:t>
            </a:r>
            <a:endParaRPr lang="ru-RU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13890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dirty="0" smtClean="0"/>
              <a:t> 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«Уроки французского»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572000" y="1443841"/>
            <a:ext cx="410445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 1973 появляется в печати один из лучших рассказов Распутина  «Уроки французского», посвященный Анастасии Прокопьевне Копыловой, матери </a:t>
            </a:r>
            <a:r>
              <a:rPr lang="ru-RU" b="1" dirty="0" smtClean="0"/>
              <a:t>драматурга  </a:t>
            </a:r>
            <a:r>
              <a:rPr lang="ru-RU" b="1" dirty="0"/>
              <a:t>А</a:t>
            </a:r>
            <a:r>
              <a:rPr lang="ru-RU" b="1" dirty="0" smtClean="0"/>
              <a:t>. Вампилова</a:t>
            </a:r>
            <a:r>
              <a:rPr lang="ru-RU" b="1" dirty="0"/>
              <a:t>. Маленький герой рассказа — 11-летний мальчик сталкивается с жестокой нуждой, испытывая тягостные муки голода. Находясь на грани отчаяния, он в одиночку борется за свое существование, не принимая милостыни и помощи от окружающих. Лишь молоденькой учительнице удалось обмануть его бдительность, проигрывая ему небольшие деньги в азартные и запрещенные в послевоенной школе игры</a:t>
            </a:r>
            <a:r>
              <a:rPr lang="ru-RU" b="1" dirty="0" smtClean="0"/>
              <a:t>.</a:t>
            </a:r>
            <a:r>
              <a:rPr lang="en-US" b="1" dirty="0"/>
              <a:t> </a:t>
            </a:r>
            <a:r>
              <a:rPr lang="ru-RU" b="1" dirty="0" smtClean="0"/>
              <a:t>[2].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768405"/>
            <a:ext cx="1981200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7047" y="1415195"/>
            <a:ext cx="2307591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8810460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Произведения, сделавшие автора знаменитым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00808"/>
            <a:ext cx="7025605" cy="4425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148773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96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725" y="277813"/>
            <a:ext cx="8718550" cy="631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571345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21286" y="332656"/>
            <a:ext cx="459918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В </a:t>
            </a:r>
            <a:r>
              <a:rPr lang="ru-RU" sz="2000" b="1" dirty="0"/>
              <a:t>1974</a:t>
            </a:r>
            <a:r>
              <a:rPr lang="ru-RU" sz="2000" dirty="0"/>
              <a:t> в журнале </a:t>
            </a:r>
            <a:r>
              <a:rPr lang="ru-RU" sz="2000" i="1" dirty="0"/>
              <a:t>«Наш современник» </a:t>
            </a:r>
            <a:r>
              <a:rPr lang="ru-RU" sz="2000" dirty="0"/>
              <a:t>(№ 10, 11) была напечатана повесть Распутина </a:t>
            </a:r>
            <a:r>
              <a:rPr lang="ru-RU" sz="2000" b="1" dirty="0"/>
              <a:t>«Живи и помни» </a:t>
            </a:r>
            <a:r>
              <a:rPr lang="ru-RU" sz="2000" dirty="0"/>
              <a:t>— одно из лучших произведений русской послевоенной прозы. Задуманная писателем как повесть о женщине «в ее природном и нравственном целомудрии», она воспринималась критикой как произведение о войне, о дезертире, сбежавшем домой, чтобы «поглядеть» на родственников и жену. Характер Настены </a:t>
            </a:r>
            <a:r>
              <a:rPr lang="ru-RU" sz="2000" dirty="0" err="1"/>
              <a:t>Гуськовой</a:t>
            </a:r>
            <a:r>
              <a:rPr lang="ru-RU" sz="2000" dirty="0"/>
              <a:t> максимально приближен к идеальному. Она «с самого начала мечтала отдавать больше, чем принимать, — на то она и женщина, чтобы смягчать и сглаживать совместную жизнь, на то и дана ей эта удивительная сила, которая тем удивительней, </a:t>
            </a:r>
            <a:r>
              <a:rPr lang="ru-RU" sz="2000" dirty="0" err="1"/>
              <a:t>нежней</a:t>
            </a:r>
            <a:r>
              <a:rPr lang="ru-RU" sz="2000" dirty="0"/>
              <a:t> и богаче, чем чаще ею пользуются», — писал Распутин. </a:t>
            </a:r>
            <a:r>
              <a:rPr lang="ru-RU" sz="2000" dirty="0" smtClean="0"/>
              <a:t>[3]. </a:t>
            </a:r>
            <a:endParaRPr lang="ru-RU" sz="2000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211" y="764704"/>
            <a:ext cx="2624205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9479719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5976" y="332657"/>
            <a:ext cx="439248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Самоотверженная, чудесная и удивительно светлая женщина поставлена жизнью в ситуацию трагического выбора, ее душа не может примирить противоположные решения: как жить по совести, вместе со всем деревенским миром, сплоченным в горестях военной жизни, и как сохранить верность и преданность мужу, нарушившему закон братства и товарищества и бежавшему с поля боя. Преступление Андрея </a:t>
            </a:r>
            <a:r>
              <a:rPr lang="ru-RU" sz="2000" dirty="0" err="1"/>
              <a:t>Гуськова</a:t>
            </a:r>
            <a:r>
              <a:rPr lang="ru-RU" sz="2000" dirty="0"/>
              <a:t> отчуждает Настену от людей, лишает ее уверенности в настоящем, которое расходится на «отдельные, равные, чужие друг другу куски», и даже долгожданный ребенок обещает ей в будущем только позор. </a:t>
            </a:r>
            <a:r>
              <a:rPr lang="ru-RU" sz="2000" dirty="0" smtClean="0"/>
              <a:t>Она не может так больше жить и уходит </a:t>
            </a:r>
            <a:r>
              <a:rPr lang="ru-RU" sz="2000" dirty="0"/>
              <a:t>в воды Ангары. [3]. 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588" y="1124744"/>
            <a:ext cx="3806241" cy="2691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2792368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1920" y="335846"/>
            <a:ext cx="475252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Повесть </a:t>
            </a:r>
            <a:r>
              <a:rPr lang="ru-RU" b="1" dirty="0"/>
              <a:t>«Прощание с Матерой» </a:t>
            </a:r>
            <a:r>
              <a:rPr lang="ru-RU" dirty="0"/>
              <a:t>(1976) подводит своеобразный художнический итог размышлениям Распутина о трагической судьбе деревни под колесами «научно-технической революции», осуществляемой варварскими, жестокими, антигуманными методами. Усиливается трагическое мироощущение писателя. Если в «Последнем сроке» происходило прощание со старухой Анной, исполнившей свой долг и уходящей естественной смертью, в повести «Живи и помни» — с молодой прекрасной женщиной, не сумевшей вынести тяжкого бремени вины мужа-дезертира, то в последнем произведении погибала под волнами искусственного моря Матера — русская патриархальная деревня. Время и власть обрекали на гибель </a:t>
            </a:r>
            <a:r>
              <a:rPr lang="ru-RU" dirty="0" smtClean="0"/>
              <a:t>обширные </a:t>
            </a:r>
            <a:r>
              <a:rPr lang="ru-RU" dirty="0"/>
              <a:t>материки (не случайно деревня названа Матерой), еще живые и </a:t>
            </a:r>
            <a:r>
              <a:rPr lang="ru-RU" dirty="0" smtClean="0"/>
              <a:t>плодоносные</a:t>
            </a:r>
            <a:r>
              <a:rPr lang="ru-RU" dirty="0"/>
              <a:t>. [3]. 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88840"/>
            <a:ext cx="341947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548680"/>
            <a:ext cx="33843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«Прощание с Матерой</a:t>
            </a:r>
            <a:r>
              <a:rPr lang="ru-RU" sz="3200" b="1" dirty="0" smtClean="0">
                <a:solidFill>
                  <a:srgbClr val="002060"/>
                </a:solidFill>
              </a:rPr>
              <a:t>»</a:t>
            </a:r>
          </a:p>
          <a:p>
            <a:r>
              <a:rPr lang="ru-RU" sz="3200" dirty="0" smtClean="0"/>
              <a:t> </a:t>
            </a:r>
            <a:r>
              <a:rPr lang="ru-RU" sz="3200" b="1" dirty="0"/>
              <a:t>(1976) </a:t>
            </a:r>
          </a:p>
        </p:txBody>
      </p:sp>
    </p:spTree>
    <p:extLst>
      <p:ext uri="{BB962C8B-B14F-4D97-AF65-F5344CB8AC3E}">
        <p14:creationId xmlns:p14="http://schemas.microsoft.com/office/powerpoint/2010/main" xmlns="" val="149330265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5976" y="404664"/>
            <a:ext cx="432048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В повести нашла свое отражение философия, поэтика, мистика прощания с традиционным укладом жизни, нравственными и духовными заветами предков, которые Распутин олицетворяет в образе величественной и крепкой старухи Дарьи. Остров Матера у Распутина не просто отдельная деревня, а модель крестьянского мира, наполненного своими жителями, скотиной, зверьем, проживающим в уютном и родном ландшафте, в центре которого находится мощный </a:t>
            </a:r>
            <a:r>
              <a:rPr lang="ru-RU" sz="2000" dirty="0" err="1"/>
              <a:t>листвень</a:t>
            </a:r>
            <a:r>
              <a:rPr lang="ru-RU" sz="2000" dirty="0"/>
              <a:t>, границы которого охраняет таинственный и мистический Хозяин. Здесь царят гармония и целесообразность, познание и труд, уважение к живым и почитание мертвых</a:t>
            </a:r>
            <a:r>
              <a:rPr lang="ru-RU" dirty="0"/>
              <a:t>.  [3]. 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0193" y="419990"/>
            <a:ext cx="3762904" cy="3441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5882162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7864" y="1268760"/>
            <a:ext cx="525658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 В к. 70-х — н. </a:t>
            </a:r>
            <a:r>
              <a:rPr lang="ru-RU" sz="2000" dirty="0" smtClean="0"/>
              <a:t>80-х В.  </a:t>
            </a:r>
            <a:r>
              <a:rPr lang="ru-RU" sz="2000" dirty="0"/>
              <a:t>Распутин обращается к публицистике </a:t>
            </a:r>
            <a:r>
              <a:rPr lang="ru-RU" sz="2000" b="1" dirty="0"/>
              <a:t>(«Поле Куликово», «Абстрактный голос», «Иркутск с нами»</a:t>
            </a:r>
            <a:r>
              <a:rPr lang="ru-RU" sz="2000" dirty="0"/>
              <a:t> и др.) и рассказам. В журнале «Наш современник» (1982. № 7) напечатаны рассказы </a:t>
            </a:r>
            <a:r>
              <a:rPr lang="ru-RU" sz="2000" b="1" dirty="0"/>
              <a:t>«Век живи — век люби», «Что передать вороне?», «Не могу-у…», «Наташа»</a:t>
            </a:r>
            <a:r>
              <a:rPr lang="ru-RU" sz="2000" dirty="0"/>
              <a:t>, открывающие новую страницу в творческой биографии Распутина. В отличие от ранних рассказов, в центре которых была судьба или отдельный эпизод биографии героя, новые отличаются </a:t>
            </a:r>
            <a:r>
              <a:rPr lang="ru-RU" sz="2000" dirty="0" err="1"/>
              <a:t>исповедальностью</a:t>
            </a:r>
            <a:r>
              <a:rPr lang="ru-RU" sz="2000" dirty="0"/>
              <a:t>, вниманием к тончайшим и таинственным движениям души, которая мечется в поиске гармонии с собой, миром, Вселенной. «Здесь новый уровень общения людей, — писал </a:t>
            </a:r>
            <a:r>
              <a:rPr lang="ru-RU" sz="2000" dirty="0" smtClean="0"/>
              <a:t>     В</a:t>
            </a:r>
            <a:r>
              <a:rPr lang="ru-RU" sz="2000" dirty="0"/>
              <a:t>. </a:t>
            </a:r>
            <a:r>
              <a:rPr lang="ru-RU" sz="2000" dirty="0" err="1"/>
              <a:t>Крупин</a:t>
            </a:r>
            <a:r>
              <a:rPr lang="ru-RU" sz="2000" dirty="0"/>
              <a:t>, — здесь душа с душою говорит</a:t>
            </a:r>
            <a:r>
              <a:rPr lang="ru-RU" dirty="0"/>
              <a:t>».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В. Распутин - публицист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2013" y="1412776"/>
            <a:ext cx="2895851" cy="2286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7226636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Заголовок 1"/>
          <p:cNvSpPr>
            <a:spLocks noGrp="1"/>
          </p:cNvSpPr>
          <p:nvPr>
            <p:ph type="title"/>
          </p:nvPr>
        </p:nvSpPr>
        <p:spPr>
          <a:xfrm>
            <a:off x="468313" y="332656"/>
            <a:ext cx="8208143" cy="1152128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Героев В. Распутина отличает: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268760"/>
            <a:ext cx="6986860" cy="5411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8822282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04773" y="476672"/>
            <a:ext cx="4422120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9" y="476672"/>
            <a:ext cx="38812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Коллеги прозаика и читатели находят в произведениях Валентина Распутина продолжение лучших традиций русских классиков. Обо всех сочинениях писателя можно сказать одной фразой поэта: </a:t>
            </a:r>
            <a:r>
              <a:rPr lang="ru-RU" sz="2400" i="1" dirty="0"/>
              <a:t>«Здесь русский дух, здесь Русью пахнет».</a:t>
            </a:r>
            <a:r>
              <a:rPr lang="ru-RU" sz="2400" dirty="0"/>
              <a:t> Главные явления, которые он обличает со всей мощью и бескомпромиссностью – это отрыв от корней </a:t>
            </a:r>
            <a:r>
              <a:rPr lang="ru-RU" sz="2400" i="1" dirty="0" smtClean="0"/>
              <a:t>«</a:t>
            </a:r>
            <a:r>
              <a:rPr lang="ru-RU" sz="2400" i="1" dirty="0" err="1" smtClean="0"/>
              <a:t>иванов</a:t>
            </a:r>
            <a:r>
              <a:rPr lang="ru-RU" sz="2400" i="1" dirty="0"/>
              <a:t>, родства не помнящих».</a:t>
            </a:r>
          </a:p>
        </p:txBody>
      </p:sp>
    </p:spTree>
    <p:extLst>
      <p:ext uri="{BB962C8B-B14F-4D97-AF65-F5344CB8AC3E}">
        <p14:creationId xmlns:p14="http://schemas.microsoft.com/office/powerpoint/2010/main" xmlns="" val="68713360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7944" y="476672"/>
            <a:ext cx="453650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РАСПУТИН </a:t>
            </a:r>
            <a:endParaRPr lang="ru-RU" sz="24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Валентин </a:t>
            </a:r>
            <a:r>
              <a:rPr lang="ru-RU" sz="2400" b="1" i="1" dirty="0">
                <a:solidFill>
                  <a:srgbClr val="FF0000"/>
                </a:solidFill>
              </a:rPr>
              <a:t>Григорьевич   </a:t>
            </a:r>
            <a:r>
              <a:rPr lang="ru-RU" sz="2400" dirty="0"/>
              <a:t> </a:t>
            </a:r>
            <a:endParaRPr lang="ru-RU" sz="2400" dirty="0" smtClean="0"/>
          </a:p>
          <a:p>
            <a:r>
              <a:rPr lang="ru-RU" sz="2400" b="1" dirty="0">
                <a:solidFill>
                  <a:srgbClr val="7030A0"/>
                </a:solidFill>
              </a:rPr>
              <a:t>15 марта 1937 – 14 марта 2015 </a:t>
            </a:r>
            <a:r>
              <a:rPr lang="ru-RU" sz="2400" dirty="0" smtClean="0"/>
              <a:t>«</a:t>
            </a:r>
            <a:r>
              <a:rPr lang="ru-RU" sz="2400" dirty="0"/>
              <a:t>Родился я в трехстах километрах от Иркутска, — рассказывает писатель, — в Усть-Уде, что на Ангаре. Так что я — коренной сибиряк, или, как у нас говорят, тутошний. Отец мой крестьянствовал, работал в леспромхозе, служил и воевал… Словом, был, как все. Мать работала, была домохозяйкой, едва-едва управлялась с делами и семьей, — ей забот, сколько помню, всегда хватало</a:t>
            </a:r>
            <a:r>
              <a:rPr lang="ru-RU" sz="2400" dirty="0" smtClean="0"/>
              <a:t>» </a:t>
            </a:r>
            <a:r>
              <a:rPr lang="ru-RU" sz="2400" dirty="0"/>
              <a:t>[1</a:t>
            </a:r>
            <a:r>
              <a:rPr lang="ru-RU" sz="2400" dirty="0" smtClean="0"/>
              <a:t>].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208" y="2204864"/>
            <a:ext cx="3760451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5" y="476672"/>
            <a:ext cx="32403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Он прославил край таёжный</a:t>
            </a:r>
          </a:p>
        </p:txBody>
      </p:sp>
    </p:spTree>
    <p:extLst>
      <p:ext uri="{BB962C8B-B14F-4D97-AF65-F5344CB8AC3E}">
        <p14:creationId xmlns:p14="http://schemas.microsoft.com/office/powerpoint/2010/main" xmlns="" val="389814513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rgbClr val="002060"/>
                </a:solidFill>
              </a:rPr>
              <a:t>Награды и премии</a:t>
            </a: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94522"/>
            <a:ext cx="7992888" cy="3691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9255036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4544" y="476672"/>
            <a:ext cx="10962927" cy="562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2652713" cy="351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4632480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002060"/>
                </a:solidFill>
                <a:latin typeface="+mn-lt"/>
              </a:rPr>
              <a:t>Общественно-политическая деятельность</a:t>
            </a:r>
            <a:endParaRPr lang="ru-RU" sz="36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7904" y="1484784"/>
            <a:ext cx="4978896" cy="4641379"/>
          </a:xfrm>
        </p:spPr>
        <p:txBody>
          <a:bodyPr/>
          <a:lstStyle/>
          <a:p>
            <a:r>
              <a:rPr lang="ru-RU" sz="1600" dirty="0"/>
              <a:t> «Хождение во власть», как Распутин называет своё избрание в депутаты парламента и работу в составе Президентского совета при Михаиле Горбачёве, по его словам, «ничем не кончилось» и было напрасным. После избрания прислушиваться к нему никто и не думал.</a:t>
            </a:r>
          </a:p>
          <a:p>
            <a:r>
              <a:rPr lang="ru-RU" sz="1600" dirty="0" smtClean="0"/>
              <a:t>Валентин </a:t>
            </a:r>
            <a:r>
              <a:rPr lang="ru-RU" sz="1600" dirty="0"/>
              <a:t>Распутин тратил немало сил и времени на защиту </a:t>
            </a:r>
            <a:r>
              <a:rPr lang="ru-RU" sz="1600" dirty="0" smtClean="0"/>
              <a:t>Байкала.</a:t>
            </a:r>
          </a:p>
          <a:p>
            <a:r>
              <a:rPr lang="ru-RU" sz="1600" dirty="0"/>
              <a:t>В 1989-90 — Народный депутат Верховного Совета СССР. </a:t>
            </a:r>
            <a:r>
              <a:rPr lang="ru-RU" sz="1600" dirty="0" err="1"/>
              <a:t>В.Г.Распутин</a:t>
            </a:r>
            <a:r>
              <a:rPr lang="ru-RU" sz="1600" dirty="0"/>
              <a:t> выступал с горячими патриотическими речами против поворота сибирских рек, впервые процитировал слова П. А. Столыпина о «великой России</a:t>
            </a:r>
            <a:r>
              <a:rPr lang="ru-RU" sz="1600" dirty="0" smtClean="0"/>
              <a:t>»: «</a:t>
            </a:r>
            <a:r>
              <a:rPr lang="ru-RU" sz="1600" dirty="0"/>
              <a:t>Вам нужны великие потрясения, нам нужна великая Россия». В июле 1991 года подписал обращение </a:t>
            </a:r>
            <a:r>
              <a:rPr lang="ru-RU" sz="1600" dirty="0" smtClean="0"/>
              <a:t>«Слово к народу</a:t>
            </a:r>
            <a:r>
              <a:rPr lang="ru-RU" sz="1600" dirty="0"/>
              <a:t>». </a:t>
            </a:r>
            <a:r>
              <a:rPr lang="ru-RU" sz="1600" dirty="0" smtClean="0"/>
              <a:t>[4]. </a:t>
            </a:r>
            <a:endParaRPr lang="ru-RU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7636"/>
            <a:ext cx="2713037" cy="402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5095484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002060"/>
                </a:solidFill>
                <a:latin typeface="+mn-lt"/>
              </a:rPr>
              <a:t>Его талант сродни святому источнику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0" y="1600200"/>
            <a:ext cx="4834880" cy="4525963"/>
          </a:xfrm>
        </p:spPr>
        <p:txBody>
          <a:bodyPr/>
          <a:lstStyle/>
          <a:p>
            <a:r>
              <a:rPr lang="ru-RU" sz="2000" dirty="0"/>
              <a:t>Распутин подолгу </a:t>
            </a:r>
            <a:r>
              <a:rPr lang="ru-RU" sz="2000" dirty="0" smtClean="0"/>
              <a:t>жил в </a:t>
            </a:r>
            <a:r>
              <a:rPr lang="ru-RU" sz="2000" dirty="0"/>
              <a:t>Иркутске, каждый год </a:t>
            </a:r>
            <a:r>
              <a:rPr lang="ru-RU" sz="2000" dirty="0" smtClean="0"/>
              <a:t>бывал  </a:t>
            </a:r>
            <a:r>
              <a:rPr lang="ru-RU" sz="2000" dirty="0"/>
              <a:t>в своей деревне, где родные люди и родные могилы</a:t>
            </a:r>
            <a:r>
              <a:rPr lang="ru-RU" sz="2000" dirty="0" smtClean="0"/>
              <a:t>.</a:t>
            </a:r>
          </a:p>
          <a:p>
            <a:endParaRPr lang="ru-RU" sz="2000" dirty="0" smtClean="0"/>
          </a:p>
          <a:p>
            <a:r>
              <a:rPr lang="ru-RU" sz="2000" dirty="0" smtClean="0"/>
              <a:t> Рядом с ним родные и близкие по духу люди. Это </a:t>
            </a:r>
            <a:r>
              <a:rPr lang="ru-RU" sz="2000" dirty="0"/>
              <a:t>жена – верный спутник и самый близкий друг, надежный помощник и просто любящий человек. Это дети, внучка, друзья </a:t>
            </a:r>
            <a:r>
              <a:rPr lang="ru-RU" sz="2000" dirty="0" smtClean="0"/>
              <a:t> и единомышленники.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«Валентин </a:t>
            </a:r>
            <a:r>
              <a:rPr lang="ru-RU" sz="2000" dirty="0"/>
              <a:t>Григорьевич – верный сын земли русской, защитник ее чести. Его талант сродни святому источнику, способному утолить жажду миллионов </a:t>
            </a:r>
            <a:r>
              <a:rPr lang="ru-RU" sz="2000" dirty="0" smtClean="0"/>
              <a:t>россиян</a:t>
            </a:r>
            <a:r>
              <a:rPr lang="ru-RU" sz="2000" dirty="0"/>
              <a:t>» </a:t>
            </a:r>
            <a:r>
              <a:rPr lang="ru-RU" sz="2000" dirty="0" smtClean="0"/>
              <a:t>[5].  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2088232" cy="1680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044736"/>
            <a:ext cx="2880320" cy="1922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6055112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764705"/>
            <a:ext cx="72008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Список </a:t>
            </a:r>
            <a:r>
              <a:rPr lang="ru-RU" sz="2000" b="1" dirty="0"/>
              <a:t>литературы и Интернет-ресурсов</a:t>
            </a:r>
          </a:p>
          <a:p>
            <a:endParaRPr lang="ru-RU" dirty="0" smtClean="0"/>
          </a:p>
          <a:p>
            <a:pPr marL="342900" indent="-342900">
              <a:buAutoNum type="arabicPeriod"/>
            </a:pP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az-libr.ru/Persons/000/Src/0010/3368a6b1.shtml</a:t>
            </a:r>
            <a:endParaRPr lang="ru-RU" dirty="0" smtClean="0"/>
          </a:p>
          <a:p>
            <a:pPr marL="342900" indent="-342900">
              <a:buFontTx/>
              <a:buAutoNum type="arabicPeriod"/>
            </a:pP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www.hrono.ru/biograf/bio_r/rasputin_v.php</a:t>
            </a:r>
            <a:endParaRPr lang="ru-RU" dirty="0" smtClean="0"/>
          </a:p>
          <a:p>
            <a:pPr marL="342900" indent="-342900">
              <a:buFontTx/>
              <a:buAutoNum type="arabicPeriod"/>
            </a:pPr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irkipedia.ru/node/5481/all-dates</a:t>
            </a:r>
            <a:endParaRPr lang="ru-RU" dirty="0" smtClean="0"/>
          </a:p>
          <a:p>
            <a:pPr marL="342900" indent="-342900">
              <a:buFontTx/>
              <a:buAutoNum type="arabicPeriod"/>
            </a:pPr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24smi.org/celebrity/3484-valentin-rasputin.htm</a:t>
            </a:r>
            <a:endParaRPr lang="ru-RU" dirty="0" smtClean="0"/>
          </a:p>
          <a:p>
            <a:pPr marL="342900" indent="-342900">
              <a:buFontTx/>
              <a:buAutoNum type="arabicPeriod"/>
            </a:pPr>
            <a:r>
              <a:rPr lang="en-US" dirty="0"/>
              <a:t>http://bookz.ru/authors/viktor-4ernov/valentin_902/page-2-valentin_902.html</a:t>
            </a:r>
            <a:endParaRPr lang="ru-RU" dirty="0"/>
          </a:p>
          <a:p>
            <a:endParaRPr lang="ru-RU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/>
              <a:t>Ресурсы интернет - картинок</a:t>
            </a:r>
            <a:endParaRPr lang="ru-RU" sz="2000" b="1" dirty="0"/>
          </a:p>
          <a:p>
            <a:endParaRPr lang="ru-RU" sz="2000" dirty="0"/>
          </a:p>
          <a:p>
            <a:r>
              <a:rPr lang="en-US" dirty="0" smtClean="0"/>
              <a:t>1.http</a:t>
            </a:r>
            <a:r>
              <a:rPr lang="en-US" dirty="0"/>
              <a:t>://afisha.mail.ru/</a:t>
            </a:r>
            <a:r>
              <a:rPr lang="en-US" dirty="0" err="1"/>
              <a:t>event.html?id</a:t>
            </a:r>
            <a:r>
              <a:rPr lang="en-US" dirty="0"/>
              <a:t>=420432&amp;placetype=1&amp;rev=1</a:t>
            </a:r>
          </a:p>
          <a:p>
            <a:r>
              <a:rPr lang="en-US" dirty="0"/>
              <a:t>2. http://zelikm.com/news/2010/02/page/4/ </a:t>
            </a:r>
          </a:p>
          <a:p>
            <a:r>
              <a:rPr lang="en-US" dirty="0"/>
              <a:t>3 .http://www.glazunov.ru/RU/Portret_USSR.htm </a:t>
            </a:r>
          </a:p>
          <a:p>
            <a:r>
              <a:rPr lang="en-US" dirty="0"/>
              <a:t>4. http://balaganka.ucoz.ru/index/0-9</a:t>
            </a:r>
          </a:p>
          <a:p>
            <a:r>
              <a:rPr lang="en-US" dirty="0"/>
              <a:t>5. http://www.adminust-uda.ru/fotogalereya/atalanka.php</a:t>
            </a:r>
          </a:p>
          <a:p>
            <a:r>
              <a:rPr lang="en-US" dirty="0"/>
              <a:t>6. http://</a:t>
            </a:r>
            <a:r>
              <a:rPr lang="en-US" dirty="0" smtClean="0"/>
              <a:t>myedge.ru/foto-irkutska.php</a:t>
            </a:r>
            <a:endParaRPr lang="ru-RU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5120479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8964488" cy="671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3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002060"/>
                </a:solidFill>
              </a:rPr>
              <a:t>Деревня </a:t>
            </a:r>
            <a:r>
              <a:rPr lang="ru-RU" b="1" i="1" dirty="0" err="1">
                <a:solidFill>
                  <a:srgbClr val="002060"/>
                </a:solidFill>
              </a:rPr>
              <a:t>Аталанка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4572000" y="1412776"/>
            <a:ext cx="4104456" cy="4713387"/>
          </a:xfrm>
        </p:spPr>
        <p:txBody>
          <a:bodyPr/>
          <a:lstStyle/>
          <a:p>
            <a:r>
              <a:rPr lang="ru-RU" sz="2000" dirty="0"/>
              <a:t>Вскоре родители перебрались в родовое отцовское гнездо – деревню </a:t>
            </a:r>
            <a:r>
              <a:rPr lang="ru-RU" sz="2000" dirty="0" err="1"/>
              <a:t>Аталанка</a:t>
            </a:r>
            <a:r>
              <a:rPr lang="ru-RU" sz="2000" dirty="0"/>
              <a:t>. Красота природы </a:t>
            </a:r>
            <a:r>
              <a:rPr lang="ru-RU" sz="2000" dirty="0" err="1"/>
              <a:t>Приангарья</a:t>
            </a:r>
            <a:r>
              <a:rPr lang="ru-RU" sz="2000" dirty="0"/>
              <a:t> захлестнула впечатлительного парнишку с первых же лет жизни, навсегда поселившись в потаенных глубинах его сердца, души, сознания и памяти, проросла в его произведениях зернами благодатных всходов, вскормивших своей духовностью не одно поколение россиян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4364"/>
            <a:ext cx="4219575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9475269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</a:rPr>
              <a:t>Красавица Ангара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99992" y="1166843"/>
            <a:ext cx="4032448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300" dirty="0"/>
              <a:t>Местечко с берегов красавицы Ангары стало центром мироздания для талантливого мальчугана. В том, что он таков, никто и не сомневался – в деревне ведь любой с рождения виден как на ладони.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43212"/>
            <a:ext cx="3726812" cy="2481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090720"/>
            <a:ext cx="5535814" cy="2595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2160595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Детство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355976" y="1720840"/>
            <a:ext cx="424847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Грамоте и счету Валентин научился с малых лет – уж очень жадно тянулся он к знаниям. Смышленый паренек читал все что ни попадалось: книги, журналы, обрывки газет. Отец, вернувшись с войны героем, заведовал почтовым отделением, мать работала в сберкассе. Беззаботное детство оборвалось разом –у отца на пароходе срезали сумку с казенными деньгами, за что он угодил на Колыму, оставив жену с тремя малолетними детьми на произвол судьбы.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3" y="1484784"/>
            <a:ext cx="3924603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1673904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b="1" dirty="0" err="1" smtClean="0">
                <a:solidFill>
                  <a:srgbClr val="002060"/>
                </a:solidFill>
              </a:rPr>
              <a:t>Усть-Удинская</a:t>
            </a:r>
            <a:r>
              <a:rPr lang="ru-RU" sz="4000" b="1" dirty="0" smtClean="0">
                <a:solidFill>
                  <a:srgbClr val="002060"/>
                </a:solidFill>
              </a:rPr>
              <a:t> средняя школа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427984" y="1859340"/>
            <a:ext cx="403244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В </a:t>
            </a:r>
            <a:r>
              <a:rPr lang="ru-RU" sz="2000" dirty="0" err="1"/>
              <a:t>Аталанке</a:t>
            </a:r>
            <a:r>
              <a:rPr lang="ru-RU" sz="2000" dirty="0"/>
              <a:t> была только четырехлетка. На дальнейшую учебу Валентина снарядили в </a:t>
            </a:r>
            <a:r>
              <a:rPr lang="ru-RU" sz="2000" dirty="0" err="1"/>
              <a:t>Усть-Удинскую</a:t>
            </a:r>
            <a:r>
              <a:rPr lang="ru-RU" sz="2000" dirty="0"/>
              <a:t> среднюю школу. Взрослел паренек на собственном голодном и горьком опыте, но неистребимая тяга к знаниям и не по-детски серьезная ответственность помогли выстоять. Об этом сложном периоде жизни Распутин позже напишет в рассказе «Уроки французского», удивительно трепетном и правдивом.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7" y="1546632"/>
            <a:ext cx="3735122" cy="2667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2642152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27984" y="1124744"/>
            <a:ext cx="417646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В </a:t>
            </a:r>
            <a:r>
              <a:rPr lang="ru-RU" sz="2000" dirty="0"/>
              <a:t>аттестате зрелости Валентина были только пятерки. </a:t>
            </a:r>
            <a:r>
              <a:rPr lang="ru-RU" sz="2000" b="1" dirty="0"/>
              <a:t>Спустя пару месяцев, летом того же 1954 года, блестяще сдав вступительные экзамены, он стал студентом филологического факультета Иркутского </a:t>
            </a:r>
            <a:r>
              <a:rPr lang="ru-RU" sz="2000" b="1" dirty="0" smtClean="0"/>
              <a:t>университета</a:t>
            </a:r>
            <a:r>
              <a:rPr lang="ru-RU" sz="2000" dirty="0" smtClean="0"/>
              <a:t>. О </a:t>
            </a:r>
            <a:r>
              <a:rPr lang="ru-RU" sz="2000" dirty="0"/>
              <a:t>писательстве не помышлял –видно, не пришел еще срок.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5249" y="1268760"/>
            <a:ext cx="3672407" cy="251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293096"/>
            <a:ext cx="5080175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Иркутский  университет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819843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Заголовок 1"/>
          <p:cNvSpPr>
            <a:spLocks noGrp="1"/>
          </p:cNvSpPr>
          <p:nvPr>
            <p:ph type="title"/>
          </p:nvPr>
        </p:nvSpPr>
        <p:spPr>
          <a:xfrm>
            <a:off x="323528" y="476250"/>
            <a:ext cx="8424936" cy="1143000"/>
          </a:xfrm>
        </p:spPr>
        <p:txBody>
          <a:bodyPr/>
          <a:lstStyle/>
          <a:p>
            <a:pPr algn="r" eaLnBrk="1" hangingPunct="1"/>
            <a:r>
              <a:rPr lang="ru-RU" sz="4000" b="1" dirty="0" err="1" smtClean="0">
                <a:solidFill>
                  <a:srgbClr val="002060"/>
                </a:solidFill>
              </a:rPr>
              <a:t>В.Распутин</a:t>
            </a:r>
            <a:r>
              <a:rPr lang="ru-RU" sz="4000" b="1" dirty="0" smtClean="0">
                <a:solidFill>
                  <a:srgbClr val="002060"/>
                </a:solidFill>
              </a:rPr>
              <a:t> - журналист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04048" y="1700808"/>
            <a:ext cx="3744416" cy="5236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sz="2400" dirty="0"/>
              <a:t>Окончив университет в 1959 г., </a:t>
            </a:r>
            <a:r>
              <a:rPr lang="ru-RU" sz="2400" dirty="0" err="1" smtClean="0"/>
              <a:t>В.Распутин</a:t>
            </a:r>
            <a:r>
              <a:rPr lang="ru-RU" sz="2400" dirty="0" smtClean="0"/>
              <a:t> </a:t>
            </a:r>
            <a:r>
              <a:rPr lang="ru-RU" sz="2400" dirty="0"/>
              <a:t>несколько лет работал в газетах Иркутска и Красноярска, часто бывал на строительстве Красноярской ГЭС и магистрали Абакан — Ташкент. Очерки и рассказы об увиденном позже вошли в его сборники «Костровые новых городов» и «Край возле самого неба».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1920875" cy="520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52861" y="3432969"/>
            <a:ext cx="3151187" cy="264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1911176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2060"/>
                </a:solidFill>
              </a:rPr>
              <a:t>Т</a:t>
            </a:r>
            <a:r>
              <a:rPr lang="ru-RU" sz="4000" b="1" dirty="0" smtClean="0">
                <a:solidFill>
                  <a:srgbClr val="002060"/>
                </a:solidFill>
              </a:rPr>
              <a:t>ворчество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97346"/>
            <a:ext cx="79208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algn="just"/>
            <a:r>
              <a:rPr lang="ru-RU" sz="2400" dirty="0" smtClean="0"/>
              <a:t>В </a:t>
            </a:r>
            <a:r>
              <a:rPr lang="ru-RU" sz="2400" dirty="0"/>
              <a:t>1962 году Валентин перебрался в </a:t>
            </a:r>
            <a:r>
              <a:rPr lang="ru-RU" sz="2400" dirty="0" smtClean="0"/>
              <a:t>Красноярск.</a:t>
            </a:r>
          </a:p>
          <a:p>
            <a:pPr algn="just"/>
            <a:r>
              <a:rPr lang="ru-RU" sz="2400" b="1" dirty="0"/>
              <a:t>Т</a:t>
            </a:r>
            <a:r>
              <a:rPr lang="ru-RU" sz="2400" b="1" dirty="0" smtClean="0"/>
              <a:t>емы </a:t>
            </a:r>
            <a:r>
              <a:rPr lang="ru-RU" sz="2400" b="1" dirty="0"/>
              <a:t>его публикаций </a:t>
            </a:r>
            <a:r>
              <a:rPr lang="ru-RU" sz="2400" dirty="0"/>
              <a:t>стали масштабнее – строительство железнодорожной магистрали Абакан – Тайшет, Саяно-Шушенской и Красноярской ГЭС, ударный труд и героизм молодежи и т. д</a:t>
            </a:r>
            <a:r>
              <a:rPr lang="ru-RU" sz="2400" dirty="0" smtClean="0"/>
              <a:t>.</a:t>
            </a:r>
          </a:p>
          <a:p>
            <a:pPr algn="just"/>
            <a:r>
              <a:rPr lang="ru-RU" sz="2400" dirty="0" smtClean="0"/>
              <a:t> </a:t>
            </a:r>
            <a:r>
              <a:rPr lang="ru-RU" sz="2400" dirty="0"/>
              <a:t>Новые встречи и впечатления уже не вмещались в рамки газетных публикаций. </a:t>
            </a:r>
            <a:endParaRPr lang="ru-RU" sz="2400" dirty="0" smtClean="0"/>
          </a:p>
          <a:p>
            <a:pPr algn="just"/>
            <a:r>
              <a:rPr lang="ru-RU" sz="2400" dirty="0" smtClean="0"/>
              <a:t>В </a:t>
            </a:r>
            <a:r>
              <a:rPr lang="ru-RU" sz="2400" b="1" dirty="0"/>
              <a:t>1961</a:t>
            </a:r>
            <a:r>
              <a:rPr lang="ru-RU" sz="2400" dirty="0"/>
              <a:t> в альманахе </a:t>
            </a:r>
            <a:r>
              <a:rPr lang="ru-RU" sz="2400" b="1" dirty="0"/>
              <a:t>«Ангара» (№ 1) </a:t>
            </a:r>
            <a:r>
              <a:rPr lang="ru-RU" sz="2400" dirty="0"/>
              <a:t>появляется в печати первый </a:t>
            </a:r>
            <a:r>
              <a:rPr lang="ru-RU" sz="2400" dirty="0" smtClean="0"/>
              <a:t>рассказ </a:t>
            </a:r>
            <a:r>
              <a:rPr lang="ru-RU" sz="2400" b="1" dirty="0" smtClean="0"/>
              <a:t>В.  </a:t>
            </a:r>
            <a:r>
              <a:rPr lang="ru-RU" sz="2400" b="1" dirty="0"/>
              <a:t>Распутина </a:t>
            </a:r>
            <a:r>
              <a:rPr lang="ru-RU" sz="2400" b="1" i="1" dirty="0"/>
              <a:t>«Я забыл спросить у Лешки…».</a:t>
            </a:r>
          </a:p>
        </p:txBody>
      </p:sp>
    </p:spTree>
    <p:extLst>
      <p:ext uri="{BB962C8B-B14F-4D97-AF65-F5344CB8AC3E}">
        <p14:creationId xmlns:p14="http://schemas.microsoft.com/office/powerpoint/2010/main" xmlns="" val="256710087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Тема Office">
  <a:themeElements>
    <a:clrScheme name="Другая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F7F7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1422</Words>
  <Application>Microsoft Office PowerPoint</Application>
  <PresentationFormat>Экран (4:3)</PresentationFormat>
  <Paragraphs>74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Тема Office</vt:lpstr>
      <vt:lpstr>6_Тема Office</vt:lpstr>
      <vt:lpstr>   Жизнь и творчество В.Г.Распутина  Литература 11 класс</vt:lpstr>
      <vt:lpstr>Слайд 2</vt:lpstr>
      <vt:lpstr>Деревня Аталанка</vt:lpstr>
      <vt:lpstr>Красавица Ангара</vt:lpstr>
      <vt:lpstr>Детство</vt:lpstr>
      <vt:lpstr>Усть-Удинская средняя школа</vt:lpstr>
      <vt:lpstr>Иркутский  университет</vt:lpstr>
      <vt:lpstr>В.Распутин - журналист</vt:lpstr>
      <vt:lpstr>Творчество</vt:lpstr>
      <vt:lpstr>  «Уроки французского»</vt:lpstr>
      <vt:lpstr>Произведения, сделавшие автора знаменитым</vt:lpstr>
      <vt:lpstr>Слайд 12</vt:lpstr>
      <vt:lpstr>Слайд 13</vt:lpstr>
      <vt:lpstr>Слайд 14</vt:lpstr>
      <vt:lpstr>Слайд 15</vt:lpstr>
      <vt:lpstr>Слайд 16</vt:lpstr>
      <vt:lpstr> В. Распутин - публицист</vt:lpstr>
      <vt:lpstr>Героев В. Распутина отличает:</vt:lpstr>
      <vt:lpstr>Слайд 19</vt:lpstr>
      <vt:lpstr>Награды и премии</vt:lpstr>
      <vt:lpstr>Слайд 21</vt:lpstr>
      <vt:lpstr>Общественно-политическая деятельность</vt:lpstr>
      <vt:lpstr>Его талант сродни святому источнику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33</cp:revision>
  <dcterms:modified xsi:type="dcterms:W3CDTF">2020-04-06T11:38:07Z</dcterms:modified>
</cp:coreProperties>
</file>