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878" y="-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12"/>
          <a:stretch/>
        </p:blipFill>
        <p:spPr bwMode="auto">
          <a:xfrm>
            <a:off x="-70066" y="0"/>
            <a:ext cx="921406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0"/>
            <a:ext cx="6696744" cy="4046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nstantia" pitchFamily="18" charset="0"/>
              </a:rPr>
              <a:t>ГАПОУ «Нижнекамский многопрофильный колледж»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124745"/>
            <a:ext cx="6120680" cy="1080120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dk1"/>
          </a:lnRef>
          <a:fillRef idx="1003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Constantia" pitchFamily="18" charset="0"/>
              </a:rPr>
              <a:t>Профессия «Закройщик</a:t>
            </a:r>
            <a:r>
              <a:rPr lang="ru-RU" sz="3600" b="1" dirty="0" smtClean="0"/>
              <a:t>»</a:t>
            </a:r>
            <a:endParaRPr lang="ru-RU" sz="36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92896"/>
            <a:ext cx="4608512" cy="332098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7504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800" y="2534138"/>
            <a:ext cx="3688400" cy="2658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602" y="0"/>
            <a:ext cx="9216528" cy="686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620688"/>
            <a:ext cx="6624736" cy="3490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ts val="2100"/>
              </a:lnSpc>
              <a:spcAft>
                <a:spcPts val="1275"/>
              </a:spcAft>
            </a:pPr>
            <a:r>
              <a:rPr lang="ru-RU" dirty="0" smtClean="0">
                <a:solidFill>
                  <a:srgbClr val="000000"/>
                </a:solidFill>
                <a:latin typeface="Constantia" pitchFamily="18" charset="0"/>
                <a:ea typeface="Times New Roman"/>
                <a:cs typeface="Times New Roman"/>
              </a:rPr>
              <a:t>      Изделия </a:t>
            </a:r>
            <a:r>
              <a:rPr lang="ru-RU" dirty="0">
                <a:solidFill>
                  <a:srgbClr val="000000"/>
                </a:solidFill>
                <a:latin typeface="Constantia" pitchFamily="18" charset="0"/>
                <a:ea typeface="Times New Roman"/>
                <a:cs typeface="Times New Roman"/>
              </a:rPr>
              <a:t>перед пошивом необходимо грамотно </a:t>
            </a:r>
            <a:r>
              <a:rPr lang="ru-RU" dirty="0" smtClean="0">
                <a:solidFill>
                  <a:srgbClr val="000000"/>
                </a:solidFill>
                <a:latin typeface="Constantia" pitchFamily="18" charset="0"/>
                <a:ea typeface="Times New Roman"/>
                <a:cs typeface="Times New Roman"/>
              </a:rPr>
              <a:t>раскроить. Это </a:t>
            </a:r>
            <a:r>
              <a:rPr lang="ru-RU" dirty="0">
                <a:solidFill>
                  <a:srgbClr val="000000"/>
                </a:solidFill>
                <a:latin typeface="Constantia" pitchFamily="18" charset="0"/>
                <a:ea typeface="Times New Roman"/>
                <a:cs typeface="Times New Roman"/>
              </a:rPr>
              <a:t>задача закройщика. Раскрой производят по лекалам вручную ножницами </a:t>
            </a:r>
            <a:r>
              <a:rPr lang="ru-RU" dirty="0" smtClean="0">
                <a:solidFill>
                  <a:srgbClr val="000000"/>
                </a:solidFill>
                <a:latin typeface="Constantia" pitchFamily="18" charset="0"/>
                <a:ea typeface="Times New Roman"/>
                <a:cs typeface="Times New Roman"/>
              </a:rPr>
              <a:t>или  </a:t>
            </a:r>
            <a:r>
              <a:rPr lang="ru-RU" dirty="0">
                <a:solidFill>
                  <a:srgbClr val="000000"/>
                </a:solidFill>
                <a:latin typeface="Constantia" pitchFamily="18" charset="0"/>
                <a:ea typeface="Times New Roman"/>
                <a:cs typeface="Times New Roman"/>
              </a:rPr>
              <a:t>ножами, на прессах при помощи</a:t>
            </a:r>
            <a:br>
              <a:rPr lang="ru-RU" dirty="0">
                <a:solidFill>
                  <a:srgbClr val="000000"/>
                </a:solidFill>
                <a:latin typeface="Constantia" pitchFamily="18" charset="0"/>
                <a:ea typeface="Times New Roman"/>
                <a:cs typeface="Times New Roman"/>
              </a:rPr>
            </a:br>
            <a:r>
              <a:rPr lang="ru-RU" dirty="0">
                <a:solidFill>
                  <a:srgbClr val="000000"/>
                </a:solidFill>
                <a:latin typeface="Constantia" pitchFamily="18" charset="0"/>
                <a:ea typeface="Times New Roman"/>
                <a:cs typeface="Times New Roman"/>
              </a:rPr>
              <a:t>специальных резаков, а так же на автоматизированных раскройных комплекса.</a:t>
            </a:r>
            <a:r>
              <a:rPr lang="ru-RU" sz="1400" dirty="0">
                <a:latin typeface="Constantia" pitchFamily="18" charset="0"/>
                <a:ea typeface="Calibri"/>
                <a:cs typeface="Times New Roman"/>
              </a:rPr>
              <a:t> </a:t>
            </a:r>
            <a:endParaRPr lang="ru-RU" sz="1400" dirty="0" smtClean="0">
              <a:latin typeface="Constantia" pitchFamily="18" charset="0"/>
              <a:ea typeface="Calibri"/>
              <a:cs typeface="Times New Roman"/>
            </a:endParaRPr>
          </a:p>
          <a:p>
            <a:pPr fontAlgn="base">
              <a:lnSpc>
                <a:spcPts val="2100"/>
              </a:lnSpc>
              <a:spcAft>
                <a:spcPts val="1275"/>
              </a:spcAft>
            </a:pPr>
            <a:r>
              <a:rPr lang="ru-RU" dirty="0">
                <a:latin typeface="Constantia" pitchFamily="18" charset="0"/>
                <a:ea typeface="Calibri"/>
                <a:cs typeface="Times New Roman"/>
              </a:rPr>
              <a:t>В обязанности закройщика входят встречи с клиентами, которых обычно бывает несколько. В ходе общения с клиентами и примерок специалист зарисовывает эскиз, учитывающий пожелания заказчика, снимает с него мерки, изготавливает выкройку и раскраивает материал, подгоняет изготавливаемое изделие по фигуре и передает портному, который подготавливает изделия к примерке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76353"/>
            <a:ext cx="3887094" cy="2681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5621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33"/>
          <a:stretch/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332656"/>
            <a:ext cx="7416824" cy="3824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ts val="2100"/>
              </a:lnSpc>
              <a:spcAft>
                <a:spcPts val="1275"/>
              </a:spcAft>
            </a:pPr>
            <a:r>
              <a:rPr lang="ru-RU" sz="2000" b="1" dirty="0">
                <a:latin typeface="Constantia" pitchFamily="18" charset="0"/>
                <a:ea typeface="Calibri"/>
                <a:cs typeface="Times New Roman"/>
              </a:rPr>
              <a:t>Профессиональные умения и навыки закройщика</a:t>
            </a:r>
            <a:r>
              <a:rPr lang="ru-RU" sz="2000" dirty="0">
                <a:latin typeface="Constantia" pitchFamily="18" charset="0"/>
                <a:ea typeface="Calibri"/>
                <a:cs typeface="Times New Roman"/>
              </a:rPr>
              <a:t> </a:t>
            </a:r>
            <a:endParaRPr lang="ru-RU" sz="2000" dirty="0" smtClean="0">
              <a:latin typeface="Constantia" pitchFamily="18" charset="0"/>
              <a:ea typeface="Calibri"/>
              <a:cs typeface="Times New Roman"/>
            </a:endParaRPr>
          </a:p>
          <a:p>
            <a:pPr fontAlgn="base">
              <a:lnSpc>
                <a:spcPts val="2100"/>
              </a:lnSpc>
              <a:spcAft>
                <a:spcPts val="1275"/>
              </a:spcAft>
            </a:pPr>
            <a:r>
              <a:rPr lang="ru-RU" sz="2000" dirty="0" smtClean="0">
                <a:latin typeface="Constantia" pitchFamily="18" charset="0"/>
                <a:ea typeface="Calibri"/>
                <a:cs typeface="Times New Roman"/>
              </a:rPr>
              <a:t>Каждому </a:t>
            </a:r>
            <a:r>
              <a:rPr lang="ru-RU" sz="2000" dirty="0">
                <a:latin typeface="Constantia" pitchFamily="18" charset="0"/>
                <a:ea typeface="Calibri"/>
                <a:cs typeface="Times New Roman"/>
              </a:rPr>
              <a:t>профессиональному закройщику необходимо всегда быть в курсе модных тенденций и искренне любить моду. Совершенно обязательны для закройщика навыки рисования и черчения, а также "чтения" выкроек и эскизов моделей одежды, обуви и др. Закройщик, разумеется, должен владеть всеми </a:t>
            </a:r>
            <a:r>
              <a:rPr lang="ru-RU" sz="2000" b="1" dirty="0">
                <a:latin typeface="Constantia" pitchFamily="18" charset="0"/>
                <a:ea typeface="Calibri"/>
                <a:cs typeface="Times New Roman"/>
              </a:rPr>
              <a:t>методами раскроя и конструирования</a:t>
            </a:r>
            <a:r>
              <a:rPr lang="ru-RU" sz="2000" b="1" dirty="0" smtClean="0">
                <a:latin typeface="Constantia" pitchFamily="18" charset="0"/>
                <a:ea typeface="Calibri"/>
                <a:cs typeface="Times New Roman"/>
              </a:rPr>
              <a:t>.</a:t>
            </a:r>
            <a:endParaRPr lang="ru-RU" dirty="0">
              <a:latin typeface="Constantia" pitchFamily="18" charset="0"/>
              <a:ea typeface="Calibri"/>
              <a:cs typeface="Times New Roman"/>
            </a:endParaRPr>
          </a:p>
          <a:p>
            <a:pPr fontAlgn="base">
              <a:lnSpc>
                <a:spcPts val="2100"/>
              </a:lnSpc>
              <a:spcAft>
                <a:spcPts val="1275"/>
              </a:spcAft>
            </a:pPr>
            <a:r>
              <a:rPr lang="ru-RU" sz="2000" b="1" dirty="0">
                <a:latin typeface="Constantia" pitchFamily="18" charset="0"/>
                <a:ea typeface="Calibri"/>
                <a:cs typeface="Times New Roman"/>
              </a:rPr>
              <a:t>Личные качества закройщика</a:t>
            </a:r>
            <a:r>
              <a:rPr lang="ru-RU" sz="2000" dirty="0">
                <a:latin typeface="Constantia" pitchFamily="18" charset="0"/>
                <a:ea typeface="Calibri"/>
                <a:cs typeface="Times New Roman"/>
              </a:rPr>
              <a:t> </a:t>
            </a:r>
            <a:endParaRPr lang="ru-RU" sz="2000" dirty="0" smtClean="0">
              <a:latin typeface="Constantia" pitchFamily="18" charset="0"/>
              <a:ea typeface="Calibri"/>
              <a:cs typeface="Times New Roman"/>
            </a:endParaRPr>
          </a:p>
          <a:p>
            <a:pPr fontAlgn="base">
              <a:lnSpc>
                <a:spcPts val="2100"/>
              </a:lnSpc>
              <a:spcAft>
                <a:spcPts val="1275"/>
              </a:spcAft>
            </a:pPr>
            <a:r>
              <a:rPr lang="ru-RU" sz="2000" dirty="0" smtClean="0">
                <a:latin typeface="Constantia" pitchFamily="18" charset="0"/>
                <a:ea typeface="Calibri"/>
                <a:cs typeface="Times New Roman"/>
              </a:rPr>
              <a:t>Базовые </a:t>
            </a:r>
            <a:r>
              <a:rPr lang="ru-RU" sz="2000" dirty="0">
                <a:latin typeface="Constantia" pitchFamily="18" charset="0"/>
                <a:ea typeface="Calibri"/>
                <a:cs typeface="Times New Roman"/>
              </a:rPr>
              <a:t>качества любого хорошего закройщика - это безупречный художественный вкус, хорошие зрение и координация рук, объемный глазомер, доброжелательность и коммуникабельность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93096"/>
            <a:ext cx="2732211" cy="229800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9" r="22143"/>
          <a:stretch/>
        </p:blipFill>
        <p:spPr bwMode="auto">
          <a:xfrm>
            <a:off x="3419872" y="3717032"/>
            <a:ext cx="3540477" cy="287407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5094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432032" cy="6888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404663"/>
            <a:ext cx="6228184" cy="6544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  <a:spcAft>
                <a:spcPts val="1500"/>
              </a:spcAft>
            </a:pPr>
            <a:r>
              <a:rPr lang="ru-RU" sz="2400" b="1" dirty="0">
                <a:solidFill>
                  <a:srgbClr val="111111"/>
                </a:solidFill>
                <a:latin typeface="Constantia" pitchFamily="18" charset="0"/>
                <a:ea typeface="Times New Roman"/>
                <a:cs typeface="Times New Roman"/>
              </a:rPr>
              <a:t>Особенности профессии</a:t>
            </a:r>
            <a:endParaRPr lang="ru-RU" b="1" dirty="0">
              <a:solidFill>
                <a:srgbClr val="4F81BD"/>
              </a:solidFill>
              <a:latin typeface="Constantia" pitchFamily="18" charset="0"/>
              <a:ea typeface="Times New Roman"/>
              <a:cs typeface="Times New Roman"/>
            </a:endParaRPr>
          </a:p>
          <a:p>
            <a:pPr>
              <a:spcAft>
                <a:spcPts val="2250"/>
              </a:spcAft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То, чем конкретно занимается закройщик, зависит от специализации и места 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работы. Закройщики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могут специализироваться на одном из направлений 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(верхней или легкой одежде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одежды из кожи или меха, обуви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, портьерах 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и т.д.).</a:t>
            </a:r>
            <a:r>
              <a:rPr lang="ru-RU" sz="1400" dirty="0" smtClean="0">
                <a:ea typeface="Times New Roman"/>
                <a:cs typeface="Times New Roman"/>
              </a:rPr>
              <a:t>                                                                                                           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Закройщик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ателье одежды 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помогает клиенту в выборе фасона, ткани, зарисовывает выбранный вариант, снимает мерки, а затем изготавливает выкройку и раскраивает 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ткань.</a:t>
            </a:r>
            <a:r>
              <a:rPr lang="ru-RU" sz="1400" dirty="0" smtClean="0"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Крой он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передаёт 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портному, который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сшивает детали (сначала «на живую нитку»). 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Прежде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чем заказанное платье или костюм будут готовы, закройщик несколько раз встречается с клиентом и проводит примерки. Он подгоняет изделие по фигуре, устраняет недостатки, уточняет пожелания клиента, следит за качеством работы швеи.</a:t>
            </a:r>
            <a:endParaRPr lang="ru-RU" sz="1400" dirty="0">
              <a:ea typeface="Calibri"/>
              <a:cs typeface="Times New Roman"/>
            </a:endParaRPr>
          </a:p>
          <a:p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Работая </a:t>
            </a:r>
            <a:r>
              <a:rPr lang="ru-RU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на фабрике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, где одежда, обувь, аксессуары, мебельная обивка и пр. производится массово, закройщик не занимается индивидуальной работой с клиентом. Он разрабатывает и использует лекала для массового раскроя сырья, а затем 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передает детали кроя  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мастерам швейного цеха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32186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11"/>
          <a:stretch/>
        </p:blipFill>
        <p:spPr bwMode="auto">
          <a:xfrm>
            <a:off x="0" y="-99392"/>
            <a:ext cx="9252520" cy="698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332656"/>
            <a:ext cx="604867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Constantia" pitchFamily="18" charset="0"/>
              </a:rPr>
              <a:t>Знания и навыки</a:t>
            </a:r>
          </a:p>
          <a:p>
            <a:r>
              <a:rPr lang="ru-RU" sz="2000" dirty="0">
                <a:latin typeface="Constantia" pitchFamily="18" charset="0"/>
              </a:rPr>
              <a:t>Необходимо знать современные направления моды, понимать принципы художественного оформления, уметь «читать» эскизы моделей одежды и понимать, какими конструктивными средствами можно воплотить их в жизнь. Для этого надо владеть методами конструирования и раскроя.</a:t>
            </a:r>
          </a:p>
          <a:p>
            <a:r>
              <a:rPr lang="ru-RU" sz="2000" b="1" dirty="0">
                <a:latin typeface="Constantia" pitchFamily="18" charset="0"/>
              </a:rPr>
              <a:t>Где учат</a:t>
            </a:r>
          </a:p>
          <a:p>
            <a:r>
              <a:rPr lang="ru-RU" sz="2000" dirty="0">
                <a:latin typeface="Constantia" pitchFamily="18" charset="0"/>
              </a:rPr>
              <a:t>Специальность портного-закройщика можно получить в колледже, профессионально-техническом училище, а также на платных курсах.</a:t>
            </a:r>
          </a:p>
          <a:p>
            <a:endParaRPr lang="ru-RU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21087"/>
            <a:ext cx="3530600" cy="2352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93" y="4221087"/>
            <a:ext cx="4352485" cy="244827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9395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3000"/>
            <a:ext cx="9433048" cy="684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1772816"/>
            <a:ext cx="7092280" cy="3970318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lvl="0" indent="-342900">
              <a:lnSpc>
                <a:spcPct val="200000"/>
              </a:lnSpc>
              <a:buFontTx/>
              <a:buAutoNum type="arabicPeriod"/>
            </a:pP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latin typeface="Constantia" pitchFamily="18" charset="0"/>
              </a:rPr>
              <a:t>Что </a:t>
            </a:r>
            <a:r>
              <a:rPr lang="ru-RU" dirty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latin typeface="Constantia" pitchFamily="18" charset="0"/>
              </a:rPr>
              <a:t>входит в обязанности закройщика по одежде?</a:t>
            </a:r>
          </a:p>
          <a:p>
            <a:pPr lvl="0">
              <a:lnSpc>
                <a:spcPct val="200000"/>
              </a:lnSpc>
            </a:pPr>
            <a:r>
              <a:rPr lang="ru-RU" dirty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latin typeface="Constantia" pitchFamily="18" charset="0"/>
              </a:rPr>
              <a:t>2. Назовите профессиональные умения и </a:t>
            </a: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latin typeface="Constantia" pitchFamily="18" charset="0"/>
              </a:rPr>
              <a:t>навыки закройщика</a:t>
            </a:r>
            <a:endParaRPr lang="ru-RU" dirty="0">
              <a:ln>
                <a:solidFill>
                  <a:schemeClr val="tx1"/>
                </a:solidFill>
              </a:ln>
              <a:solidFill>
                <a:prstClr val="white"/>
              </a:solidFill>
              <a:latin typeface="Constantia" pitchFamily="18" charset="0"/>
            </a:endParaRPr>
          </a:p>
          <a:p>
            <a:pPr lvl="0">
              <a:lnSpc>
                <a:spcPct val="200000"/>
              </a:lnSpc>
            </a:pPr>
            <a:r>
              <a:rPr lang="ru-RU" dirty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latin typeface="Constantia" pitchFamily="18" charset="0"/>
              </a:rPr>
              <a:t>3. Какие личные качества характеризуют закройщика? </a:t>
            </a:r>
            <a:endParaRPr lang="ru-RU" dirty="0" smtClean="0">
              <a:ln>
                <a:solidFill>
                  <a:schemeClr val="tx1"/>
                </a:solidFill>
              </a:ln>
              <a:solidFill>
                <a:prstClr val="white"/>
              </a:solidFill>
              <a:latin typeface="Constantia" pitchFamily="18" charset="0"/>
            </a:endParaRPr>
          </a:p>
          <a:p>
            <a:pPr lvl="0">
              <a:lnSpc>
                <a:spcPct val="200000"/>
              </a:lnSpc>
            </a:pP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latin typeface="Constantia" pitchFamily="18" charset="0"/>
              </a:rPr>
              <a:t>4. Какие специализации профессии закройщика вы знаете?</a:t>
            </a:r>
          </a:p>
          <a:p>
            <a:pPr lvl="0">
              <a:lnSpc>
                <a:spcPct val="200000"/>
              </a:lnSpc>
            </a:pP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latin typeface="Constantia" pitchFamily="18" charset="0"/>
              </a:rPr>
              <a:t>5. В чем отличие закройщика по индивидуальному пошиву одежды от закройщика на швейной фабрике?</a:t>
            </a:r>
          </a:p>
          <a:p>
            <a:pPr lvl="0">
              <a:lnSpc>
                <a:spcPct val="200000"/>
              </a:lnSpc>
            </a:pP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latin typeface="Constantia" pitchFamily="18" charset="0"/>
              </a:rPr>
              <a:t>6. Где можно получить профессию закройщика?</a:t>
            </a:r>
            <a:endParaRPr lang="ru-RU" dirty="0">
              <a:ln>
                <a:solidFill>
                  <a:schemeClr val="tx1"/>
                </a:solidFill>
              </a:ln>
              <a:solidFill>
                <a:prstClr val="white"/>
              </a:solidFill>
              <a:latin typeface="Constant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92696"/>
            <a:ext cx="4139952" cy="7200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</a:rPr>
              <a:t>Ответьте на вопросы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2789678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280</Words>
  <Application>Microsoft Office PowerPoint</Application>
  <PresentationFormat>Экран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Alexandr</dc:creator>
  <cp:lastModifiedBy>Alex_2</cp:lastModifiedBy>
  <cp:revision>12</cp:revision>
  <dcterms:created xsi:type="dcterms:W3CDTF">2020-04-20T18:12:59Z</dcterms:created>
  <dcterms:modified xsi:type="dcterms:W3CDTF">2020-04-20T19:35:49Z</dcterms:modified>
</cp:coreProperties>
</file>