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2" r:id="rId3"/>
    <p:sldId id="257" r:id="rId4"/>
    <p:sldId id="258" r:id="rId5"/>
    <p:sldId id="263" r:id="rId6"/>
    <p:sldId id="259" r:id="rId7"/>
    <p:sldId id="260" r:id="rId8"/>
    <p:sldId id="264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448" y="-10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16F9904-868F-47FA-A4AD-44A0D0AB24B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D751D-1D2C-407F-9A5E-357D4D5A96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BD942-3371-461D-9974-BB8EBD4B6A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86816-3A33-47F9-99DE-297F7DFC42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15F40-E594-4137-B23F-8A717DEC10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BE0DE-F9B4-465C-A9AC-8CFF42AA27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77CD8-554C-4A5A-95C4-AF930AE0D4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7D917-38B8-4F42-968C-6997F81C8A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6FA85-B1AB-48B9-8440-DEA18C8403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970A0-387C-4D5F-9CD7-90FA0E56D3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0EF4C-254D-4AF7-988A-E0F8B7EB52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2BF07C-3873-4F92-BDEE-68A619C8C11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platie4you.ru/wp-content/uploads/2010/08/platia-dlja-devochek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ims2.at.ua/odejda/2/ulkrhsnset39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ginger.intermoda.ru/uploads/users/719/post/8711/.thumb/600x400/anons.j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ufa.infoskidka.ru/images/custom/%D0%A1_7_%D0%B8%D1%8E%D0%BB%D1%8F_%D0%B2_%D0%BC%D0%B0%D0%B3%D0%B0%D0%B7%D0%B8%D0%BD%D0%B0%D1%85_Grande_Boutique_%D0%BC%D0%BE%D0%B4%D0%B5%D0%BB%D0%B8_%D0%B8%D0%B7_%D0%B2%D0%B5%D1%81%D0%B5%D0%BD%D0%BD%D0%B5-%D0%BB%D0%B5%D1%82%D0%BD%D0%B5%D0%B9_%D0%BA%D0%BE%D0%BB%D0%BB%D0%B5%D0%BA%D1%86%D0%B8%D0%B8_%D0%BF%D1%80%D0%BE%D0%B4%D0%B0%D1%8E%D1%82%D1%81%D1%8F_%D0%B7%D0%B0_%D0%BF%D0%BE%D0%BB%D1%86%D0%B5%D0%BD%D1%8B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g1.liveinternet.ru/images/attach/c/1/57/569/57569115_590a4670a966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s49.radikal.ru/i123/0902/f9/a6dfe57c42ad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urope-costume.ru/files/vozrojden_costume/060109/2.jpg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www.europe-costume.ru/files/17vek_costume/080109/3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www.westfalika.ru/userimages/10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urope-costume.ru/files/19vek_costume/280709/2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www.moda-history.ru/files/18vek_costume/100309/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tdm.tomsk.ru/~lizy/images/images/2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fashiony.ru/pic/history/pic/20137/101.jpg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anzara.ru/podrostki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www.demadera495.ru/images/image01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5rt.ru/images/stories/peoples/96d7022fcd98.jp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suit-history.org.ua/sites/suit-history.org.ua/files/ByzantineDeaconBishopLevite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designsbytamela.startlogic.com/sitebuildercontent/sitebuilderpictures/Shopping/fashionsilhouettes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>
                <a:solidFill>
                  <a:srgbClr val="000099"/>
                </a:solidFill>
              </a:rPr>
              <a:t>Композиционно-конструктивные принципы дизайна одежды</a:t>
            </a: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403350" y="2349500"/>
            <a:ext cx="6840538" cy="1316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Мода, культура и ты.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1760" y="116632"/>
            <a:ext cx="640871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ГАПОУ «Нижнекамский многопрофильный колледж»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84213" y="404813"/>
            <a:ext cx="6883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В одежде выразительность её формы ощущается благодаря </a:t>
            </a:r>
          </a:p>
          <a:p>
            <a:r>
              <a:rPr lang="ru-RU">
                <a:solidFill>
                  <a:srgbClr val="000099"/>
                </a:solidFill>
              </a:rPr>
              <a:t>подвижности, изменчивости линий, очерчивающих силуэт. </a:t>
            </a:r>
          </a:p>
          <a:p>
            <a:r>
              <a:rPr lang="ru-RU">
                <a:solidFill>
                  <a:srgbClr val="000099"/>
                </a:solidFill>
              </a:rPr>
              <a:t>Впечатление от платья во многом зависит также от фасона.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47675" y="1628775"/>
            <a:ext cx="7869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0099"/>
                </a:solidFill>
              </a:rPr>
              <a:t>Фасон</a:t>
            </a:r>
            <a:r>
              <a:rPr lang="ru-RU" sz="2400"/>
              <a:t> </a:t>
            </a:r>
            <a:r>
              <a:rPr lang="ru-RU" sz="2400" b="1">
                <a:solidFill>
                  <a:srgbClr val="CC0099"/>
                </a:solidFill>
              </a:rPr>
              <a:t>– </a:t>
            </a:r>
            <a:r>
              <a:rPr lang="ru-RU" sz="2400">
                <a:solidFill>
                  <a:srgbClr val="CC0099"/>
                </a:solidFill>
              </a:rPr>
              <a:t>это характер формы и расположения деталей костюма по отношению ко всему силуэту.</a:t>
            </a:r>
          </a:p>
        </p:txBody>
      </p:sp>
      <p:pic>
        <p:nvPicPr>
          <p:cNvPr id="14343" name="Picture 7" descr="Картинка 13 из 327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633663"/>
            <a:ext cx="6696075" cy="378936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6" y="2451100"/>
            <a:ext cx="6696074" cy="418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31775" y="357188"/>
            <a:ext cx="7454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В одежде, где формы и линии гармонично и плавно перетекают </a:t>
            </a:r>
          </a:p>
          <a:p>
            <a:r>
              <a:rPr lang="ru-RU">
                <a:solidFill>
                  <a:srgbClr val="000099"/>
                </a:solidFill>
              </a:rPr>
              <a:t>одна в другую, человек смотрится пластично и легко. 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50825" y="981075"/>
            <a:ext cx="764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Если же очертания костюма жёсткие и угловатые, то и фигура </a:t>
            </a:r>
          </a:p>
          <a:p>
            <a:r>
              <a:rPr lang="ru-RU">
                <a:solidFill>
                  <a:srgbClr val="000099"/>
                </a:solidFill>
              </a:rPr>
              <a:t>Приобретает грубоватость и тяжеловестность.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763713" y="5445125"/>
            <a:ext cx="70564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Общее впечатление, которое производит костюм, зависит от </a:t>
            </a:r>
          </a:p>
          <a:p>
            <a:r>
              <a:rPr lang="ru-RU">
                <a:solidFill>
                  <a:srgbClr val="000099"/>
                </a:solidFill>
              </a:rPr>
              <a:t>его загруженности различными деталями, узорами и украшениями. Здесь играет роль всё: размеры воротника, вид пояса и карманов, покрой рукава.</a:t>
            </a:r>
          </a:p>
        </p:txBody>
      </p:sp>
      <p:pic>
        <p:nvPicPr>
          <p:cNvPr id="15371" name="Picture 11" descr="ulkrhsnset3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895475"/>
            <a:ext cx="3743325" cy="3395663"/>
          </a:xfrm>
          <a:prstGeom prst="rect">
            <a:avLst/>
          </a:prstGeom>
          <a:noFill/>
        </p:spPr>
      </p:pic>
      <p:pic>
        <p:nvPicPr>
          <p:cNvPr id="15373" name="Picture 13" descr="Картинка 49 из 95832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1863725"/>
            <a:ext cx="4032250" cy="335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>
                <a:solidFill>
                  <a:srgbClr val="CC0099"/>
                </a:solidFill>
              </a:rPr>
              <a:t>Задания: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828800"/>
            <a:ext cx="7272338" cy="41211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000099"/>
                </a:solidFill>
              </a:rPr>
              <a:t>Подобрать костюмы для разных людей с учётом специфики их фигуры, пропорций и возраста, используя собственные эскизы;</a:t>
            </a:r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rgbClr val="000099"/>
                </a:solidFill>
              </a:rPr>
              <a:t>Сделать два-три эскиза разных видов для собственного гардероба, дав цветовое решение, определив конкретный материал костюма. Обратить внимание на фасон костюма и разработку его деталей.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6870700" cy="3313113"/>
          </a:xfrm>
        </p:spPr>
        <p:txBody>
          <a:bodyPr/>
          <a:lstStyle/>
          <a:p>
            <a:pPr algn="l"/>
            <a:r>
              <a:rPr lang="ru-RU" sz="2400">
                <a:solidFill>
                  <a:srgbClr val="000099"/>
                </a:solidFill>
              </a:rPr>
              <a:t>Костюм, платье, туалет, гардероб – разные обозначения одного и того же понятия  - «одежда». В широком смысле это понятие включает и обувь, и головные уборы и сопутствующие детали костюма. </a:t>
            </a:r>
            <a:br>
              <a:rPr lang="ru-RU" sz="2400">
                <a:solidFill>
                  <a:srgbClr val="000099"/>
                </a:solidFill>
              </a:rPr>
            </a:br>
            <a:r>
              <a:rPr lang="ru-RU" sz="2400">
                <a:solidFill>
                  <a:srgbClr val="000099"/>
                </a:solidFill>
              </a:rPr>
              <a:t/>
            </a:r>
            <a:br>
              <a:rPr lang="ru-RU" sz="2400">
                <a:solidFill>
                  <a:srgbClr val="000099"/>
                </a:solidFill>
              </a:rPr>
            </a:br>
            <a:r>
              <a:rPr lang="ru-RU" sz="2400">
                <a:solidFill>
                  <a:srgbClr val="CC0099"/>
                </a:solidFill>
              </a:rPr>
              <a:t>Костюм – это объёмная конструкция, которая создается исходя из пропорций и размеров конкретного человека.</a:t>
            </a:r>
          </a:p>
        </p:txBody>
      </p:sp>
      <p:pic>
        <p:nvPicPr>
          <p:cNvPr id="11270" name="Picture 6" descr="Картинка 3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3716338"/>
            <a:ext cx="4824413" cy="2878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306070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000099"/>
                </a:solidFill>
              </a:rPr>
              <a:t>Все виды одежды обязаны своим появлением возможностям швейной техники своего времени.</a:t>
            </a:r>
            <a:r>
              <a:rPr lang="ru-RU" sz="2400" dirty="0">
                <a:solidFill>
                  <a:srgbClr val="000099"/>
                </a:solidFill>
              </a:rPr>
              <a:t/>
            </a:r>
            <a:br>
              <a:rPr lang="ru-RU" sz="2400" dirty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>1. В основе создания костюма лежит </a:t>
            </a:r>
            <a:r>
              <a:rPr lang="ru-RU" sz="2000" b="1" dirty="0">
                <a:solidFill>
                  <a:srgbClr val="000099"/>
                </a:solidFill>
              </a:rPr>
              <a:t>художественно-конструктивный замысел</a:t>
            </a:r>
            <a:r>
              <a:rPr lang="ru-RU" sz="2000" dirty="0">
                <a:solidFill>
                  <a:srgbClr val="000099"/>
                </a:solidFill>
              </a:rPr>
              <a:t>, в виде чертёжных или графических набросков.</a:t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>2. Затем на их основе делаются </a:t>
            </a:r>
            <a:r>
              <a:rPr lang="ru-RU" sz="2000" dirty="0" smtClean="0">
                <a:solidFill>
                  <a:srgbClr val="000099"/>
                </a:solidFill>
              </a:rPr>
              <a:t>лекала (выкройки) </a:t>
            </a:r>
            <a:r>
              <a:rPr lang="ru-RU" sz="2000" dirty="0">
                <a:solidFill>
                  <a:srgbClr val="000099"/>
                </a:solidFill>
              </a:rPr>
              <a:t>в натуральную величину костюма или в масштабе.</a:t>
            </a:r>
          </a:p>
        </p:txBody>
      </p:sp>
      <p:pic>
        <p:nvPicPr>
          <p:cNvPr id="6155" name="Picture 11" descr="Картинка 50 из 912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3284538"/>
            <a:ext cx="3457575" cy="3232150"/>
          </a:xfrm>
          <a:prstGeom prst="rect">
            <a:avLst/>
          </a:prstGeom>
          <a:noFill/>
        </p:spPr>
      </p:pic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763713" y="3429000"/>
            <a:ext cx="32400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CC0099"/>
                </a:solidFill>
              </a:rPr>
              <a:t>Мода – </a:t>
            </a:r>
            <a:r>
              <a:rPr lang="ru-RU" sz="2400" dirty="0">
                <a:solidFill>
                  <a:srgbClr val="CC0099"/>
                </a:solidFill>
              </a:rPr>
              <a:t>совокупность привычек и вкусов,</a:t>
            </a:r>
          </a:p>
          <a:p>
            <a:r>
              <a:rPr lang="ru-RU" sz="2400" dirty="0">
                <a:solidFill>
                  <a:srgbClr val="CC0099"/>
                </a:solidFill>
              </a:rPr>
              <a:t>г</a:t>
            </a:r>
            <a:r>
              <a:rPr lang="ru-RU" sz="2400" dirty="0" smtClean="0">
                <a:solidFill>
                  <a:srgbClr val="CC0099"/>
                </a:solidFill>
              </a:rPr>
              <a:t>осподствующих </a:t>
            </a:r>
            <a:r>
              <a:rPr lang="ru-RU" sz="2400" dirty="0">
                <a:solidFill>
                  <a:srgbClr val="CC0099"/>
                </a:solidFill>
              </a:rPr>
              <a:t>в определённой </a:t>
            </a:r>
          </a:p>
          <a:p>
            <a:r>
              <a:rPr lang="ru-RU" sz="2400" dirty="0">
                <a:solidFill>
                  <a:srgbClr val="CC0099"/>
                </a:solidFill>
              </a:rPr>
              <a:t>общественной среде в определённое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Картинка 8 из 9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2800350" cy="3810000"/>
          </a:xfrm>
          <a:prstGeom prst="rect">
            <a:avLst/>
          </a:prstGeom>
          <a:noFill/>
        </p:spPr>
      </p:pic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31775" y="4318000"/>
            <a:ext cx="281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Зимняя одежда викинга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2339975" y="5373688"/>
            <a:ext cx="360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Костюм эпохи Возрождения</a:t>
            </a:r>
          </a:p>
          <a:p>
            <a:r>
              <a:rPr lang="ru-RU">
                <a:solidFill>
                  <a:srgbClr val="000099"/>
                </a:solidFill>
              </a:rPr>
              <a:t>Италия</a:t>
            </a:r>
          </a:p>
        </p:txBody>
      </p:sp>
      <p:pic>
        <p:nvPicPr>
          <p:cNvPr id="7182" name="Picture 14" descr="Картинка 2 из 131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19788" y="2565400"/>
            <a:ext cx="2846387" cy="3311525"/>
          </a:xfrm>
          <a:prstGeom prst="rect">
            <a:avLst/>
          </a:prstGeom>
          <a:noFill/>
        </p:spPr>
      </p:pic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559425" y="6021388"/>
            <a:ext cx="3227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Костюм Голландии 17 века</a:t>
            </a:r>
          </a:p>
        </p:txBody>
      </p:sp>
      <p:pic>
        <p:nvPicPr>
          <p:cNvPr id="7185" name="Picture 17" descr="Картинка 4 из 194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113" y="1773238"/>
            <a:ext cx="2770187" cy="3240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80" grpId="0"/>
      <p:bldP spid="71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Картинка 12 из 21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0350"/>
            <a:ext cx="3049588" cy="3455988"/>
          </a:xfrm>
          <a:prstGeom prst="rect">
            <a:avLst/>
          </a:prstGeom>
          <a:noFill/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0825" y="3716338"/>
            <a:ext cx="33131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Испанская мода 16 века</a:t>
            </a:r>
          </a:p>
        </p:txBody>
      </p:sp>
      <p:pic>
        <p:nvPicPr>
          <p:cNvPr id="12296" name="Picture 8" descr="2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9113" y="1341438"/>
            <a:ext cx="2760662" cy="3529012"/>
          </a:xfrm>
          <a:prstGeom prst="rect">
            <a:avLst/>
          </a:prstGeom>
          <a:noFill/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700338" y="4941888"/>
            <a:ext cx="3781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Костюм</a:t>
            </a:r>
            <a:r>
              <a:rPr lang="ru-RU">
                <a:solidFill>
                  <a:srgbClr val="000099"/>
                </a:solidFill>
              </a:rPr>
              <a:t> периода Великой </a:t>
            </a:r>
          </a:p>
          <a:p>
            <a:r>
              <a:rPr lang="ru-RU">
                <a:solidFill>
                  <a:srgbClr val="000099"/>
                </a:solidFill>
              </a:rPr>
              <a:t>Французской Революции.</a:t>
            </a:r>
            <a:r>
              <a:rPr lang="ru-RU"/>
              <a:t> </a:t>
            </a:r>
          </a:p>
        </p:txBody>
      </p:sp>
      <p:pic>
        <p:nvPicPr>
          <p:cNvPr id="12299" name="Picture 11" descr="Картинка 5 из 2814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1863" y="2708275"/>
            <a:ext cx="2641600" cy="3311525"/>
          </a:xfrm>
          <a:prstGeom prst="rect">
            <a:avLst/>
          </a:prstGeom>
          <a:noFill/>
        </p:spPr>
      </p:pic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200650" y="6092825"/>
            <a:ext cx="3459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Западноевропейский костюм</a:t>
            </a:r>
          </a:p>
          <a:p>
            <a:r>
              <a:rPr lang="ru-RU">
                <a:solidFill>
                  <a:srgbClr val="000099"/>
                </a:solidFill>
              </a:rPr>
              <a:t>19 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7" grpId="0"/>
      <p:bldP spid="123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Картинка 6 из 281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3375"/>
            <a:ext cx="2752725" cy="3810000"/>
          </a:xfrm>
          <a:prstGeom prst="rect">
            <a:avLst/>
          </a:prstGeom>
          <a:noFill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76238" y="4173538"/>
            <a:ext cx="259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Одежда для прогулок</a:t>
            </a:r>
          </a:p>
          <a:p>
            <a:r>
              <a:rPr lang="ru-RU">
                <a:solidFill>
                  <a:srgbClr val="000099"/>
                </a:solidFill>
              </a:rPr>
              <a:t>1934 год</a:t>
            </a:r>
          </a:p>
        </p:txBody>
      </p:sp>
      <p:pic>
        <p:nvPicPr>
          <p:cNvPr id="8200" name="Picture 8" descr="pre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9575" y="1338263"/>
            <a:ext cx="2763838" cy="3314700"/>
          </a:xfrm>
          <a:prstGeom prst="rect">
            <a:avLst/>
          </a:prstGeom>
          <a:noFill/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987675" y="4868863"/>
            <a:ext cx="3086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Мужской и женский стиль</a:t>
            </a:r>
          </a:p>
          <a:p>
            <a:r>
              <a:rPr lang="ru-RU">
                <a:solidFill>
                  <a:srgbClr val="000099"/>
                </a:solidFill>
              </a:rPr>
              <a:t>1969 год</a:t>
            </a:r>
          </a:p>
        </p:txBody>
      </p:sp>
      <p:pic>
        <p:nvPicPr>
          <p:cNvPr id="8203" name="Picture 11" descr="Картинка 97 из 748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2708275"/>
            <a:ext cx="2154237" cy="3024188"/>
          </a:xfrm>
          <a:prstGeom prst="rect">
            <a:avLst/>
          </a:prstGeom>
          <a:noFill/>
        </p:spPr>
      </p:pic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364163" y="5949950"/>
            <a:ext cx="3529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1990-2000. В </a:t>
            </a:r>
            <a:r>
              <a:rPr lang="ru-RU" b="1">
                <a:solidFill>
                  <a:srgbClr val="000099"/>
                </a:solidFill>
              </a:rPr>
              <a:t>моду</a:t>
            </a:r>
            <a:r>
              <a:rPr lang="ru-RU">
                <a:solidFill>
                  <a:srgbClr val="000099"/>
                </a:solidFill>
              </a:rPr>
              <a:t> плотно </a:t>
            </a:r>
          </a:p>
          <a:p>
            <a:r>
              <a:rPr lang="ru-RU">
                <a:solidFill>
                  <a:srgbClr val="000099"/>
                </a:solidFill>
              </a:rPr>
              <a:t>входит минимализм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2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1775" y="333375"/>
            <a:ext cx="842645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ru-RU" sz="2000">
                <a:solidFill>
                  <a:srgbClr val="CC0099"/>
                </a:solidFill>
              </a:rPr>
              <a:t>В дизайне современной одежды различают два её вида:</a:t>
            </a:r>
          </a:p>
          <a:p>
            <a:pPr marL="342900" indent="-342900">
              <a:buFontTx/>
              <a:buAutoNum type="arabicPeriod"/>
            </a:pPr>
            <a:r>
              <a:rPr lang="ru-RU">
                <a:solidFill>
                  <a:srgbClr val="000099"/>
                </a:solidFill>
              </a:rPr>
              <a:t>Массовая (изготовление во множестве экземпляров</a:t>
            </a:r>
          </a:p>
          <a:p>
            <a:pPr marL="342900" indent="-342900"/>
            <a:r>
              <a:rPr lang="ru-RU">
                <a:solidFill>
                  <a:srgbClr val="000099"/>
                </a:solidFill>
              </a:rPr>
              <a:t>     по стандартным размерам);</a:t>
            </a:r>
          </a:p>
          <a:p>
            <a:pPr marL="342900" indent="-342900"/>
            <a:r>
              <a:rPr lang="ru-RU">
                <a:solidFill>
                  <a:srgbClr val="000099"/>
                </a:solidFill>
              </a:rPr>
              <a:t>2.  Эксклюзивная (исключительная, штучная, в единственном экземпляре)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35150" y="4652963"/>
            <a:ext cx="67691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solidFill>
                  <a:srgbClr val="CC0099"/>
                </a:solidFill>
              </a:rPr>
              <a:t>Современная одежда  - причудливая смесь изысканно-стильных утончённых платьев , деловых костюмов и джинсов. </a:t>
            </a:r>
          </a:p>
          <a:p>
            <a:r>
              <a:rPr lang="ru-RU" sz="2000">
                <a:solidFill>
                  <a:srgbClr val="CC0099"/>
                </a:solidFill>
              </a:rPr>
              <a:t>В нынешнем обществе вкусы, культура определяют наш облик больше, чем в прежние времена принадлежность к какому-либо сословию.</a:t>
            </a:r>
          </a:p>
        </p:txBody>
      </p:sp>
      <p:pic>
        <p:nvPicPr>
          <p:cNvPr id="9223" name="Picture 7" descr="Картинка 4 из 104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844675"/>
            <a:ext cx="5076825" cy="2647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2" name="Picture 10" descr="Картинка 32 из 117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060575"/>
            <a:ext cx="4032250" cy="3449638"/>
          </a:xfrm>
          <a:prstGeom prst="rect">
            <a:avLst/>
          </a:prstGeom>
          <a:noFill/>
        </p:spPr>
      </p:pic>
      <p:pic>
        <p:nvPicPr>
          <p:cNvPr id="13330" name="Picture 18" descr="Картинка 34 из 280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1844675"/>
            <a:ext cx="4176712" cy="4032250"/>
          </a:xfrm>
          <a:prstGeom prst="rect">
            <a:avLst/>
          </a:prstGeom>
          <a:noFill/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0454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i="1">
                <a:solidFill>
                  <a:srgbClr val="CC0099"/>
                </a:solidFill>
              </a:rPr>
              <a:t>Одежда любой социальной группы – «портрет» не только</a:t>
            </a:r>
          </a:p>
          <a:p>
            <a:r>
              <a:rPr lang="ru-RU" sz="2000" i="1">
                <a:solidFill>
                  <a:srgbClr val="CC0099"/>
                </a:solidFill>
              </a:rPr>
              <a:t> эстетических и утилитарных пристрастий, но и отражение</a:t>
            </a:r>
          </a:p>
          <a:p>
            <a:r>
              <a:rPr lang="ru-RU" sz="2000" i="1">
                <a:solidFill>
                  <a:srgbClr val="CC0099"/>
                </a:solidFill>
              </a:rPr>
              <a:t>общественного сознания и традиций определённого времени.</a:t>
            </a:r>
          </a:p>
        </p:txBody>
      </p:sp>
      <p:pic>
        <p:nvPicPr>
          <p:cNvPr id="13326" name="Picture 14" descr="Картинка 25 из 350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550" y="1700213"/>
            <a:ext cx="7561263" cy="4176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430213"/>
            <a:ext cx="8066088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 sz="2400">
                <a:solidFill>
                  <a:srgbClr val="CC0099"/>
                </a:solidFill>
              </a:rPr>
              <a:t>Композиционные принципы конструкции костюма</a:t>
            </a:r>
            <a:r>
              <a:rPr lang="ru-RU"/>
              <a:t>:</a:t>
            </a:r>
          </a:p>
          <a:p>
            <a:pPr marL="342900" indent="-342900">
              <a:buFontTx/>
              <a:buAutoNum type="arabicPeriod"/>
            </a:pPr>
            <a:r>
              <a:rPr lang="ru-RU" i="1">
                <a:solidFill>
                  <a:srgbClr val="CC0099"/>
                </a:solidFill>
              </a:rPr>
              <a:t>Гармония костюма с телом</a:t>
            </a:r>
            <a:r>
              <a:rPr lang="ru-RU">
                <a:solidFill>
                  <a:srgbClr val="000099"/>
                </a:solidFill>
              </a:rPr>
              <a:t>, когда все формы и детали одежды</a:t>
            </a:r>
          </a:p>
          <a:p>
            <a:pPr marL="342900" indent="-342900"/>
            <a:r>
              <a:rPr lang="ru-RU">
                <a:solidFill>
                  <a:srgbClr val="000099"/>
                </a:solidFill>
              </a:rPr>
              <a:t>     соразмерны с пропорциям тела;</a:t>
            </a:r>
          </a:p>
          <a:p>
            <a:pPr marL="342900" indent="-342900">
              <a:buFontTx/>
              <a:buAutoNum type="arabicPeriod" startAt="2"/>
            </a:pPr>
            <a:r>
              <a:rPr lang="ru-RU" i="1">
                <a:solidFill>
                  <a:srgbClr val="CC0099"/>
                </a:solidFill>
              </a:rPr>
              <a:t>Контраст костюма с телом</a:t>
            </a:r>
            <a:r>
              <a:rPr lang="ru-RU">
                <a:solidFill>
                  <a:srgbClr val="000099"/>
                </a:solidFill>
              </a:rPr>
              <a:t>, когда формы костюма нелогичны и</a:t>
            </a:r>
          </a:p>
          <a:p>
            <a:pPr marL="342900" indent="-342900"/>
            <a:r>
              <a:rPr lang="ru-RU">
                <a:solidFill>
                  <a:srgbClr val="000099"/>
                </a:solidFill>
              </a:rPr>
              <a:t>     сознательно или случайно противоречат естественности пластики</a:t>
            </a:r>
          </a:p>
          <a:p>
            <a:pPr marL="342900" indent="-342900"/>
            <a:r>
              <a:rPr lang="ru-RU">
                <a:solidFill>
                  <a:srgbClr val="000099"/>
                </a:solidFill>
              </a:rPr>
              <a:t>     и строения человеческой фигуры.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31775" y="2446338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CC0099"/>
                </a:solidFill>
              </a:rPr>
              <a:t>Силуэт – это обобщённое изображение формы костюма.</a:t>
            </a:r>
            <a:r>
              <a:rPr lang="ru-RU"/>
              <a:t> </a:t>
            </a:r>
          </a:p>
        </p:txBody>
      </p:sp>
      <p:pic>
        <p:nvPicPr>
          <p:cNvPr id="10247" name="Picture 7" descr="Картинка 125 из 895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284538"/>
            <a:ext cx="5076825" cy="2971800"/>
          </a:xfrm>
          <a:prstGeom prst="rect">
            <a:avLst/>
          </a:prstGeom>
          <a:noFill/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50825" y="3284538"/>
            <a:ext cx="283051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Как бы разнообразны </a:t>
            </a:r>
          </a:p>
          <a:p>
            <a:r>
              <a:rPr lang="ru-RU">
                <a:solidFill>
                  <a:srgbClr val="000099"/>
                </a:solidFill>
              </a:rPr>
              <a:t>Ни были конструкции</a:t>
            </a:r>
          </a:p>
          <a:p>
            <a:r>
              <a:rPr lang="ru-RU">
                <a:solidFill>
                  <a:srgbClr val="000099"/>
                </a:solidFill>
              </a:rPr>
              <a:t>Костюмов, их </a:t>
            </a:r>
          </a:p>
          <a:p>
            <a:r>
              <a:rPr lang="ru-RU">
                <a:solidFill>
                  <a:srgbClr val="000099"/>
                </a:solidFill>
              </a:rPr>
              <a:t>Зрительное восприятие</a:t>
            </a:r>
          </a:p>
          <a:p>
            <a:r>
              <a:rPr lang="ru-RU">
                <a:solidFill>
                  <a:srgbClr val="000099"/>
                </a:solidFill>
              </a:rPr>
              <a:t>сводится к простейшим</a:t>
            </a:r>
          </a:p>
          <a:p>
            <a:r>
              <a:rPr lang="ru-RU">
                <a:solidFill>
                  <a:srgbClr val="000099"/>
                </a:solidFill>
              </a:rPr>
              <a:t>формам (треугольнику, </a:t>
            </a:r>
          </a:p>
          <a:p>
            <a:r>
              <a:rPr lang="ru-RU">
                <a:solidFill>
                  <a:srgbClr val="000099"/>
                </a:solidFill>
              </a:rPr>
              <a:t>овалу, квадрату и т.д.)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205</TotalTime>
  <Words>452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Пастель</vt:lpstr>
      <vt:lpstr>Презентация PowerPoint</vt:lpstr>
      <vt:lpstr>Костюм, платье, туалет, гардероб – разные обозначения одного и того же понятия  - «одежда». В широком смысле это понятие включает и обувь, и головные уборы и сопутствующие детали костюма.   Костюм – это объёмная конструкция, которая создается исходя из пропорций и размеров конкретного человека.</vt:lpstr>
      <vt:lpstr>Все виды одежды обязаны своим появлением возможностям швейной техники своего времени. 1. В основе создания костюма лежит художественно-конструктивный замысел, в виде чертёжных или графических набросков. 2. Затем на их основе делаются лекала (выкройки) в натуральную величину костюма или в масштабе.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Задания:</vt:lpstr>
    </vt:vector>
  </TitlesOfParts>
  <Company>MMC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Alex_2</cp:lastModifiedBy>
  <cp:revision>7</cp:revision>
  <dcterms:created xsi:type="dcterms:W3CDTF">2011-03-23T07:07:12Z</dcterms:created>
  <dcterms:modified xsi:type="dcterms:W3CDTF">2020-04-20T17:14:09Z</dcterms:modified>
</cp:coreProperties>
</file>