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6858000" cy="1219041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4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3330" y="90"/>
      </p:cViewPr>
      <p:guideLst>
        <p:guide orient="horz" pos="384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3786930"/>
            <a:ext cx="5829300" cy="2613038"/>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6907901"/>
            <a:ext cx="4800600" cy="311532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488183"/>
            <a:ext cx="1543050" cy="1040135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488183"/>
            <a:ext cx="4514850" cy="1040135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7833470"/>
            <a:ext cx="5829300" cy="2421151"/>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5166818"/>
            <a:ext cx="5829300" cy="266665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844431"/>
            <a:ext cx="3028950" cy="80451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844431"/>
            <a:ext cx="3028950" cy="80451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728734"/>
            <a:ext cx="3030141" cy="11372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3865941"/>
            <a:ext cx="3030141" cy="702359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728734"/>
            <a:ext cx="3031331" cy="11372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3865941"/>
            <a:ext cx="3031331" cy="702359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11.03.2022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11.03.2022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11.03.2022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485359"/>
            <a:ext cx="2256235" cy="206559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485360"/>
            <a:ext cx="3833813" cy="104041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2550958"/>
            <a:ext cx="2256235" cy="833858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8533289"/>
            <a:ext cx="4114800" cy="1007403"/>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1089236"/>
            <a:ext cx="4114800" cy="731424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9540692"/>
            <a:ext cx="4114800" cy="14306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488182"/>
            <a:ext cx="6172200" cy="2031736"/>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844431"/>
            <a:ext cx="6172200" cy="804510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11298708"/>
            <a:ext cx="1600200" cy="649027"/>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3"/>
          </p:nvPr>
        </p:nvSpPr>
        <p:spPr>
          <a:xfrm>
            <a:off x="2343150" y="11298708"/>
            <a:ext cx="2171700" cy="64902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11298708"/>
            <a:ext cx="1600200" cy="649027"/>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8.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hyperlink" Target="mailto:Bak.Agrarnyy@tatar.ru" TargetMode="Externa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42984" y="154748"/>
            <a:ext cx="4429156" cy="253916"/>
          </a:xfrm>
          <a:prstGeom prst="rect">
            <a:avLst/>
          </a:prstGeom>
        </p:spPr>
        <p:txBody>
          <a:bodyPr wrap="square">
            <a:spAutoFit/>
          </a:bodyPr>
          <a:lstStyle/>
          <a:p>
            <a:pPr algn="ctr"/>
            <a:r>
              <a:rPr lang="ru-RU" sz="1000" dirty="0" smtClean="0">
                <a:effectLst>
                  <a:outerShdw blurRad="38100" dist="38100" dir="2700000" algn="tl">
                    <a:srgbClr val="000000">
                      <a:alpha val="43137"/>
                    </a:srgbClr>
                  </a:outerShdw>
                </a:effectLst>
                <a:latin typeface="Times New Roman" pitchFamily="18" charset="0"/>
                <a:cs typeface="Times New Roman" pitchFamily="18" charset="0"/>
              </a:rPr>
              <a:t>ГАПОУ «</a:t>
            </a:r>
            <a:r>
              <a:rPr lang="ru-RU" sz="1000" dirty="0" err="1" smtClean="0">
                <a:effectLst>
                  <a:outerShdw blurRad="38100" dist="38100" dir="2700000" algn="tl">
                    <a:srgbClr val="000000">
                      <a:alpha val="43137"/>
                    </a:srgbClr>
                  </a:outerShdw>
                </a:effectLst>
                <a:latin typeface="Times New Roman" pitchFamily="18" charset="0"/>
                <a:cs typeface="Times New Roman" pitchFamily="18" charset="0"/>
              </a:rPr>
              <a:t>Бугульминский</a:t>
            </a:r>
            <a:r>
              <a:rPr lang="ru-RU" sz="1000" dirty="0" smtClean="0">
                <a:effectLst>
                  <a:outerShdw blurRad="38100" dist="38100" dir="2700000" algn="tl">
                    <a:srgbClr val="000000">
                      <a:alpha val="43137"/>
                    </a:srgbClr>
                  </a:outerShdw>
                </a:effectLst>
                <a:latin typeface="Times New Roman" pitchFamily="18" charset="0"/>
                <a:cs typeface="Times New Roman" pitchFamily="18" charset="0"/>
              </a:rPr>
              <a:t> аграрный колледж»</a:t>
            </a:r>
            <a:endParaRPr lang="ru-RU" sz="10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5" name="Picture 1" descr="C:\Users\Библиотека\Desktop\ВСЕ материалы на конкурс и на сайт\логотип колледжа.png"/>
          <p:cNvPicPr>
            <a:picLocks noChangeAspect="1" noChangeArrowheads="1"/>
          </p:cNvPicPr>
          <p:nvPr/>
        </p:nvPicPr>
        <p:blipFill>
          <a:blip r:embed="rId2" cstate="print"/>
          <a:srcRect/>
          <a:stretch>
            <a:fillRect/>
          </a:stretch>
        </p:blipFill>
        <p:spPr bwMode="auto">
          <a:xfrm>
            <a:off x="285728" y="238092"/>
            <a:ext cx="928362" cy="1000132"/>
          </a:xfrm>
          <a:prstGeom prst="rect">
            <a:avLst/>
          </a:prstGeom>
          <a:noFill/>
        </p:spPr>
      </p:pic>
      <p:pic>
        <p:nvPicPr>
          <p:cNvPr id="6" name="Picture 2" descr="C:\Users\Библиотека\Desktop\ВЫПУСК ГАЗЕТЫ\ГАЗЕТА\1280px-Traktor_Bugulma_02.jpg"/>
          <p:cNvPicPr>
            <a:picLocks noChangeAspect="1" noChangeArrowheads="1"/>
          </p:cNvPicPr>
          <p:nvPr/>
        </p:nvPicPr>
        <p:blipFill>
          <a:blip r:embed="rId3" cstate="print"/>
          <a:srcRect/>
          <a:stretch>
            <a:fillRect/>
          </a:stretch>
        </p:blipFill>
        <p:spPr bwMode="auto">
          <a:xfrm>
            <a:off x="5429264" y="380968"/>
            <a:ext cx="1000132" cy="840948"/>
          </a:xfrm>
          <a:prstGeom prst="rect">
            <a:avLst/>
          </a:prstGeom>
          <a:noFill/>
        </p:spPr>
      </p:pic>
      <p:sp>
        <p:nvSpPr>
          <p:cNvPr id="7" name="Прямоугольник 6"/>
          <p:cNvSpPr/>
          <p:nvPr/>
        </p:nvSpPr>
        <p:spPr>
          <a:xfrm>
            <a:off x="1428736" y="537000"/>
            <a:ext cx="4143404" cy="707886"/>
          </a:xfrm>
          <a:prstGeom prst="rect">
            <a:avLst/>
          </a:prstGeom>
        </p:spPr>
        <p:txBody>
          <a:bodyPr wrap="square">
            <a:spAutoFit/>
          </a:bodyPr>
          <a:lstStyle/>
          <a:p>
            <a:r>
              <a:rPr lang="ru-RU" sz="4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Ф О Р Д З О Н</a:t>
            </a:r>
            <a:endParaRPr lang="ru-RU" sz="40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8" name="Прямоугольник 7"/>
          <p:cNvSpPr/>
          <p:nvPr/>
        </p:nvSpPr>
        <p:spPr>
          <a:xfrm>
            <a:off x="928670" y="309530"/>
            <a:ext cx="4786346" cy="400110"/>
          </a:xfrm>
          <a:prstGeom prst="rect">
            <a:avLst/>
          </a:prstGeom>
        </p:spPr>
        <p:txBody>
          <a:bodyPr wrap="square">
            <a:spAutoFit/>
          </a:bodyPr>
          <a:lstStyle/>
          <a:p>
            <a:pPr algn="ctr" fontAlgn="base">
              <a:spcBef>
                <a:spcPct val="0"/>
              </a:spcBef>
              <a:spcAft>
                <a:spcPct val="0"/>
              </a:spcAft>
            </a:pPr>
            <a:r>
              <a:rPr lang="ru-RU" sz="1000" dirty="0" smtClean="0">
                <a:latin typeface="Times New Roman" pitchFamily="18" charset="0"/>
                <a:ea typeface="Century Schoolbook" pitchFamily="18" charset="0"/>
                <a:cs typeface="Times New Roman" pitchFamily="18" charset="0"/>
              </a:rPr>
              <a:t>Студенческая газета</a:t>
            </a:r>
          </a:p>
          <a:p>
            <a:pPr algn="ctr" fontAlgn="base">
              <a:spcBef>
                <a:spcPct val="0"/>
              </a:spcBef>
              <a:spcAft>
                <a:spcPct val="0"/>
              </a:spcAft>
            </a:pPr>
            <a:r>
              <a:rPr lang="ru-RU" sz="1000" dirty="0" smtClean="0">
                <a:latin typeface="Times New Roman" pitchFamily="18" charset="0"/>
                <a:ea typeface="Century Schoolbook" pitchFamily="18" charset="0"/>
                <a:cs typeface="Times New Roman" pitchFamily="18" charset="0"/>
              </a:rPr>
              <a:t> </a:t>
            </a:r>
            <a:endParaRPr lang="ru-RU" sz="1000" dirty="0">
              <a:latin typeface="Times New Roman" pitchFamily="18" charset="0"/>
              <a:cs typeface="Times New Roman" pitchFamily="18" charset="0"/>
            </a:endParaRPr>
          </a:p>
        </p:txBody>
      </p:sp>
      <p:cxnSp>
        <p:nvCxnSpPr>
          <p:cNvPr id="9" name="Прямая соединительная линия 8"/>
          <p:cNvCxnSpPr/>
          <p:nvPr/>
        </p:nvCxnSpPr>
        <p:spPr>
          <a:xfrm>
            <a:off x="214290" y="95216"/>
            <a:ext cx="6357982" cy="1588"/>
          </a:xfrm>
          <a:prstGeom prst="line">
            <a:avLst/>
          </a:prstGeom>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1933021" y="1132463"/>
            <a:ext cx="2356735" cy="246221"/>
          </a:xfrm>
          <a:prstGeom prst="rect">
            <a:avLst/>
          </a:prstGeom>
        </p:spPr>
        <p:txBody>
          <a:bodyPr wrap="none">
            <a:spAutoFit/>
          </a:bodyPr>
          <a:lstStyle/>
          <a:p>
            <a:pPr algn="ctr" fontAlgn="base">
              <a:spcBef>
                <a:spcPct val="0"/>
              </a:spcBef>
              <a:spcAft>
                <a:spcPct val="0"/>
              </a:spcAft>
            </a:pPr>
            <a:r>
              <a:rPr lang="ru-RU" sz="1000" dirty="0" smtClean="0">
                <a:latin typeface="Times New Roman" pitchFamily="18" charset="0"/>
                <a:ea typeface="Century Schoolbook" pitchFamily="18" charset="0"/>
                <a:cs typeface="Times New Roman" pitchFamily="18" charset="0"/>
              </a:rPr>
              <a:t>выпуск № , </a:t>
            </a:r>
            <a:r>
              <a:rPr lang="ru-RU" sz="1000" dirty="0" err="1" smtClean="0">
                <a:latin typeface="Times New Roman" pitchFamily="18" charset="0"/>
                <a:ea typeface="Century Schoolbook" pitchFamily="18" charset="0"/>
                <a:cs typeface="Times New Roman" pitchFamily="18" charset="0"/>
              </a:rPr>
              <a:t>Яянварь</a:t>
            </a:r>
            <a:r>
              <a:rPr lang="ru-RU" sz="1000" dirty="0" smtClean="0">
                <a:latin typeface="Times New Roman" pitchFamily="18" charset="0"/>
                <a:ea typeface="Century Schoolbook" pitchFamily="18" charset="0"/>
                <a:cs typeface="Times New Roman" pitchFamily="18" charset="0"/>
              </a:rPr>
              <a:t>-Февраль 2022 года</a:t>
            </a:r>
            <a:endParaRPr lang="ru-RU" sz="1000" dirty="0">
              <a:latin typeface="Times New Roman" pitchFamily="18" charset="0"/>
              <a:cs typeface="Times New Roman" pitchFamily="18" charset="0"/>
            </a:endParaRPr>
          </a:p>
        </p:txBody>
      </p:sp>
      <p:cxnSp>
        <p:nvCxnSpPr>
          <p:cNvPr id="11" name="Прямая соединительная линия 10"/>
          <p:cNvCxnSpPr/>
          <p:nvPr/>
        </p:nvCxnSpPr>
        <p:spPr>
          <a:xfrm>
            <a:off x="215084" y="1379512"/>
            <a:ext cx="635798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rot="5400000">
            <a:off x="5929330" y="738158"/>
            <a:ext cx="128588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213496" y="95216"/>
            <a:ext cx="0" cy="1292207"/>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Рисунок 13">
            <a:extLst>
              <a:ext uri="{FF2B5EF4-FFF2-40B4-BE49-F238E27FC236}">
                <a16:creationId xmlns:a16="http://schemas.microsoft.com/office/drawing/2014/main" id="{4A28E92B-DD76-4BB6-9E02-E58BB28E5638}"/>
              </a:ext>
            </a:extLst>
          </p:cNvPr>
          <p:cNvPicPr>
            <a:picLocks noChangeAspect="1"/>
          </p:cNvPicPr>
          <p:nvPr/>
        </p:nvPicPr>
        <p:blipFill>
          <a:blip r:embed="rId4"/>
          <a:stretch>
            <a:fillRect/>
          </a:stretch>
        </p:blipFill>
        <p:spPr>
          <a:xfrm>
            <a:off x="1948906" y="1400019"/>
            <a:ext cx="18290" cy="3917526"/>
          </a:xfrm>
          <a:prstGeom prst="rect">
            <a:avLst/>
          </a:prstGeom>
        </p:spPr>
      </p:pic>
      <p:pic>
        <p:nvPicPr>
          <p:cNvPr id="1026" name="Picture 2" descr="D:\UserData\Desktop\газеты\281861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4643" y="1558702"/>
            <a:ext cx="2076835" cy="1368152"/>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p:cNvSpPr/>
          <p:nvPr/>
        </p:nvSpPr>
        <p:spPr>
          <a:xfrm>
            <a:off x="1933020" y="1477765"/>
            <a:ext cx="4640045" cy="3139321"/>
          </a:xfrm>
          <a:prstGeom prst="rect">
            <a:avLst/>
          </a:prstGeom>
        </p:spPr>
        <p:txBody>
          <a:bodyPr wrap="square">
            <a:spAutoFit/>
          </a:bodyPr>
          <a:lstStyle/>
          <a:p>
            <a:r>
              <a:rPr lang="ru-RU" sz="1000" b="1" i="1" dirty="0"/>
              <a:t>Студенческий бал</a:t>
            </a:r>
          </a:p>
          <a:p>
            <a:endParaRPr lang="ru-RU" sz="1000" dirty="0"/>
          </a:p>
          <a:p>
            <a:r>
              <a:rPr lang="ru-RU" sz="1000" dirty="0"/>
              <a:t>Студенческий бал в стиле 19 века состоялся </a:t>
            </a:r>
            <a:endParaRPr lang="ru-RU" sz="1000" dirty="0" smtClean="0"/>
          </a:p>
          <a:p>
            <a:r>
              <a:rPr lang="ru-RU" sz="1000" dirty="0" smtClean="0"/>
              <a:t>25 </a:t>
            </a:r>
            <a:r>
              <a:rPr lang="ru-RU" sz="1000" dirty="0"/>
              <a:t>января. Слово «бал» пришло в Россию </a:t>
            </a:r>
            <a:endParaRPr lang="ru-RU" sz="1000" dirty="0" smtClean="0"/>
          </a:p>
          <a:p>
            <a:r>
              <a:rPr lang="ru-RU" sz="1000" dirty="0" smtClean="0"/>
              <a:t>из </a:t>
            </a:r>
            <a:r>
              <a:rPr lang="ru-RU" sz="1000" dirty="0"/>
              <a:t>Европы. Форма бала в </a:t>
            </a:r>
            <a:r>
              <a:rPr lang="ru-RU" sz="1000" dirty="0" smtClean="0"/>
              <a:t>русской</a:t>
            </a:r>
          </a:p>
          <a:p>
            <a:r>
              <a:rPr lang="ru-RU" sz="1000" dirty="0" smtClean="0"/>
              <a:t> </a:t>
            </a:r>
            <a:r>
              <a:rPr lang="ru-RU" sz="1000" dirty="0"/>
              <a:t>культуре тесно связана с петровским </a:t>
            </a:r>
            <a:endParaRPr lang="ru-RU" sz="1000" dirty="0" smtClean="0"/>
          </a:p>
          <a:p>
            <a:r>
              <a:rPr lang="ru-RU" sz="1000" dirty="0" smtClean="0"/>
              <a:t>периодом </a:t>
            </a:r>
            <a:r>
              <a:rPr lang="ru-RU" sz="1000" dirty="0"/>
              <a:t>отечественной истории. В те </a:t>
            </a:r>
            <a:endParaRPr lang="ru-RU" sz="1000" dirty="0" smtClean="0"/>
          </a:p>
          <a:p>
            <a:r>
              <a:rPr lang="ru-RU" sz="1000" dirty="0" smtClean="0"/>
              <a:t>времена </a:t>
            </a:r>
            <a:r>
              <a:rPr lang="ru-RU" sz="1000" dirty="0"/>
              <a:t>балы называли ассамблеями, но </a:t>
            </a:r>
            <a:endParaRPr lang="ru-RU" sz="1000" dirty="0" smtClean="0"/>
          </a:p>
          <a:p>
            <a:r>
              <a:rPr lang="ru-RU" sz="1000" dirty="0" smtClean="0"/>
              <a:t>эти </a:t>
            </a:r>
            <a:r>
              <a:rPr lang="ru-RU" sz="1000" dirty="0"/>
              <a:t>увеселительные мероприятия </a:t>
            </a:r>
            <a:endParaRPr lang="ru-RU" sz="1000" dirty="0" smtClean="0"/>
          </a:p>
          <a:p>
            <a:r>
              <a:rPr lang="ru-RU" sz="1000" dirty="0" smtClean="0"/>
              <a:t>прививались </a:t>
            </a:r>
            <a:r>
              <a:rPr lang="ru-RU" sz="1000" dirty="0"/>
              <a:t>плохо, и знать старалась </a:t>
            </a:r>
            <a:r>
              <a:rPr lang="ru-RU" sz="1000" dirty="0" smtClean="0"/>
              <a:t>под</a:t>
            </a:r>
          </a:p>
          <a:p>
            <a:r>
              <a:rPr lang="ru-RU" sz="1000" dirty="0" smtClean="0"/>
              <a:t> </a:t>
            </a:r>
            <a:r>
              <a:rPr lang="ru-RU" sz="1000" dirty="0"/>
              <a:t>разными предлогами уклониться от них. В 1718 году Петр I издает специальный указ об ассамблеях, чтобы они устраивались не только для забавы, но и для дела.</a:t>
            </a:r>
          </a:p>
          <a:p>
            <a:endParaRPr lang="ru-RU" sz="1000" dirty="0"/>
          </a:p>
          <a:p>
            <a:r>
              <a:rPr lang="ru-RU" sz="1000" dirty="0"/>
              <a:t>Так и на студенческом балу в Бугульме присутствовали студенты аграрного колледжа. Программа бала была интересной и насыщенной. По итогам члены жюри выбрали самых лучших. Самой красивой парой признаны также студенты </a:t>
            </a:r>
            <a:r>
              <a:rPr lang="ru-RU" sz="1000" dirty="0" err="1"/>
              <a:t>Бугульминского</a:t>
            </a:r>
            <a:r>
              <a:rPr lang="ru-RU" sz="1000" dirty="0"/>
              <a:t> аграрного колледжа.</a:t>
            </a:r>
          </a:p>
          <a:p>
            <a:endParaRPr lang="ru-RU" dirty="0"/>
          </a:p>
        </p:txBody>
      </p:sp>
      <p:sp>
        <p:nvSpPr>
          <p:cNvPr id="16" name="Прямоугольник 15"/>
          <p:cNvSpPr/>
          <p:nvPr/>
        </p:nvSpPr>
        <p:spPr>
          <a:xfrm>
            <a:off x="44624" y="1400019"/>
            <a:ext cx="1888396" cy="3477875"/>
          </a:xfrm>
          <a:prstGeom prst="rect">
            <a:avLst/>
          </a:prstGeom>
        </p:spPr>
        <p:txBody>
          <a:bodyPr wrap="square">
            <a:spAutoFit/>
          </a:bodyPr>
          <a:lstStyle/>
          <a:p>
            <a:pPr marL="342900" indent="-342900">
              <a:buFont typeface="Wingdings" pitchFamily="2" charset="2"/>
              <a:buChar char="Ø"/>
            </a:pPr>
            <a:r>
              <a:rPr lang="ru-RU" sz="1000" b="1" i="1" dirty="0"/>
              <a:t>Студенческий </a:t>
            </a:r>
            <a:r>
              <a:rPr lang="ru-RU" sz="1000" b="1" i="1" dirty="0" smtClean="0"/>
              <a:t>бал</a:t>
            </a:r>
          </a:p>
          <a:p>
            <a:pPr marL="342900" indent="-342900">
              <a:buFont typeface="Wingdings" pitchFamily="2" charset="2"/>
              <a:buChar char="Ø"/>
            </a:pPr>
            <a:endParaRPr lang="ru-RU" sz="1000" b="1" i="1" dirty="0" smtClean="0"/>
          </a:p>
          <a:p>
            <a:pPr marL="342900" indent="-342900">
              <a:buFont typeface="Wingdings" pitchFamily="2" charset="2"/>
              <a:buChar char="Ø"/>
            </a:pPr>
            <a:r>
              <a:rPr lang="ru-RU" sz="1000" b="1" i="1" dirty="0" smtClean="0"/>
              <a:t>Литературный </a:t>
            </a:r>
            <a:r>
              <a:rPr lang="ru-RU" sz="1000" b="1" i="1" dirty="0" err="1" smtClean="0"/>
              <a:t>батл</a:t>
            </a:r>
            <a:r>
              <a:rPr lang="ru-RU" sz="1000" b="1" i="1" dirty="0" smtClean="0"/>
              <a:t> «</a:t>
            </a:r>
            <a:r>
              <a:rPr lang="ru-RU" sz="1000" b="1" i="1" dirty="0"/>
              <a:t>Итак, она звалась Татьяна</a:t>
            </a:r>
            <a:r>
              <a:rPr lang="ru-RU" sz="1000" b="1" i="1" dirty="0" smtClean="0"/>
              <a:t>…»</a:t>
            </a:r>
          </a:p>
          <a:p>
            <a:pPr marL="342900" indent="-342900">
              <a:buFont typeface="Wingdings" pitchFamily="2" charset="2"/>
              <a:buChar char="Ø"/>
            </a:pPr>
            <a:endParaRPr lang="ru-RU" sz="1000" b="1" i="1" dirty="0"/>
          </a:p>
          <a:p>
            <a:pPr marL="342900" indent="-342900">
              <a:buFont typeface="Wingdings" pitchFamily="2" charset="2"/>
              <a:buChar char="Ø"/>
            </a:pPr>
            <a:r>
              <a:rPr lang="ru-RU" sz="1000" b="1" i="1" dirty="0" smtClean="0"/>
              <a:t>«</a:t>
            </a:r>
            <a:r>
              <a:rPr lang="ru-RU" sz="1000" b="1" i="1" dirty="0"/>
              <a:t>Холокост – уроки памяти для будущих поколений</a:t>
            </a:r>
            <a:r>
              <a:rPr lang="ru-RU" sz="1000" b="1" i="1" dirty="0" smtClean="0"/>
              <a:t>».</a:t>
            </a:r>
          </a:p>
          <a:p>
            <a:pPr marL="342900" indent="-342900">
              <a:buFont typeface="Wingdings" pitchFamily="2" charset="2"/>
              <a:buChar char="Ø"/>
            </a:pPr>
            <a:endParaRPr lang="ru-RU" sz="1000" b="1" i="1" dirty="0"/>
          </a:p>
          <a:p>
            <a:pPr marL="342900" indent="-342900">
              <a:buFont typeface="Wingdings" pitchFamily="2" charset="2"/>
              <a:buChar char="Ø"/>
            </a:pPr>
            <a:r>
              <a:rPr lang="ru-RU" sz="1000" b="1" i="1" dirty="0"/>
              <a:t>78 лет назад была полностью снята блокада </a:t>
            </a:r>
            <a:r>
              <a:rPr lang="ru-RU" sz="1000" b="1" i="1" dirty="0" smtClean="0"/>
              <a:t>Ленинграда</a:t>
            </a:r>
          </a:p>
          <a:p>
            <a:pPr marL="342900" indent="-342900">
              <a:buFont typeface="Wingdings" pitchFamily="2" charset="2"/>
              <a:buChar char="Ø"/>
            </a:pPr>
            <a:endParaRPr lang="ru-RU" sz="1000" b="1" i="1" dirty="0" smtClean="0"/>
          </a:p>
          <a:p>
            <a:pPr marL="342900" indent="-342900">
              <a:buFont typeface="Wingdings" pitchFamily="2" charset="2"/>
              <a:buChar char="Ø"/>
            </a:pPr>
            <a:r>
              <a:rPr lang="ru-RU" sz="1000" b="1" i="1" dirty="0"/>
              <a:t>«Снежный десант</a:t>
            </a:r>
            <a:r>
              <a:rPr lang="ru-RU" sz="1000" b="1" i="1" dirty="0" smtClean="0"/>
              <a:t>»</a:t>
            </a:r>
          </a:p>
          <a:p>
            <a:pPr marL="342900" indent="-342900">
              <a:buFont typeface="Wingdings" pitchFamily="2" charset="2"/>
              <a:buChar char="Ø"/>
            </a:pPr>
            <a:endParaRPr lang="ru-RU" sz="1000" b="1" i="1" dirty="0" smtClean="0"/>
          </a:p>
          <a:p>
            <a:pPr marL="342900" indent="-342900">
              <a:buFont typeface="Wingdings" pitchFamily="2" charset="2"/>
              <a:buChar char="Ø"/>
            </a:pPr>
            <a:r>
              <a:rPr lang="ru-RU" sz="1000" b="1" i="1" dirty="0"/>
              <a:t>Профессиональное кредо: «Быть профессионалами в своем деле!»</a:t>
            </a:r>
            <a:r>
              <a:rPr lang="ru-RU" sz="1000" dirty="0"/>
              <a:t/>
            </a:r>
            <a:br>
              <a:rPr lang="ru-RU" sz="1000" dirty="0"/>
            </a:br>
            <a:r>
              <a:rPr lang="ru-RU" sz="1000" dirty="0" smtClean="0"/>
              <a:t> </a:t>
            </a:r>
            <a:endParaRPr lang="ru-RU" sz="1000" dirty="0"/>
          </a:p>
          <a:p>
            <a:pPr marL="342900" indent="-342900">
              <a:buFont typeface="Wingdings" pitchFamily="2" charset="2"/>
              <a:buChar char="Ø"/>
            </a:pPr>
            <a:endParaRPr lang="ru-RU" sz="1000" b="1" i="1" dirty="0"/>
          </a:p>
        </p:txBody>
      </p:sp>
      <p:pic>
        <p:nvPicPr>
          <p:cNvPr id="1027" name="Picture 3" descr="D:\UserData\Desktop\газеты\28186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56033" y="4367014"/>
            <a:ext cx="2032213" cy="1339413"/>
          </a:xfrm>
          <a:prstGeom prst="rect">
            <a:avLst/>
          </a:prstGeom>
          <a:noFill/>
          <a:extLst>
            <a:ext uri="{909E8E84-426E-40DD-AFC4-6F175D3DCCD1}">
              <a14:hiddenFill xmlns:a14="http://schemas.microsoft.com/office/drawing/2010/main">
                <a:solidFill>
                  <a:srgbClr val="FFFFFF"/>
                </a:solidFill>
              </a14:hiddenFill>
            </a:ext>
          </a:extLst>
        </p:spPr>
      </p:pic>
      <p:sp>
        <p:nvSpPr>
          <p:cNvPr id="17" name="Прямоугольник 16"/>
          <p:cNvSpPr/>
          <p:nvPr/>
        </p:nvSpPr>
        <p:spPr>
          <a:xfrm>
            <a:off x="1967196" y="4367014"/>
            <a:ext cx="4621050" cy="2400657"/>
          </a:xfrm>
          <a:prstGeom prst="rect">
            <a:avLst/>
          </a:prstGeom>
        </p:spPr>
        <p:txBody>
          <a:bodyPr wrap="square">
            <a:spAutoFit/>
          </a:bodyPr>
          <a:lstStyle/>
          <a:p>
            <a:pPr fontAlgn="base"/>
            <a:r>
              <a:rPr lang="ru-RU" sz="1000" b="1" i="1" dirty="0"/>
              <a:t>Литературный </a:t>
            </a:r>
            <a:r>
              <a:rPr lang="ru-RU" sz="1000" b="1" i="1" dirty="0" err="1"/>
              <a:t>батл</a:t>
            </a:r>
            <a:r>
              <a:rPr lang="ru-RU" sz="1000" b="1" i="1" dirty="0"/>
              <a:t> </a:t>
            </a:r>
            <a:endParaRPr lang="ru-RU" sz="1000" b="1" i="1" dirty="0" smtClean="0"/>
          </a:p>
          <a:p>
            <a:pPr fontAlgn="base"/>
            <a:r>
              <a:rPr lang="ru-RU" sz="1000" b="1" i="1" dirty="0" smtClean="0"/>
              <a:t>«</a:t>
            </a:r>
            <a:r>
              <a:rPr lang="ru-RU" sz="1000" b="1" i="1" dirty="0"/>
              <a:t>Итак, она звалась Татьяна…»</a:t>
            </a:r>
          </a:p>
          <a:p>
            <a:pPr fontAlgn="base"/>
            <a:r>
              <a:rPr lang="ru-RU" sz="1000" dirty="0"/>
              <a:t/>
            </a:r>
            <a:br>
              <a:rPr lang="ru-RU" sz="1000" dirty="0"/>
            </a:br>
            <a:r>
              <a:rPr lang="ru-RU" sz="1000" dirty="0"/>
              <a:t/>
            </a:r>
            <a:br>
              <a:rPr lang="ru-RU" sz="1000" dirty="0"/>
            </a:br>
            <a:r>
              <a:rPr lang="ru-RU" sz="1000" dirty="0"/>
              <a:t>Есть в морозном январе день, окрашенный </a:t>
            </a:r>
            <a:endParaRPr lang="ru-RU" sz="1000" dirty="0" smtClean="0"/>
          </a:p>
          <a:p>
            <a:pPr fontAlgn="base"/>
            <a:r>
              <a:rPr lang="ru-RU" sz="1000" dirty="0" smtClean="0"/>
              <a:t>радостным</a:t>
            </a:r>
            <a:r>
              <a:rPr lang="ru-RU" sz="1000" dirty="0"/>
              <a:t>, каким-то весенним настроением. </a:t>
            </a:r>
            <a:endParaRPr lang="ru-RU" sz="1000" dirty="0" smtClean="0"/>
          </a:p>
          <a:p>
            <a:pPr fontAlgn="base"/>
            <a:r>
              <a:rPr lang="ru-RU" sz="1000" dirty="0" smtClean="0"/>
              <a:t>Это</a:t>
            </a:r>
            <a:r>
              <a:rPr lang="ru-RU" sz="1000" dirty="0"/>
              <a:t> </a:t>
            </a:r>
            <a:r>
              <a:rPr lang="ru-RU" sz="1000" dirty="0" smtClean="0"/>
              <a:t>25января- </a:t>
            </a:r>
            <a:r>
              <a:rPr lang="ru-RU" sz="1000" dirty="0"/>
              <a:t>Татьянин день</a:t>
            </a:r>
            <a:r>
              <a:rPr lang="ru-RU" sz="1000" dirty="0" smtClean="0"/>
              <a:t>.</a:t>
            </a:r>
          </a:p>
          <a:p>
            <a:pPr fontAlgn="base"/>
            <a:r>
              <a:rPr lang="ru-RU" sz="1000" dirty="0" smtClean="0"/>
              <a:t> </a:t>
            </a:r>
            <a:r>
              <a:rPr lang="ru-RU" sz="1000" dirty="0"/>
              <a:t>День всех студентов. Вероятно, это </a:t>
            </a:r>
            <a:endParaRPr lang="ru-RU" sz="1000" dirty="0" smtClean="0"/>
          </a:p>
          <a:p>
            <a:pPr fontAlgn="base"/>
            <a:r>
              <a:rPr lang="ru-RU" sz="1000" dirty="0" smtClean="0"/>
              <a:t>единственный </a:t>
            </a:r>
            <a:r>
              <a:rPr lang="ru-RU" sz="1000" dirty="0"/>
              <a:t>в истории случай, когда </a:t>
            </a:r>
            <a:r>
              <a:rPr lang="ru-RU" sz="1000" dirty="0" smtClean="0"/>
              <a:t>на</a:t>
            </a:r>
          </a:p>
          <a:p>
            <a:pPr fontAlgn="base"/>
            <a:r>
              <a:rPr lang="ru-RU" sz="1000" dirty="0" smtClean="0"/>
              <a:t> </a:t>
            </a:r>
            <a:r>
              <a:rPr lang="ru-RU" sz="1000" dirty="0"/>
              <a:t>один и тот же день претендуют и служители церкви и студенчество, причем каждая сторона понимает праздник на свой манер. В этот день студенты колледжа приняли участие в литературном </a:t>
            </a:r>
            <a:r>
              <a:rPr lang="ru-RU" sz="1000" dirty="0" err="1"/>
              <a:t>батле</a:t>
            </a:r>
            <a:r>
              <a:rPr lang="ru-RU" sz="1000" dirty="0"/>
              <a:t>  «Итак, она звалась Татьяна…». На протяжении всего вечера звучали стихи и песни посвященные  зимним праздникам, время  пролетело незаметно.</a:t>
            </a:r>
          </a:p>
          <a:p>
            <a:pPr fontAlgn="base"/>
            <a:r>
              <a:rPr lang="ru-RU" sz="1000" dirty="0"/>
              <a:t> </a:t>
            </a:r>
          </a:p>
        </p:txBody>
      </p:sp>
      <p:pic>
        <p:nvPicPr>
          <p:cNvPr id="1028" name="Picture 4" descr="D:\UserData\Desktop\газеты\282182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2504" y="6599262"/>
            <a:ext cx="2117979" cy="1395256"/>
          </a:xfrm>
          <a:prstGeom prst="rect">
            <a:avLst/>
          </a:prstGeom>
          <a:noFill/>
          <a:extLst>
            <a:ext uri="{909E8E84-426E-40DD-AFC4-6F175D3DCCD1}">
              <a14:hiddenFill xmlns:a14="http://schemas.microsoft.com/office/drawing/2010/main">
                <a:solidFill>
                  <a:srgbClr val="FFFFFF"/>
                </a:solidFill>
              </a14:hiddenFill>
            </a:ext>
          </a:extLst>
        </p:spPr>
      </p:pic>
      <p:sp>
        <p:nvSpPr>
          <p:cNvPr id="18" name="Прямоугольник 17"/>
          <p:cNvSpPr/>
          <p:nvPr/>
        </p:nvSpPr>
        <p:spPr>
          <a:xfrm>
            <a:off x="2301845" y="6527254"/>
            <a:ext cx="4655547" cy="2369880"/>
          </a:xfrm>
          <a:prstGeom prst="rect">
            <a:avLst/>
          </a:prstGeom>
        </p:spPr>
        <p:txBody>
          <a:bodyPr wrap="square">
            <a:spAutoFit/>
          </a:bodyPr>
          <a:lstStyle/>
          <a:p>
            <a:pPr algn="ctr"/>
            <a:r>
              <a:rPr lang="ru-RU" sz="1000" b="1" i="1" dirty="0"/>
              <a:t>«Холокост – уроки памяти для будущих поколений».</a:t>
            </a:r>
          </a:p>
          <a:p>
            <a:endParaRPr lang="ru-RU" sz="1000" dirty="0"/>
          </a:p>
          <a:p>
            <a:r>
              <a:rPr lang="ru-RU" sz="1000" dirty="0" smtClean="0"/>
              <a:t>   27 </a:t>
            </a:r>
            <a:r>
              <a:rPr lang="ru-RU" sz="1000" dirty="0"/>
              <a:t>января Генеральная Ассамблея ООН провозгласила Международным днём памяти жертв Холокоста. Именно в этот день в 1945 году Красная Армия освободила </a:t>
            </a:r>
            <a:r>
              <a:rPr lang="ru-RU" sz="1000" dirty="0" err="1"/>
              <a:t>Аушвиц</a:t>
            </a:r>
            <a:r>
              <a:rPr lang="ru-RU" sz="1000" dirty="0"/>
              <a:t> – крупнейший нацистский концентрационный лагерь, располагавшийся на территории Польши. Эта дата внесена в Календарь образовательных событий, приуроченных к государственным и национальным праздникам Российской Федерации, памятным датам и событиям российской истории и культуры.</a:t>
            </a:r>
          </a:p>
          <a:p>
            <a:r>
              <a:rPr lang="ru-RU" sz="1000" dirty="0" smtClean="0"/>
              <a:t>   26 </a:t>
            </a:r>
            <a:r>
              <a:rPr lang="ru-RU" sz="1000" dirty="0"/>
              <a:t>января 2022 г. в рамках Недели Памяти жертв Холокоста студенты </a:t>
            </a:r>
            <a:r>
              <a:rPr lang="ru-RU" sz="1000" dirty="0" err="1"/>
              <a:t>Бугульминского</a:t>
            </a:r>
            <a:r>
              <a:rPr lang="ru-RU" sz="1000" dirty="0"/>
              <a:t> аграрного колледжа приняли участие в  историческом </a:t>
            </a:r>
            <a:r>
              <a:rPr lang="ru-RU" sz="1000" dirty="0" err="1"/>
              <a:t>квизе</a:t>
            </a:r>
            <a:r>
              <a:rPr lang="ru-RU" sz="1000" dirty="0"/>
              <a:t> «Холокост – уроки памяти для будущих поколений».</a:t>
            </a:r>
          </a:p>
          <a:p>
            <a:endParaRPr lang="ru-RU" sz="1000" dirty="0"/>
          </a:p>
          <a:p>
            <a:endParaRPr lang="ru-RU" dirty="0"/>
          </a:p>
        </p:txBody>
      </p:sp>
      <p:pic>
        <p:nvPicPr>
          <p:cNvPr id="1029" name="Picture 5" descr="D:\UserData\Desktop\газеты\2821828.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9353" y="8471470"/>
            <a:ext cx="2117979" cy="1395256"/>
          </a:xfrm>
          <a:prstGeom prst="rect">
            <a:avLst/>
          </a:prstGeom>
          <a:noFill/>
          <a:extLst>
            <a:ext uri="{909E8E84-426E-40DD-AFC4-6F175D3DCCD1}">
              <a14:hiddenFill xmlns:a14="http://schemas.microsoft.com/office/drawing/2010/main">
                <a:solidFill>
                  <a:srgbClr val="FFFFFF"/>
                </a:solidFill>
              </a14:hiddenFill>
            </a:ext>
          </a:extLst>
        </p:spPr>
      </p:pic>
      <p:sp>
        <p:nvSpPr>
          <p:cNvPr id="19" name="Прямоугольник 18"/>
          <p:cNvSpPr/>
          <p:nvPr/>
        </p:nvSpPr>
        <p:spPr>
          <a:xfrm>
            <a:off x="2357140" y="8471470"/>
            <a:ext cx="4500860" cy="1785104"/>
          </a:xfrm>
          <a:prstGeom prst="rect">
            <a:avLst/>
          </a:prstGeom>
        </p:spPr>
        <p:txBody>
          <a:bodyPr wrap="square">
            <a:spAutoFit/>
          </a:bodyPr>
          <a:lstStyle/>
          <a:p>
            <a:pPr fontAlgn="base"/>
            <a:r>
              <a:rPr lang="ru-RU" sz="1000" b="1" i="1" dirty="0"/>
              <a:t>78 лет назад была полностью снята блокада </a:t>
            </a:r>
            <a:r>
              <a:rPr lang="ru-RU" sz="1000" b="1" i="1" dirty="0" smtClean="0"/>
              <a:t>Ленинграда</a:t>
            </a:r>
            <a:r>
              <a:rPr lang="ru-RU" sz="1000" dirty="0" smtClean="0"/>
              <a:t> </a:t>
            </a:r>
          </a:p>
          <a:p>
            <a:pPr fontAlgn="base"/>
            <a:r>
              <a:rPr lang="ru-RU" sz="1000" dirty="0"/>
              <a:t/>
            </a:r>
            <a:br>
              <a:rPr lang="ru-RU" sz="1000" dirty="0"/>
            </a:br>
            <a:r>
              <a:rPr lang="ru-RU" sz="1000" dirty="0"/>
              <a:t>27 января особенная дата в истории нашей страны и в истории Великой Отечественной войны. 78 лет назад была полностью снята блокада Ленинграда. Жители города столкнулись с нечеловеческими испытаниями: голод, холод, постоянные бомбежки. И так почти 900 дней и ночей. Погибли сотни тысяч человек. Это наша общая боль... Героический подвиг ленинградцев, которые смогли противостоять врагу и защитить город, вспоминают по всей России. Студенты колледжа приняли участие в историческом </a:t>
            </a:r>
            <a:r>
              <a:rPr lang="ru-RU" sz="1000" dirty="0" err="1"/>
              <a:t>квизе</a:t>
            </a:r>
            <a:r>
              <a:rPr lang="ru-RU" sz="1000" dirty="0"/>
              <a:t> посвященном  этой памятной дате. Студентам  рассказали  о подвиге жителей Ленинграда во время войны.</a:t>
            </a:r>
          </a:p>
        </p:txBody>
      </p:sp>
      <p:sp>
        <p:nvSpPr>
          <p:cNvPr id="20" name="Прямоугольник 19"/>
          <p:cNvSpPr/>
          <p:nvPr/>
        </p:nvSpPr>
        <p:spPr>
          <a:xfrm>
            <a:off x="212504" y="10343678"/>
            <a:ext cx="3720552" cy="1785104"/>
          </a:xfrm>
          <a:prstGeom prst="rect">
            <a:avLst/>
          </a:prstGeom>
        </p:spPr>
        <p:txBody>
          <a:bodyPr wrap="square">
            <a:spAutoFit/>
          </a:bodyPr>
          <a:lstStyle/>
          <a:p>
            <a:pPr fontAlgn="base"/>
            <a:r>
              <a:rPr lang="ru-RU" sz="1000" b="1" i="1" dirty="0" smtClean="0"/>
              <a:t>                	«</a:t>
            </a:r>
            <a:r>
              <a:rPr lang="ru-RU" sz="1000" b="1" i="1" dirty="0"/>
              <a:t>Снежный десант</a:t>
            </a:r>
            <a:r>
              <a:rPr lang="ru-RU" sz="1000" b="1" i="1" dirty="0" smtClean="0"/>
              <a:t>»</a:t>
            </a:r>
            <a:r>
              <a:rPr lang="ru-RU" sz="1000" dirty="0"/>
              <a:t/>
            </a:r>
            <a:br>
              <a:rPr lang="ru-RU" sz="1000" dirty="0"/>
            </a:br>
            <a:r>
              <a:rPr lang="ru-RU" sz="1000" dirty="0"/>
              <a:t/>
            </a:r>
            <a:br>
              <a:rPr lang="ru-RU" sz="1000" dirty="0"/>
            </a:br>
            <a:r>
              <a:rPr lang="ru-RU" sz="1000" dirty="0"/>
              <a:t>Добровольческое объединение «</a:t>
            </a:r>
            <a:r>
              <a:rPr lang="ru-RU" sz="1000" dirty="0" err="1"/>
              <a:t>ВКонтакте</a:t>
            </a:r>
            <a:r>
              <a:rPr lang="ru-RU" sz="1000" dirty="0"/>
              <a:t>» приняло участие  в акции «Снежный десант». Ребята оказали необходимую помощь  социальным учреждениям города и  освободили от снега городской родильный дом. Сейчас как никогда актуальна тема уборки снега. В рамках акции «Снежный десант» до окончания зимнего периода волонтеры будут оказывать помощь  пожилым людям и ветеранам колледжа.</a:t>
            </a:r>
          </a:p>
          <a:p>
            <a:r>
              <a:rPr lang="ru-RU" sz="1000" dirty="0"/>
              <a:t/>
            </a:r>
            <a:br>
              <a:rPr lang="ru-RU" sz="1000" dirty="0"/>
            </a:br>
            <a:endParaRPr lang="ru-RU" sz="1000" dirty="0"/>
          </a:p>
        </p:txBody>
      </p:sp>
      <p:pic>
        <p:nvPicPr>
          <p:cNvPr id="1030" name="Picture 6" descr="D:\UserData\Desktop\газеты\2821823.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49080" y="10436405"/>
            <a:ext cx="2495309" cy="1643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649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UserData\Desktop\газеты\282189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641" y="190550"/>
            <a:ext cx="2294324" cy="151216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88642" y="199778"/>
            <a:ext cx="6480718" cy="3631763"/>
          </a:xfrm>
          <a:prstGeom prst="rect">
            <a:avLst/>
          </a:prstGeom>
        </p:spPr>
        <p:txBody>
          <a:bodyPr wrap="square">
            <a:spAutoFit/>
          </a:bodyPr>
          <a:lstStyle/>
          <a:p>
            <a:r>
              <a:rPr lang="ru-RU" sz="1000" dirty="0" smtClean="0"/>
              <a:t>		                </a:t>
            </a:r>
            <a:r>
              <a:rPr lang="ru-RU" sz="1000" b="1" i="1" dirty="0" smtClean="0"/>
              <a:t>Профессиональное </a:t>
            </a:r>
            <a:r>
              <a:rPr lang="ru-RU" sz="1000" b="1" i="1" dirty="0"/>
              <a:t>кредо: «Быть профессионалами в своем деле!»</a:t>
            </a:r>
          </a:p>
          <a:p>
            <a:endParaRPr lang="ru-RU" sz="1000" dirty="0"/>
          </a:p>
          <a:p>
            <a:r>
              <a:rPr lang="ru-RU" sz="1000" dirty="0" smtClean="0"/>
              <a:t>		               Проблема </a:t>
            </a:r>
            <a:r>
              <a:rPr lang="ru-RU" sz="1000" dirty="0"/>
              <a:t>трудоустройства выпускников является очень актуальной для </a:t>
            </a:r>
            <a:r>
              <a:rPr lang="ru-RU" sz="1000" dirty="0" smtClean="0"/>
              <a:t>		               многих </a:t>
            </a:r>
            <a:r>
              <a:rPr lang="ru-RU" sz="1000" dirty="0"/>
              <a:t>образовательных учреждений, в том числе и нашего колледжа. </a:t>
            </a:r>
            <a:r>
              <a:rPr lang="ru-RU" sz="1000" dirty="0" smtClean="0"/>
              <a:t>		              Решить </a:t>
            </a:r>
            <a:r>
              <a:rPr lang="ru-RU" sz="1000" dirty="0"/>
              <a:t>эту сложную задачу помогает сотрудничество с работодателями. </a:t>
            </a:r>
            <a:r>
              <a:rPr lang="ru-RU" sz="1000" dirty="0" smtClean="0"/>
              <a:t>		              26 </a:t>
            </a:r>
            <a:r>
              <a:rPr lang="ru-RU" sz="1000" dirty="0"/>
              <a:t>января в актовом зале  состоялась встреча студентов с </a:t>
            </a:r>
            <a:r>
              <a:rPr lang="ru-RU" sz="1000" dirty="0" smtClean="0"/>
              <a:t>		 	              представителями </a:t>
            </a:r>
            <a:r>
              <a:rPr lang="ru-RU" sz="1000" dirty="0"/>
              <a:t>«Северная Нива». «Северная Нива» работает с 2002 </a:t>
            </a:r>
            <a:r>
              <a:rPr lang="ru-RU" sz="1000" dirty="0" smtClean="0"/>
              <a:t>	 	              года</a:t>
            </a:r>
            <a:r>
              <a:rPr lang="ru-RU" sz="1000" dirty="0"/>
              <a:t>. Основное направление деятельности — молочное животноводство. </a:t>
            </a:r>
            <a:r>
              <a:rPr lang="ru-RU" sz="1000" dirty="0" smtClean="0"/>
              <a:t>		              Предприятие </a:t>
            </a:r>
            <a:r>
              <a:rPr lang="ru-RU" sz="1000" dirty="0"/>
              <a:t>также развивает растениеводство (выращивает кормовые </a:t>
            </a:r>
            <a:r>
              <a:rPr lang="ru-RU" sz="1000" dirty="0" smtClean="0"/>
              <a:t>		              культуры</a:t>
            </a:r>
            <a:r>
              <a:rPr lang="ru-RU" sz="1000" dirty="0"/>
              <a:t>, яровую пшеницу твердых и мягких сортов, подсолнечник, горох) и мясное животноводство.  Антонина Андреевна познакомила ребят со структурой предприятия, рассказала об основных видах деятельности. Она обратила внимание на то, что кадровая политика филиала предусматривает комплекс мероприятий, направленных на привлечение на предприятия молодых специалистов, и постаралась в полной мере рассказать о тех условиях, которые они создают для своих сотрудников, об уровне заработной платы, о возможностях перспективного роста, а также о требованиях, которые предъявляются к будущим специалистам.</a:t>
            </a:r>
          </a:p>
          <a:p>
            <a:endParaRPr lang="ru-RU" sz="1000" dirty="0"/>
          </a:p>
          <a:p>
            <a:r>
              <a:rPr lang="ru-RU" sz="1000" dirty="0"/>
              <a:t>В конце встречи Антонина Андреевна  ответила на многочисленные вопросы студентов. Студентов  интересовали вопросы, касающиеся прохождения производственной и преддипломной практики на базе филиала, минимальной заработной платы, имеющихся вакансиях, карьерных перспективах, и есть ли испытательный срок при приеме на работу. Встреча прошла в дружественной обстановке. Подобные встречи очень важны, так как они позволяют обеспечить студентов информацией о предложениях потенциальных работодателей как с точки зрения содержания работы, так и с точки зрения ее условий, а также напрямую узнать об особенностях их будущей профессии и дают им уверенность в решении проблемы будущего трудоустройства и самореализации.</a:t>
            </a:r>
          </a:p>
        </p:txBody>
      </p:sp>
      <p:pic>
        <p:nvPicPr>
          <p:cNvPr id="2051" name="Picture 3" descr="D:\UserData\Desktop\газеты\283072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3364" y="3831541"/>
            <a:ext cx="2233833" cy="1471577"/>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 y="3831541"/>
            <a:ext cx="6547196" cy="2246769"/>
          </a:xfrm>
          <a:prstGeom prst="rect">
            <a:avLst/>
          </a:prstGeom>
        </p:spPr>
        <p:txBody>
          <a:bodyPr wrap="square">
            <a:spAutoFit/>
          </a:bodyPr>
          <a:lstStyle/>
          <a:p>
            <a:r>
              <a:rPr lang="ru-RU" sz="1000" b="1" i="1" dirty="0"/>
              <a:t> </a:t>
            </a:r>
            <a:r>
              <a:rPr lang="ru-RU" sz="1000" b="1" i="1" dirty="0" smtClean="0"/>
              <a:t>    Старт </a:t>
            </a:r>
            <a:r>
              <a:rPr lang="ru-RU" sz="1000" b="1" i="1" dirty="0"/>
              <a:t>«Старт акции «Частица сердца в добрые дела</a:t>
            </a:r>
            <a:r>
              <a:rPr lang="ru-RU" sz="1000" b="1" i="1" dirty="0" smtClean="0"/>
              <a:t>»</a:t>
            </a:r>
          </a:p>
          <a:p>
            <a:r>
              <a:rPr lang="ru-RU" sz="1000" b="1" i="1" dirty="0"/>
              <a:t> </a:t>
            </a:r>
            <a:r>
              <a:rPr lang="ru-RU" sz="1000" b="1" i="1" dirty="0" smtClean="0"/>
              <a:t> 	Всероссийской переписи </a:t>
            </a:r>
            <a:r>
              <a:rPr lang="ru-RU" sz="1000" b="1" i="1" dirty="0"/>
              <a:t>населения».</a:t>
            </a:r>
          </a:p>
          <a:p>
            <a:endParaRPr lang="ru-RU" sz="1000" dirty="0"/>
          </a:p>
          <a:p>
            <a:r>
              <a:rPr lang="ru-RU" sz="1000" dirty="0"/>
              <a:t> В рамках Месячника гражданско-патриотического воспитания </a:t>
            </a:r>
            <a:r>
              <a:rPr lang="ru-RU" sz="1000" dirty="0" smtClean="0"/>
              <a:t>волонтеры</a:t>
            </a:r>
          </a:p>
          <a:p>
            <a:r>
              <a:rPr lang="ru-RU" sz="1000" dirty="0" smtClean="0"/>
              <a:t> </a:t>
            </a:r>
            <a:r>
              <a:rPr lang="ru-RU" sz="1000" dirty="0"/>
              <a:t>нашего колледжа приняли участие в акции  </a:t>
            </a:r>
            <a:endParaRPr lang="ru-RU" sz="1000" dirty="0" smtClean="0"/>
          </a:p>
          <a:p>
            <a:r>
              <a:rPr lang="ru-RU" sz="1000" dirty="0" smtClean="0"/>
              <a:t>«</a:t>
            </a:r>
            <a:r>
              <a:rPr lang="ru-RU" sz="1000" dirty="0"/>
              <a:t>Частица сердца в добрые дела».  В связи с большим выпадением </a:t>
            </a:r>
            <a:r>
              <a:rPr lang="ru-RU" sz="1000" dirty="0" smtClean="0"/>
              <a:t>снега</a:t>
            </a:r>
          </a:p>
          <a:p>
            <a:r>
              <a:rPr lang="ru-RU" sz="1000" dirty="0" smtClean="0"/>
              <a:t> </a:t>
            </a:r>
            <a:r>
              <a:rPr lang="ru-RU" sz="1000" dirty="0"/>
              <a:t>и образованием снежных заносов студенты-волонтёры колледжа </a:t>
            </a:r>
            <a:endParaRPr lang="ru-RU" sz="1000" dirty="0" smtClean="0"/>
          </a:p>
          <a:p>
            <a:r>
              <a:rPr lang="ru-RU" sz="1000" dirty="0" smtClean="0"/>
              <a:t>оказали </a:t>
            </a:r>
            <a:r>
              <a:rPr lang="ru-RU" sz="1000" dirty="0"/>
              <a:t>ветеранам труда помощь в уборке снега. Студенты, </a:t>
            </a:r>
            <a:endParaRPr lang="ru-RU" sz="1000" dirty="0" smtClean="0"/>
          </a:p>
          <a:p>
            <a:r>
              <a:rPr lang="ru-RU" sz="1000" dirty="0" smtClean="0"/>
              <a:t>разделившись </a:t>
            </a:r>
            <a:r>
              <a:rPr lang="ru-RU" sz="1000" dirty="0"/>
              <a:t>на группы и вооружившись лопатами убрали скопившийся </a:t>
            </a:r>
            <a:endParaRPr lang="ru-RU" sz="1000" dirty="0" smtClean="0"/>
          </a:p>
          <a:p>
            <a:r>
              <a:rPr lang="ru-RU" sz="1000" dirty="0" smtClean="0"/>
              <a:t>снег </a:t>
            </a:r>
            <a:r>
              <a:rPr lang="ru-RU" sz="1000" dirty="0"/>
              <a:t>во дворе, расчистили дорожки от проезжей части к дому, к сараю и </a:t>
            </a:r>
            <a:endParaRPr lang="ru-RU" sz="1000" dirty="0" smtClean="0"/>
          </a:p>
          <a:p>
            <a:r>
              <a:rPr lang="ru-RU" sz="1000" dirty="0" smtClean="0"/>
              <a:t>погребу</a:t>
            </a:r>
            <a:r>
              <a:rPr lang="ru-RU" sz="1000" dirty="0"/>
              <a:t>. Ветеран труда Мария от всей души поблагодарила ребят за оказанную помощь, за внимание и заботу. Помощь ребят всегда улучшает настроение пожилым гражданам, вселяет уверенность в завтрашнем дне, придает много душевных сил. Взаимодействие поколений способствует воспитанию у молодежи милосердия и душевной чуткости к старшему поколению.</a:t>
            </a:r>
          </a:p>
        </p:txBody>
      </p:sp>
      <p:pic>
        <p:nvPicPr>
          <p:cNvPr id="2052" name="Picture 4" descr="D:\UserData\Desktop\газеты\283074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014" y="6078310"/>
            <a:ext cx="2403577" cy="158417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482963" y="5951190"/>
            <a:ext cx="4375037" cy="2215991"/>
          </a:xfrm>
          <a:prstGeom prst="rect">
            <a:avLst/>
          </a:prstGeom>
        </p:spPr>
        <p:txBody>
          <a:bodyPr wrap="square">
            <a:spAutoFit/>
          </a:bodyPr>
          <a:lstStyle/>
          <a:p>
            <a:pPr algn="ctr"/>
            <a:r>
              <a:rPr lang="ru-RU" sz="1000" b="1" i="1" dirty="0" err="1" smtClean="0"/>
              <a:t>Выставкa</a:t>
            </a:r>
            <a:r>
              <a:rPr lang="ru-RU" sz="1000" b="1" i="1" dirty="0" smtClean="0"/>
              <a:t> Русский авангард .Столицы и провинция</a:t>
            </a:r>
          </a:p>
          <a:p>
            <a:pPr algn="ctr"/>
            <a:endParaRPr lang="ru-RU" sz="1000" b="1" i="1" dirty="0"/>
          </a:p>
          <a:p>
            <a:r>
              <a:rPr lang="ru-RU" sz="1000" dirty="0"/>
              <a:t>8 февраля студенты колледжа  посетили выставку «Русский авангард. Столицы и провинция». Выставка включает живописные и графические произведения, скульптуру и печатные издания первых десятилетий двадцатого века, эпохи смелых художественных опытов.  Показаны также творческие поиски живописцев республики Татарстан. Из тех, кто стоял у истоков на выставке  наиболее полно представлены работы </a:t>
            </a:r>
            <a:r>
              <a:rPr lang="ru-RU" sz="1000" dirty="0" err="1"/>
              <a:t>бугульминского</a:t>
            </a:r>
            <a:r>
              <a:rPr lang="ru-RU" sz="1000" dirty="0"/>
              <a:t> художника Лукьяненко Я.Я. Человек необычайно одаренный и артистичный, восприимчивый ко всему новому, он создавал работы в совершенно разной стилистике. Студенты колледжа  остались под большим впечатлением от замечательной выставки.</a:t>
            </a:r>
          </a:p>
          <a:p>
            <a:endParaRPr lang="ru-RU" dirty="0"/>
          </a:p>
        </p:txBody>
      </p:sp>
      <p:pic>
        <p:nvPicPr>
          <p:cNvPr id="2053" name="Picture 5" descr="D:\UserData\Desktop\газеты\283513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4602" y="7823398"/>
            <a:ext cx="2404757" cy="158417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2" y="7967414"/>
            <a:ext cx="4264600" cy="1477328"/>
          </a:xfrm>
          <a:prstGeom prst="rect">
            <a:avLst/>
          </a:prstGeom>
        </p:spPr>
        <p:txBody>
          <a:bodyPr wrap="square">
            <a:spAutoFit/>
          </a:bodyPr>
          <a:lstStyle/>
          <a:p>
            <a:pPr algn="ctr"/>
            <a:r>
              <a:rPr lang="ru-RU" sz="1000" b="1" i="1" dirty="0" err="1"/>
              <a:t>Квиз</a:t>
            </a:r>
            <a:r>
              <a:rPr lang="ru-RU" sz="1000" b="1" i="1" dirty="0"/>
              <a:t>-чемпионат «Вперед в будущее…»</a:t>
            </a:r>
          </a:p>
          <a:p>
            <a:endParaRPr lang="ru-RU" sz="1000" dirty="0"/>
          </a:p>
          <a:p>
            <a:r>
              <a:rPr lang="ru-RU" sz="1000" dirty="0"/>
              <a:t>11 февраля студенты нашего колледжа стали участниками командной  </a:t>
            </a:r>
            <a:r>
              <a:rPr lang="ru-RU" sz="1000" dirty="0" err="1"/>
              <a:t>мультиформатной</a:t>
            </a:r>
            <a:r>
              <a:rPr lang="ru-RU" sz="1000" dirty="0"/>
              <a:t> игры, разработанной в рамках Года </a:t>
            </a:r>
            <a:r>
              <a:rPr lang="ru-RU" sz="1000" dirty="0" err="1"/>
              <a:t>цифровизации</a:t>
            </a:r>
            <a:r>
              <a:rPr lang="ru-RU" sz="1000" dirty="0"/>
              <a:t> в Республики Татарстан. Игра состояла из шести раундов разнообразной сложности, направленных на знание IT-технологий, новейших разработок в области науки и техники. </a:t>
            </a:r>
            <a:r>
              <a:rPr lang="ru-RU" sz="1000" dirty="0" err="1"/>
              <a:t>Квиз</a:t>
            </a:r>
            <a:r>
              <a:rPr lang="ru-RU" sz="1000" dirty="0"/>
              <a:t>  был основан на методе мозгового штурма, победить в котором  нашим студентам помогли  эрудиция, логика и сообразительность.</a:t>
            </a:r>
          </a:p>
        </p:txBody>
      </p:sp>
      <p:pic>
        <p:nvPicPr>
          <p:cNvPr id="2054" name="Picture 6" descr="D:\UserData\Desktop\газеты\283924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8285" y="9407574"/>
            <a:ext cx="2414911" cy="1590865"/>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6662" y="9394523"/>
            <a:ext cx="6669358" cy="2985433"/>
          </a:xfrm>
          <a:prstGeom prst="rect">
            <a:avLst/>
          </a:prstGeom>
        </p:spPr>
        <p:txBody>
          <a:bodyPr wrap="square">
            <a:spAutoFit/>
          </a:bodyPr>
          <a:lstStyle/>
          <a:p>
            <a:r>
              <a:rPr lang="ru-RU" sz="1000" b="1" i="1" dirty="0" smtClean="0"/>
              <a:t>		Герой-</a:t>
            </a:r>
            <a:r>
              <a:rPr lang="ru-RU" sz="1000" b="1" i="1" dirty="0" err="1" smtClean="0"/>
              <a:t>шагыйрь</a:t>
            </a:r>
            <a:r>
              <a:rPr lang="ru-RU" sz="1000" b="1" i="1" dirty="0" smtClean="0"/>
              <a:t> </a:t>
            </a:r>
            <a:r>
              <a:rPr lang="ru-RU" sz="1000" b="1" i="1" dirty="0" err="1"/>
              <a:t>васыяте</a:t>
            </a:r>
            <a:endParaRPr lang="ru-RU" sz="1000" b="1" i="1" dirty="0"/>
          </a:p>
          <a:p>
            <a:endParaRPr lang="ru-RU" sz="1000" dirty="0"/>
          </a:p>
          <a:p>
            <a:r>
              <a:rPr lang="ru-RU" sz="1000" dirty="0"/>
              <a:t>Муса </a:t>
            </a:r>
            <a:r>
              <a:rPr lang="ru-RU" sz="1000" dirty="0" err="1"/>
              <a:t>Җәлил</a:t>
            </a:r>
            <a:r>
              <a:rPr lang="ru-RU" sz="1000" dirty="0"/>
              <a:t> бала </a:t>
            </a:r>
            <a:r>
              <a:rPr lang="ru-RU" sz="1000" dirty="0" err="1"/>
              <a:t>чагында</a:t>
            </a:r>
            <a:r>
              <a:rPr lang="ru-RU" sz="1000" dirty="0"/>
              <a:t> </a:t>
            </a:r>
            <a:r>
              <a:rPr lang="ru-RU" sz="1000" dirty="0" err="1"/>
              <a:t>ук</a:t>
            </a:r>
            <a:r>
              <a:rPr lang="ru-RU" sz="1000" dirty="0"/>
              <a:t> </a:t>
            </a:r>
            <a:r>
              <a:rPr lang="ru-RU" sz="1000" dirty="0" err="1"/>
              <a:t>шигырьләр</a:t>
            </a:r>
            <a:r>
              <a:rPr lang="ru-RU" sz="1000" dirty="0"/>
              <a:t> </a:t>
            </a:r>
            <a:r>
              <a:rPr lang="ru-RU" sz="1000" dirty="0" err="1"/>
              <a:t>яза</a:t>
            </a:r>
            <a:r>
              <a:rPr lang="ru-RU" sz="1000" dirty="0"/>
              <a:t> </a:t>
            </a:r>
            <a:r>
              <a:rPr lang="ru-RU" sz="1000" dirty="0" err="1"/>
              <a:t>башлаган</a:t>
            </a:r>
            <a:r>
              <a:rPr lang="ru-RU" sz="1000" dirty="0"/>
              <a:t>. 1942 </a:t>
            </a:r>
            <a:r>
              <a:rPr lang="ru-RU" sz="1000" dirty="0" err="1"/>
              <a:t>елда</a:t>
            </a:r>
            <a:r>
              <a:rPr lang="ru-RU" sz="1000" dirty="0"/>
              <a:t> </a:t>
            </a:r>
            <a:r>
              <a:rPr lang="ru-RU" sz="1000" dirty="0" err="1"/>
              <a:t>Бөек</a:t>
            </a:r>
            <a:r>
              <a:rPr lang="ru-RU" sz="1000" dirty="0"/>
              <a:t> </a:t>
            </a:r>
            <a:endParaRPr lang="ru-RU" sz="1000" dirty="0" smtClean="0"/>
          </a:p>
          <a:p>
            <a:r>
              <a:rPr lang="ru-RU" sz="1000" dirty="0" err="1" smtClean="0"/>
              <a:t>Ватан</a:t>
            </a:r>
            <a:r>
              <a:rPr lang="ru-RU" sz="1000" dirty="0" smtClean="0"/>
              <a:t> </a:t>
            </a:r>
            <a:r>
              <a:rPr lang="ru-RU" sz="1000" dirty="0" err="1"/>
              <a:t>сугышына</a:t>
            </a:r>
            <a:r>
              <a:rPr lang="ru-RU" sz="1000" dirty="0"/>
              <a:t> </a:t>
            </a:r>
            <a:r>
              <a:rPr lang="ru-RU" sz="1000" dirty="0" err="1"/>
              <a:t>киткән</a:t>
            </a:r>
            <a:r>
              <a:rPr lang="ru-RU" sz="1000" dirty="0"/>
              <a:t>. </a:t>
            </a:r>
            <a:r>
              <a:rPr lang="ru-RU" sz="1000" dirty="0" err="1"/>
              <a:t>Сугышта</a:t>
            </a:r>
            <a:r>
              <a:rPr lang="ru-RU" sz="1000" dirty="0"/>
              <a:t> </a:t>
            </a:r>
            <a:r>
              <a:rPr lang="ru-RU" sz="1000" dirty="0" err="1"/>
              <a:t>тоткынлыкка</a:t>
            </a:r>
            <a:r>
              <a:rPr lang="ru-RU" sz="1000" dirty="0"/>
              <a:t> </a:t>
            </a:r>
            <a:r>
              <a:rPr lang="ru-RU" sz="1000" dirty="0" err="1"/>
              <a:t>эләккән</a:t>
            </a:r>
            <a:r>
              <a:rPr lang="ru-RU" sz="1000" dirty="0"/>
              <a:t>. 1944 </a:t>
            </a:r>
            <a:r>
              <a:rPr lang="ru-RU" sz="1000" dirty="0" err="1"/>
              <a:t>елның</a:t>
            </a:r>
            <a:r>
              <a:rPr lang="ru-RU" sz="1000" dirty="0"/>
              <a:t> </a:t>
            </a:r>
            <a:endParaRPr lang="ru-RU" sz="1000" dirty="0" smtClean="0"/>
          </a:p>
          <a:p>
            <a:r>
              <a:rPr lang="ru-RU" sz="1000" dirty="0" err="1" smtClean="0"/>
              <a:t>февралендә</a:t>
            </a:r>
            <a:r>
              <a:rPr lang="ru-RU" sz="1000" dirty="0" smtClean="0"/>
              <a:t> </a:t>
            </a:r>
            <a:r>
              <a:rPr lang="ru-RU" sz="1000" dirty="0"/>
              <a:t>Муса </a:t>
            </a:r>
            <a:r>
              <a:rPr lang="ru-RU" sz="1000" dirty="0" err="1"/>
              <a:t>Җәлилне</a:t>
            </a:r>
            <a:r>
              <a:rPr lang="ru-RU" sz="1000" dirty="0"/>
              <a:t> </a:t>
            </a:r>
            <a:r>
              <a:rPr lang="ru-RU" sz="1000" dirty="0" err="1"/>
              <a:t>һәм</a:t>
            </a:r>
            <a:r>
              <a:rPr lang="ru-RU" sz="1000" dirty="0"/>
              <a:t> </a:t>
            </a:r>
            <a:r>
              <a:rPr lang="ru-RU" sz="1000" dirty="0" err="1"/>
              <a:t>аның</a:t>
            </a:r>
            <a:r>
              <a:rPr lang="ru-RU" sz="1000" dirty="0"/>
              <a:t> </a:t>
            </a:r>
            <a:r>
              <a:rPr lang="ru-RU" sz="1000" dirty="0" err="1"/>
              <a:t>ун</a:t>
            </a:r>
            <a:r>
              <a:rPr lang="ru-RU" sz="1000" dirty="0"/>
              <a:t> </a:t>
            </a:r>
            <a:r>
              <a:rPr lang="ru-RU" sz="1000" dirty="0" err="1"/>
              <a:t>иптәшен</a:t>
            </a:r>
            <a:r>
              <a:rPr lang="ru-RU" sz="1000" dirty="0"/>
              <a:t> </a:t>
            </a:r>
            <a:r>
              <a:rPr lang="ru-RU" sz="1000" dirty="0" err="1"/>
              <a:t>үлем</a:t>
            </a:r>
            <a:r>
              <a:rPr lang="ru-RU" sz="1000" dirty="0"/>
              <a:t> </a:t>
            </a:r>
            <a:r>
              <a:rPr lang="ru-RU" sz="1000" dirty="0" err="1"/>
              <a:t>җәзасына</a:t>
            </a:r>
            <a:r>
              <a:rPr lang="ru-RU" sz="1000" dirty="0"/>
              <a:t> </a:t>
            </a:r>
            <a:r>
              <a:rPr lang="ru-RU" sz="1000" dirty="0" err="1"/>
              <a:t>хөкем</a:t>
            </a:r>
            <a:r>
              <a:rPr lang="ru-RU" sz="1000" dirty="0"/>
              <a:t> </a:t>
            </a:r>
            <a:endParaRPr lang="ru-RU" sz="1000" dirty="0" smtClean="0"/>
          </a:p>
          <a:p>
            <a:r>
              <a:rPr lang="ru-RU" sz="1000" dirty="0" err="1" smtClean="0"/>
              <a:t>иткәннәр</a:t>
            </a:r>
            <a:r>
              <a:rPr lang="ru-RU" sz="1000" dirty="0"/>
              <a:t>. Муса </a:t>
            </a:r>
            <a:r>
              <a:rPr lang="ru-RU" sz="1000" dirty="0" err="1"/>
              <a:t>Җәлилгә</a:t>
            </a:r>
            <a:r>
              <a:rPr lang="ru-RU" sz="1000" dirty="0"/>
              <a:t> </a:t>
            </a:r>
            <a:r>
              <a:rPr lang="ru-RU" sz="1000" dirty="0" err="1"/>
              <a:t>үлгәннән</a:t>
            </a:r>
            <a:r>
              <a:rPr lang="ru-RU" sz="1000" dirty="0"/>
              <a:t> </a:t>
            </a:r>
            <a:r>
              <a:rPr lang="ru-RU" sz="1000" dirty="0" err="1"/>
              <a:t>соң</a:t>
            </a:r>
            <a:r>
              <a:rPr lang="ru-RU" sz="1000" dirty="0"/>
              <a:t> Совет Союзы герое </a:t>
            </a:r>
            <a:r>
              <a:rPr lang="ru-RU" sz="1000" dirty="0" err="1"/>
              <a:t>исем</a:t>
            </a:r>
            <a:r>
              <a:rPr lang="ru-RU" sz="1000" dirty="0"/>
              <a:t> </a:t>
            </a:r>
            <a:r>
              <a:rPr lang="ru-RU" sz="1000" dirty="0" err="1"/>
              <a:t>бирелде</a:t>
            </a:r>
            <a:r>
              <a:rPr lang="ru-RU" sz="1000" dirty="0" smtClean="0"/>
              <a:t>.</a:t>
            </a:r>
          </a:p>
          <a:p>
            <a:r>
              <a:rPr lang="ru-RU" sz="1000" dirty="0" smtClean="0"/>
              <a:t> </a:t>
            </a:r>
            <a:r>
              <a:rPr lang="ru-RU" sz="1000" dirty="0" err="1"/>
              <a:t>Җәлилнең</a:t>
            </a:r>
            <a:r>
              <a:rPr lang="ru-RU" sz="1000" dirty="0"/>
              <a:t> </a:t>
            </a:r>
            <a:r>
              <a:rPr lang="ru-RU" sz="1000" dirty="0" err="1"/>
              <a:t>әсирлектә</a:t>
            </a:r>
            <a:r>
              <a:rPr lang="ru-RU" sz="1000" dirty="0"/>
              <a:t> </a:t>
            </a:r>
            <a:r>
              <a:rPr lang="ru-RU" sz="1000" dirty="0" err="1"/>
              <a:t>язган</a:t>
            </a:r>
            <a:r>
              <a:rPr lang="ru-RU" sz="1000" dirty="0"/>
              <a:t> </a:t>
            </a:r>
            <a:r>
              <a:rPr lang="ru-RU" sz="1000" dirty="0" err="1"/>
              <a:t>шигырьләре</a:t>
            </a:r>
            <a:r>
              <a:rPr lang="ru-RU" sz="1000" dirty="0"/>
              <a:t> </a:t>
            </a:r>
            <a:r>
              <a:rPr lang="ru-RU" sz="1000" dirty="0" err="1"/>
              <a:t>бөтен</a:t>
            </a:r>
            <a:r>
              <a:rPr lang="ru-RU" sz="1000" dirty="0"/>
              <a:t> </a:t>
            </a:r>
            <a:r>
              <a:rPr lang="ru-RU" sz="1000" dirty="0" err="1"/>
              <a:t>дөньяга</a:t>
            </a:r>
            <a:r>
              <a:rPr lang="ru-RU" sz="1000" dirty="0"/>
              <a:t> </a:t>
            </a:r>
            <a:r>
              <a:rPr lang="ru-RU" sz="1000" dirty="0" err="1"/>
              <a:t>билгеле</a:t>
            </a:r>
            <a:r>
              <a:rPr lang="ru-RU" sz="1000" dirty="0"/>
              <a:t>. </a:t>
            </a:r>
            <a:endParaRPr lang="ru-RU" sz="1000" dirty="0" smtClean="0"/>
          </a:p>
          <a:p>
            <a:r>
              <a:rPr lang="ru-RU" sz="1000" dirty="0" err="1" smtClean="0"/>
              <a:t>Татарстанга</a:t>
            </a:r>
            <a:r>
              <a:rPr lang="ru-RU" sz="1000" dirty="0" smtClean="0"/>
              <a:t> </a:t>
            </a:r>
            <a:r>
              <a:rPr lang="ru-RU" sz="1000" dirty="0" err="1"/>
              <a:t>аның</a:t>
            </a:r>
            <a:r>
              <a:rPr lang="ru-RU" sz="1000" dirty="0"/>
              <a:t> </a:t>
            </a:r>
            <a:r>
              <a:rPr lang="ru-RU" sz="1000" dirty="0" err="1"/>
              <a:t>ике</a:t>
            </a:r>
            <a:r>
              <a:rPr lang="ru-RU" sz="1000" dirty="0"/>
              <a:t> </a:t>
            </a:r>
            <a:r>
              <a:rPr lang="ru-RU" sz="1000" dirty="0" err="1"/>
              <a:t>дәфтәре</a:t>
            </a:r>
            <a:r>
              <a:rPr lang="ru-RU" sz="1000" dirty="0"/>
              <a:t> </a:t>
            </a:r>
            <a:r>
              <a:rPr lang="ru-RU" sz="1000" dirty="0" err="1"/>
              <a:t>кайтты</a:t>
            </a:r>
            <a:r>
              <a:rPr lang="ru-RU" sz="1000" dirty="0"/>
              <a:t>. </a:t>
            </a:r>
            <a:r>
              <a:rPr lang="ru-RU" sz="1000" dirty="0" err="1"/>
              <a:t>Аларны</a:t>
            </a:r>
            <a:r>
              <a:rPr lang="ru-RU" sz="1000" dirty="0"/>
              <a:t> </a:t>
            </a:r>
            <a:r>
              <a:rPr lang="ru-RU" sz="1000" dirty="0" err="1"/>
              <a:t>бөтен</a:t>
            </a:r>
            <a:r>
              <a:rPr lang="ru-RU" sz="1000" dirty="0"/>
              <a:t> </a:t>
            </a:r>
            <a:r>
              <a:rPr lang="ru-RU" sz="1000" dirty="0" err="1"/>
              <a:t>дөньяда</a:t>
            </a:r>
            <a:r>
              <a:rPr lang="ru-RU" sz="1000" dirty="0"/>
              <a:t> </a:t>
            </a:r>
            <a:endParaRPr lang="ru-RU" sz="1000" dirty="0" smtClean="0"/>
          </a:p>
          <a:p>
            <a:r>
              <a:rPr lang="ru-RU" sz="1000" dirty="0" smtClean="0"/>
              <a:t>"</a:t>
            </a:r>
            <a:r>
              <a:rPr lang="ru-RU" sz="1000" dirty="0" err="1"/>
              <a:t>Моабит</a:t>
            </a:r>
            <a:r>
              <a:rPr lang="ru-RU" sz="1000" dirty="0"/>
              <a:t> </a:t>
            </a:r>
            <a:r>
              <a:rPr lang="ru-RU" sz="1000" dirty="0" err="1"/>
              <a:t>дәфтәрләре</a:t>
            </a:r>
            <a:r>
              <a:rPr lang="ru-RU" sz="1000" dirty="0"/>
              <a:t>" </a:t>
            </a:r>
            <a:r>
              <a:rPr lang="ru-RU" sz="1000" dirty="0" err="1"/>
              <a:t>дигән</a:t>
            </a:r>
            <a:r>
              <a:rPr lang="ru-RU" sz="1000" dirty="0"/>
              <a:t> </a:t>
            </a:r>
            <a:r>
              <a:rPr lang="ru-RU" sz="1000" dirty="0" err="1"/>
              <a:t>исем</a:t>
            </a:r>
            <a:r>
              <a:rPr lang="ru-RU" sz="1000" dirty="0"/>
              <a:t> </a:t>
            </a:r>
            <a:r>
              <a:rPr lang="ru-RU" sz="1000" dirty="0" err="1"/>
              <a:t>белән</a:t>
            </a:r>
            <a:r>
              <a:rPr lang="ru-RU" sz="1000" dirty="0"/>
              <a:t> </a:t>
            </a:r>
            <a:r>
              <a:rPr lang="ru-RU" sz="1000" dirty="0" err="1"/>
              <a:t>беләләр</a:t>
            </a:r>
            <a:r>
              <a:rPr lang="ru-RU" sz="1000" dirty="0"/>
              <a:t>. </a:t>
            </a:r>
          </a:p>
          <a:p>
            <a:endParaRPr lang="ru-RU" sz="1000" dirty="0"/>
          </a:p>
          <a:p>
            <a:r>
              <a:rPr lang="ru-RU" sz="1000" dirty="0" err="1"/>
              <a:t>Быел</a:t>
            </a:r>
            <a:r>
              <a:rPr lang="ru-RU" sz="1000" dirty="0"/>
              <a:t>, 2022 </a:t>
            </a:r>
            <a:r>
              <a:rPr lang="ru-RU" sz="1000" dirty="0" err="1"/>
              <a:t>елны</a:t>
            </a:r>
            <a:r>
              <a:rPr lang="ru-RU" sz="1000" dirty="0"/>
              <a:t>, герой-</a:t>
            </a:r>
            <a:r>
              <a:rPr lang="ru-RU" sz="1000" dirty="0" err="1"/>
              <a:t>шагыйрь</a:t>
            </a:r>
            <a:r>
              <a:rPr lang="ru-RU" sz="1000" dirty="0"/>
              <a:t> Муса </a:t>
            </a:r>
            <a:r>
              <a:rPr lang="ru-RU" sz="1000" dirty="0" err="1"/>
              <a:t>Җәлилнең</a:t>
            </a:r>
            <a:r>
              <a:rPr lang="ru-RU" sz="1000" dirty="0"/>
              <a:t> </a:t>
            </a:r>
            <a:r>
              <a:rPr lang="ru-RU" sz="1000" dirty="0" err="1"/>
              <a:t>тууына</a:t>
            </a:r>
            <a:r>
              <a:rPr lang="ru-RU" sz="1000" dirty="0"/>
              <a:t> 116 ел . </a:t>
            </a:r>
            <a:r>
              <a:rPr lang="ru-RU" sz="1000" dirty="0" err="1"/>
              <a:t>Бөтен</a:t>
            </a:r>
            <a:r>
              <a:rPr lang="ru-RU" sz="1000" dirty="0"/>
              <a:t> татар </a:t>
            </a:r>
            <a:r>
              <a:rPr lang="ru-RU" sz="1000" dirty="0" err="1"/>
              <a:t>халкына</a:t>
            </a:r>
            <a:r>
              <a:rPr lang="ru-RU" sz="1000" dirty="0"/>
              <a:t>, </a:t>
            </a:r>
            <a:r>
              <a:rPr lang="ru-RU" sz="1000" dirty="0" err="1"/>
              <a:t>шулай</a:t>
            </a:r>
            <a:r>
              <a:rPr lang="ru-RU" sz="1000" dirty="0"/>
              <a:t> </a:t>
            </a:r>
            <a:r>
              <a:rPr lang="ru-RU" sz="1000" dirty="0" err="1"/>
              <a:t>ук</a:t>
            </a:r>
            <a:r>
              <a:rPr lang="ru-RU" sz="1000" dirty="0"/>
              <a:t> башка </a:t>
            </a:r>
            <a:r>
              <a:rPr lang="ru-RU" sz="1000" dirty="0" err="1"/>
              <a:t>милләт</a:t>
            </a:r>
            <a:r>
              <a:rPr lang="ru-RU" sz="1000" dirty="0"/>
              <a:t> </a:t>
            </a:r>
            <a:r>
              <a:rPr lang="ru-RU" sz="1000" dirty="0" err="1"/>
              <a:t>кешеләренә</a:t>
            </a:r>
            <a:r>
              <a:rPr lang="ru-RU" sz="1000" dirty="0"/>
              <a:t> </a:t>
            </a:r>
            <a:r>
              <a:rPr lang="ru-RU" sz="1000" dirty="0" err="1"/>
              <a:t>дә</a:t>
            </a:r>
            <a:r>
              <a:rPr lang="ru-RU" sz="1000" dirty="0"/>
              <a:t> </a:t>
            </a:r>
            <a:r>
              <a:rPr lang="ru-RU" sz="1000" dirty="0" err="1"/>
              <a:t>билгеле</a:t>
            </a:r>
            <a:r>
              <a:rPr lang="ru-RU" sz="1000" dirty="0"/>
              <a:t> </a:t>
            </a:r>
            <a:r>
              <a:rPr lang="ru-RU" sz="1000" dirty="0" err="1"/>
              <a:t>булган</a:t>
            </a:r>
            <a:r>
              <a:rPr lang="ru-RU" sz="1000" dirty="0"/>
              <a:t> </a:t>
            </a:r>
            <a:r>
              <a:rPr lang="ru-RU" sz="1000" dirty="0" err="1"/>
              <a:t>бу</a:t>
            </a:r>
            <a:r>
              <a:rPr lang="ru-RU" sz="1000" dirty="0"/>
              <a:t> </a:t>
            </a:r>
            <a:r>
              <a:rPr lang="ru-RU" sz="1000" dirty="0" err="1"/>
              <a:t>олы</a:t>
            </a:r>
            <a:r>
              <a:rPr lang="ru-RU" sz="1000" dirty="0"/>
              <a:t> </a:t>
            </a:r>
            <a:r>
              <a:rPr lang="ru-RU" sz="1000" dirty="0" err="1"/>
              <a:t>датаны</a:t>
            </a:r>
            <a:r>
              <a:rPr lang="ru-RU" sz="1000" dirty="0"/>
              <a:t> без </a:t>
            </a:r>
            <a:r>
              <a:rPr lang="ru-RU" sz="1000" dirty="0" err="1"/>
              <a:t>онытырга</a:t>
            </a:r>
            <a:r>
              <a:rPr lang="ru-RU" sz="1000" dirty="0"/>
              <a:t> </a:t>
            </a:r>
            <a:r>
              <a:rPr lang="ru-RU" sz="1000" dirty="0" err="1"/>
              <a:t>тиеш</a:t>
            </a:r>
            <a:r>
              <a:rPr lang="ru-RU" sz="1000" dirty="0"/>
              <a:t> түгел.15 февраль </a:t>
            </a:r>
            <a:r>
              <a:rPr lang="ru-RU" sz="1000" dirty="0" err="1"/>
              <a:t>көнне</a:t>
            </a:r>
            <a:r>
              <a:rPr lang="ru-RU" sz="1000" dirty="0"/>
              <a:t> </a:t>
            </a:r>
            <a:r>
              <a:rPr lang="ru-RU" sz="1000" dirty="0" err="1"/>
              <a:t>безнең</a:t>
            </a:r>
            <a:r>
              <a:rPr lang="ru-RU" sz="1000" dirty="0"/>
              <a:t> </a:t>
            </a:r>
            <a:r>
              <a:rPr lang="ru-RU" sz="1000" dirty="0" err="1"/>
              <a:t>Бөгелмә</a:t>
            </a:r>
            <a:r>
              <a:rPr lang="ru-RU" sz="1000" dirty="0"/>
              <a:t> </a:t>
            </a:r>
            <a:r>
              <a:rPr lang="ru-RU" sz="1000" dirty="0" err="1"/>
              <a:t>аграр</a:t>
            </a:r>
            <a:r>
              <a:rPr lang="ru-RU" sz="1000" dirty="0"/>
              <a:t> </a:t>
            </a:r>
            <a:r>
              <a:rPr lang="ru-RU" sz="1000" dirty="0" err="1"/>
              <a:t>көллиятендә</a:t>
            </a:r>
            <a:r>
              <a:rPr lang="ru-RU" sz="1000" dirty="0"/>
              <a:t> </a:t>
            </a:r>
            <a:r>
              <a:rPr lang="ru-RU" sz="1000" dirty="0" err="1"/>
              <a:t>дәМуса</a:t>
            </a:r>
            <a:r>
              <a:rPr lang="ru-RU" sz="1000" dirty="0"/>
              <a:t> </a:t>
            </a:r>
            <a:r>
              <a:rPr lang="ru-RU" sz="1000" dirty="0" err="1"/>
              <a:t>Җәлилнең</a:t>
            </a:r>
            <a:r>
              <a:rPr lang="ru-RU" sz="1000" dirty="0"/>
              <a:t> </a:t>
            </a:r>
            <a:r>
              <a:rPr lang="ru-RU" sz="1000" dirty="0" err="1"/>
              <a:t>туган</a:t>
            </a:r>
            <a:r>
              <a:rPr lang="ru-RU" sz="1000" dirty="0"/>
              <a:t> </a:t>
            </a:r>
            <a:r>
              <a:rPr lang="ru-RU" sz="1000" dirty="0" err="1"/>
              <a:t>көненә</a:t>
            </a:r>
            <a:r>
              <a:rPr lang="ru-RU" sz="1000" dirty="0"/>
              <a:t> </a:t>
            </a:r>
            <a:r>
              <a:rPr lang="ru-RU" sz="1000" dirty="0" err="1"/>
              <a:t>багышланган</a:t>
            </a:r>
            <a:r>
              <a:rPr lang="ru-RU" sz="1000" dirty="0"/>
              <a:t> “Герой-</a:t>
            </a:r>
            <a:r>
              <a:rPr lang="ru-RU" sz="1000" dirty="0" err="1"/>
              <a:t>шагыйрь</a:t>
            </a:r>
            <a:r>
              <a:rPr lang="ru-RU" sz="1000" dirty="0"/>
              <a:t> </a:t>
            </a:r>
            <a:r>
              <a:rPr lang="ru-RU" sz="1000" dirty="0" err="1"/>
              <a:t>васыяте</a:t>
            </a:r>
            <a:r>
              <a:rPr lang="ru-RU" sz="1000" dirty="0"/>
              <a:t>” </a:t>
            </a:r>
            <a:r>
              <a:rPr lang="ru-RU" sz="1000" dirty="0" err="1"/>
              <a:t>дип</a:t>
            </a:r>
            <a:r>
              <a:rPr lang="ru-RU" sz="1000" dirty="0"/>
              <a:t> </a:t>
            </a:r>
            <a:r>
              <a:rPr lang="ru-RU" sz="1000" dirty="0" err="1"/>
              <a:t>исемләнгән</a:t>
            </a:r>
            <a:r>
              <a:rPr lang="ru-RU" sz="1000" dirty="0"/>
              <a:t> </a:t>
            </a:r>
            <a:r>
              <a:rPr lang="ru-RU" sz="1000" dirty="0" err="1"/>
              <a:t>батырлык</a:t>
            </a:r>
            <a:r>
              <a:rPr lang="ru-RU" sz="1000" dirty="0"/>
              <a:t> </a:t>
            </a:r>
            <a:r>
              <a:rPr lang="ru-RU" sz="1000" dirty="0" err="1"/>
              <a:t>сәгате</a:t>
            </a:r>
            <a:r>
              <a:rPr lang="ru-RU" sz="1000" dirty="0"/>
              <a:t> </a:t>
            </a:r>
            <a:r>
              <a:rPr lang="ru-RU" sz="1000" dirty="0" err="1"/>
              <a:t>узды.Туган</a:t>
            </a:r>
            <a:r>
              <a:rPr lang="ru-RU" sz="1000" dirty="0"/>
              <a:t> тел </a:t>
            </a:r>
            <a:r>
              <a:rPr lang="ru-RU" sz="1000" dirty="0" err="1"/>
              <a:t>укытучысы</a:t>
            </a:r>
            <a:r>
              <a:rPr lang="ru-RU" sz="1000" dirty="0"/>
              <a:t> </a:t>
            </a:r>
            <a:r>
              <a:rPr lang="ru-RU" sz="1000" dirty="0" err="1"/>
              <a:t>шагыйрьнең</a:t>
            </a:r>
            <a:r>
              <a:rPr lang="ru-RU" sz="1000" dirty="0"/>
              <a:t> </a:t>
            </a:r>
            <a:r>
              <a:rPr lang="ru-RU" sz="1000" dirty="0" err="1"/>
              <a:t>тормыш</a:t>
            </a:r>
            <a:r>
              <a:rPr lang="ru-RU" sz="1000" dirty="0"/>
              <a:t> юлы, </a:t>
            </a:r>
            <a:r>
              <a:rPr lang="ru-RU" sz="1000" dirty="0" err="1"/>
              <a:t>иҗаты</a:t>
            </a:r>
            <a:r>
              <a:rPr lang="ru-RU" sz="1000" dirty="0"/>
              <a:t>, </a:t>
            </a:r>
            <a:r>
              <a:rPr lang="ru-RU" sz="1000" dirty="0" err="1"/>
              <a:t>Бөек</a:t>
            </a:r>
            <a:r>
              <a:rPr lang="ru-RU" sz="1000" dirty="0"/>
              <a:t> </a:t>
            </a:r>
            <a:r>
              <a:rPr lang="ru-RU" sz="1000" dirty="0" err="1"/>
              <a:t>Ватан</a:t>
            </a:r>
            <a:r>
              <a:rPr lang="ru-RU" sz="1000" dirty="0"/>
              <a:t> </a:t>
            </a:r>
            <a:r>
              <a:rPr lang="ru-RU" sz="1000" dirty="0" err="1"/>
              <a:t>сугышындагы</a:t>
            </a:r>
            <a:r>
              <a:rPr lang="ru-RU" sz="1000" dirty="0"/>
              <a:t> </a:t>
            </a:r>
            <a:r>
              <a:rPr lang="ru-RU" sz="1000" dirty="0" err="1"/>
              <a:t>батырлыгы</a:t>
            </a:r>
            <a:r>
              <a:rPr lang="ru-RU" sz="1000" dirty="0"/>
              <a:t> </a:t>
            </a:r>
            <a:r>
              <a:rPr lang="ru-RU" sz="1000" dirty="0" err="1"/>
              <a:t>турында</a:t>
            </a:r>
            <a:r>
              <a:rPr lang="ru-RU" sz="1000" dirty="0"/>
              <a:t> </a:t>
            </a:r>
            <a:r>
              <a:rPr lang="ru-RU" sz="1000" dirty="0" err="1"/>
              <a:t>сөйләде</a:t>
            </a:r>
            <a:r>
              <a:rPr lang="ru-RU" sz="1000" dirty="0"/>
              <a:t>. </a:t>
            </a:r>
            <a:r>
              <a:rPr lang="ru-RU" sz="1000" dirty="0" err="1"/>
              <a:t>Көллият</a:t>
            </a:r>
            <a:r>
              <a:rPr lang="ru-RU" sz="1000" dirty="0"/>
              <a:t> </a:t>
            </a:r>
            <a:r>
              <a:rPr lang="ru-RU" sz="1000" dirty="0" err="1"/>
              <a:t>студентлары</a:t>
            </a:r>
            <a:r>
              <a:rPr lang="ru-RU" sz="1000" dirty="0"/>
              <a:t> герой-</a:t>
            </a:r>
            <a:r>
              <a:rPr lang="ru-RU" sz="1000" dirty="0" err="1"/>
              <a:t>шагыйрьнең</a:t>
            </a:r>
            <a:r>
              <a:rPr lang="ru-RU" sz="1000" dirty="0"/>
              <a:t> </a:t>
            </a:r>
            <a:r>
              <a:rPr lang="ru-RU" sz="1000" dirty="0" err="1"/>
              <a:t>үлмәс</a:t>
            </a:r>
            <a:r>
              <a:rPr lang="ru-RU" sz="1000" dirty="0"/>
              <a:t> </a:t>
            </a:r>
            <a:r>
              <a:rPr lang="ru-RU" sz="1000" dirty="0" err="1"/>
              <a:t>шигырьләрен</a:t>
            </a:r>
            <a:r>
              <a:rPr lang="ru-RU" sz="1000" dirty="0"/>
              <a:t>, </a:t>
            </a:r>
            <a:r>
              <a:rPr lang="ru-RU" sz="1000" dirty="0" err="1"/>
              <a:t>җырларын</a:t>
            </a:r>
            <a:r>
              <a:rPr lang="ru-RU" sz="1000" dirty="0"/>
              <a:t> </a:t>
            </a:r>
            <a:r>
              <a:rPr lang="ru-RU" sz="1000" dirty="0" err="1"/>
              <a:t>аудиоязмадан</a:t>
            </a:r>
            <a:r>
              <a:rPr lang="ru-RU" sz="1000" dirty="0"/>
              <a:t> </a:t>
            </a:r>
            <a:r>
              <a:rPr lang="ru-RU" sz="1000" dirty="0" err="1"/>
              <a:t>тыңлады</a:t>
            </a:r>
            <a:r>
              <a:rPr lang="ru-RU" sz="1000" dirty="0"/>
              <a:t>, герой-</a:t>
            </a:r>
            <a:r>
              <a:rPr lang="ru-RU" sz="1000" dirty="0" err="1"/>
              <a:t>шагыйрьгә</a:t>
            </a:r>
            <a:r>
              <a:rPr lang="ru-RU" sz="1000" dirty="0"/>
              <a:t> </a:t>
            </a:r>
            <a:r>
              <a:rPr lang="ru-RU" sz="1000" dirty="0" err="1"/>
              <a:t>багышланган</a:t>
            </a:r>
            <a:r>
              <a:rPr lang="ru-RU" sz="1000" dirty="0"/>
              <a:t> видеофильм </a:t>
            </a:r>
            <a:r>
              <a:rPr lang="ru-RU" sz="1000" dirty="0" err="1"/>
              <a:t>карадылар</a:t>
            </a:r>
            <a:r>
              <a:rPr lang="ru-RU" sz="1000" dirty="0"/>
              <a:t>. </a:t>
            </a:r>
            <a:r>
              <a:rPr lang="ru-RU" sz="1000" dirty="0" err="1"/>
              <a:t>Студентлар</a:t>
            </a:r>
            <a:r>
              <a:rPr lang="ru-RU" sz="1000" dirty="0"/>
              <a:t> </a:t>
            </a:r>
            <a:r>
              <a:rPr lang="ru-RU" sz="1000" dirty="0" err="1"/>
              <a:t>игътибарына</a:t>
            </a:r>
            <a:r>
              <a:rPr lang="ru-RU" sz="1000" dirty="0"/>
              <a:t> </a:t>
            </a:r>
            <a:r>
              <a:rPr lang="ru-RU" sz="1000" dirty="0" err="1"/>
              <a:t>китап</a:t>
            </a:r>
            <a:r>
              <a:rPr lang="ru-RU" sz="1000" dirty="0"/>
              <a:t> </a:t>
            </a:r>
            <a:r>
              <a:rPr lang="ru-RU" sz="1000" dirty="0" err="1"/>
              <a:t>күргәзмәсе</a:t>
            </a:r>
            <a:r>
              <a:rPr lang="ru-RU" sz="1000" dirty="0"/>
              <a:t> </a:t>
            </a:r>
            <a:r>
              <a:rPr lang="ru-RU" sz="1000" dirty="0" err="1"/>
              <a:t>тәкъдим</a:t>
            </a:r>
            <a:r>
              <a:rPr lang="ru-RU" sz="1000" dirty="0"/>
              <a:t> </a:t>
            </a:r>
            <a:r>
              <a:rPr lang="ru-RU" sz="1000" dirty="0" err="1"/>
              <a:t>ителде</a:t>
            </a:r>
            <a:r>
              <a:rPr lang="ru-RU" sz="1000" dirty="0"/>
              <a:t>. </a:t>
            </a:r>
            <a:r>
              <a:rPr lang="ru-RU" sz="1000" dirty="0" err="1"/>
              <a:t>М.Җәлилнең</a:t>
            </a:r>
            <a:r>
              <a:rPr lang="ru-RU" sz="1000" dirty="0"/>
              <a:t> </a:t>
            </a:r>
            <a:r>
              <a:rPr lang="ru-RU" sz="1000" dirty="0" err="1"/>
              <a:t>тоткынлыкта</a:t>
            </a:r>
            <a:r>
              <a:rPr lang="ru-RU" sz="1000" dirty="0"/>
              <a:t> да </a:t>
            </a:r>
            <a:r>
              <a:rPr lang="ru-RU" sz="1000" dirty="0" err="1"/>
              <a:t>авырлыкларга</a:t>
            </a:r>
            <a:r>
              <a:rPr lang="ru-RU" sz="1000" dirty="0"/>
              <a:t> </a:t>
            </a:r>
            <a:r>
              <a:rPr lang="ru-RU" sz="1000" dirty="0" err="1"/>
              <a:t>бирешмәве</a:t>
            </a:r>
            <a:r>
              <a:rPr lang="ru-RU" sz="1000" dirty="0"/>
              <a:t> </a:t>
            </a:r>
            <a:r>
              <a:rPr lang="ru-RU" sz="1000" dirty="0" err="1"/>
              <a:t>турында</a:t>
            </a:r>
            <a:r>
              <a:rPr lang="ru-RU" sz="1000" dirty="0"/>
              <a:t> </a:t>
            </a:r>
            <a:r>
              <a:rPr lang="ru-RU" sz="1000" dirty="0" err="1"/>
              <a:t>тагын</a:t>
            </a:r>
            <a:r>
              <a:rPr lang="ru-RU" sz="1000" dirty="0"/>
              <a:t> </a:t>
            </a:r>
            <a:r>
              <a:rPr lang="ru-RU" sz="1000" dirty="0" err="1"/>
              <a:t>бер</a:t>
            </a:r>
            <a:r>
              <a:rPr lang="ru-RU" sz="1000" dirty="0"/>
              <a:t> кат </a:t>
            </a:r>
            <a:r>
              <a:rPr lang="ru-RU" sz="1000" dirty="0" err="1"/>
              <a:t>тыңлап</a:t>
            </a:r>
            <a:r>
              <a:rPr lang="ru-RU" sz="1000" dirty="0"/>
              <a:t>, </a:t>
            </a:r>
            <a:r>
              <a:rPr lang="ru-RU" sz="1000" dirty="0" err="1"/>
              <a:t>үзебезгә</a:t>
            </a:r>
            <a:r>
              <a:rPr lang="ru-RU" sz="1000" dirty="0"/>
              <a:t> </a:t>
            </a:r>
            <a:r>
              <a:rPr lang="ru-RU" sz="1000" dirty="0" err="1"/>
              <a:t>яхшы</a:t>
            </a:r>
            <a:r>
              <a:rPr lang="ru-RU" sz="1000" dirty="0"/>
              <a:t> </a:t>
            </a:r>
            <a:r>
              <a:rPr lang="ru-RU" sz="1000" dirty="0" err="1"/>
              <a:t>үрнәк</a:t>
            </a:r>
            <a:r>
              <a:rPr lang="ru-RU" sz="1000" dirty="0"/>
              <a:t>, </a:t>
            </a:r>
            <a:r>
              <a:rPr lang="ru-RU" sz="1000" dirty="0" err="1"/>
              <a:t>сабак</a:t>
            </a:r>
            <a:r>
              <a:rPr lang="ru-RU" sz="1000" dirty="0"/>
              <a:t> </a:t>
            </a:r>
            <a:r>
              <a:rPr lang="ru-RU" sz="1000" dirty="0" err="1"/>
              <a:t>алдык</a:t>
            </a:r>
            <a:r>
              <a:rPr lang="ru-RU" sz="1000" dirty="0"/>
              <a:t>.</a:t>
            </a:r>
          </a:p>
          <a:p>
            <a:endParaRPr lang="ru-RU" dirty="0"/>
          </a:p>
        </p:txBody>
      </p:sp>
    </p:spTree>
    <p:extLst>
      <p:ext uri="{BB962C8B-B14F-4D97-AF65-F5344CB8AC3E}">
        <p14:creationId xmlns:p14="http://schemas.microsoft.com/office/powerpoint/2010/main" val="775707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UserData\Desktop\газеты\283921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640" y="190550"/>
            <a:ext cx="2232248" cy="147125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88640" y="190550"/>
            <a:ext cx="6480719" cy="3016210"/>
          </a:xfrm>
          <a:prstGeom prst="rect">
            <a:avLst/>
          </a:prstGeom>
        </p:spPr>
        <p:txBody>
          <a:bodyPr wrap="square">
            <a:spAutoFit/>
          </a:bodyPr>
          <a:lstStyle/>
          <a:p>
            <a:pPr fontAlgn="base"/>
            <a:r>
              <a:rPr lang="ru-RU" sz="1000" b="1" i="1" dirty="0" smtClean="0"/>
              <a:t>			Больше </a:t>
            </a:r>
            <a:r>
              <a:rPr lang="ru-RU" sz="1000" b="1" i="1" dirty="0"/>
              <a:t>чем работа, больше чем </a:t>
            </a:r>
            <a:r>
              <a:rPr lang="ru-RU" sz="1000" b="1" i="1" dirty="0" smtClean="0"/>
              <a:t>призвание</a:t>
            </a:r>
          </a:p>
          <a:p>
            <a:pPr fontAlgn="base"/>
            <a:r>
              <a:rPr lang="ru-RU" sz="1000" dirty="0" smtClean="0"/>
              <a:t/>
            </a:r>
            <a:br>
              <a:rPr lang="ru-RU" sz="1000" dirty="0" smtClean="0"/>
            </a:br>
            <a:r>
              <a:rPr lang="ru-RU" sz="1000" dirty="0" smtClean="0"/>
              <a:t>		             15 февраля в рамках проведения Месячника гражданско-патриотического 		             воспитания состоялась встреча студентов выпускных курсов с 		             представителями пункта набора на военную службу по контракту 		             Республики Татарстан.</a:t>
            </a:r>
          </a:p>
          <a:p>
            <a:pPr fontAlgn="base"/>
            <a:r>
              <a:rPr lang="ru-RU" sz="1000" dirty="0" smtClean="0"/>
              <a:t>		             В </a:t>
            </a:r>
            <a:r>
              <a:rPr lang="ru-RU" sz="1000" dirty="0"/>
              <a:t>ходе встречи с инструктором пункта отбора на военную службу по </a:t>
            </a:r>
            <a:r>
              <a:rPr lang="ru-RU" sz="1000" dirty="0" smtClean="0"/>
              <a:t>		             контракту </a:t>
            </a:r>
            <a:r>
              <a:rPr lang="ru-RU" sz="1000" dirty="0"/>
              <a:t>( по 12 ГУМО), сержантом Николаем Васильевичем Ильиным </a:t>
            </a:r>
            <a:r>
              <a:rPr lang="ru-RU" sz="1000" dirty="0" smtClean="0"/>
              <a:t>		             были </a:t>
            </a:r>
            <a:r>
              <a:rPr lang="ru-RU" sz="1000" dirty="0"/>
              <a:t>освещены вопросы о поступлении и прохождении военной службы </a:t>
            </a:r>
            <a:r>
              <a:rPr lang="ru-RU" sz="1000" dirty="0" smtClean="0"/>
              <a:t>		             по </a:t>
            </a:r>
            <a:r>
              <a:rPr lang="ru-RU" sz="1000" dirty="0"/>
              <a:t>контракту в частях и воинских соединениях Российской Федерации. «Основной тезис нашей встречи со студентами – изменившееся законодательство: тенденция в направлении замены воинской службы по призыву на службу по контракту», – отметил Николай Васильевич. Студентам была предоставлена информация о службе по контракту, критериях отбора и условиях приема, об уровне денежного довольствия, социальных гарантиях и льготах, предусмотренных для военных. На данный момент при прохождении службы по контракту очень много возможностей и перспектив</a:t>
            </a:r>
            <a:r>
              <a:rPr lang="ru-RU" sz="1000" i="1" dirty="0"/>
              <a:t>. </a:t>
            </a:r>
            <a:r>
              <a:rPr lang="ru-RU" sz="1000" dirty="0"/>
              <a:t>На самом деле, кадровых офицеров не так и много. Человек, получивший высшее военное образование, а затем, поступив на военную службу по контракту, способен</a:t>
            </a:r>
            <a:r>
              <a:rPr lang="ru-RU" sz="1000" i="1" dirty="0"/>
              <a:t> </a:t>
            </a:r>
            <a:r>
              <a:rPr lang="ru-RU" sz="1000" dirty="0"/>
              <a:t>получить множество безусловных преимуществ. Встреча закончилась оживленной дискуссией и вопросами студентов. Ребята задавали вопросы, отдавая себе отчет в том, что, возможно, именно от них зависит не только успешное будущее армии, но благосостояние всей страны.</a:t>
            </a:r>
          </a:p>
        </p:txBody>
      </p:sp>
      <p:pic>
        <p:nvPicPr>
          <p:cNvPr id="3075" name="Picture 3" descr="D:\UserData\Desktop\газеты\283933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8441" y="3206760"/>
            <a:ext cx="2088146" cy="1376278"/>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 y="3206760"/>
            <a:ext cx="6666588" cy="2708434"/>
          </a:xfrm>
          <a:prstGeom prst="rect">
            <a:avLst/>
          </a:prstGeom>
        </p:spPr>
        <p:txBody>
          <a:bodyPr wrap="square">
            <a:spAutoFit/>
          </a:bodyPr>
          <a:lstStyle/>
          <a:p>
            <a:r>
              <a:rPr lang="ru-RU" sz="1000" b="1" i="1" dirty="0"/>
              <a:t>16 февраля рамках проведения Месячника гражданско-патриотического </a:t>
            </a:r>
            <a:endParaRPr lang="ru-RU" sz="1000" b="1" i="1" dirty="0" smtClean="0"/>
          </a:p>
          <a:p>
            <a:r>
              <a:rPr lang="ru-RU" sz="1000" b="1" i="1" dirty="0" smtClean="0"/>
              <a:t>воспитания </a:t>
            </a:r>
            <a:r>
              <a:rPr lang="ru-RU" sz="1000" b="1" i="1" dirty="0"/>
              <a:t>состоялась встреча двух поколений. Лекцию для студентов колледжа  </a:t>
            </a:r>
            <a:endParaRPr lang="ru-RU" sz="1000" b="1" i="1" dirty="0" smtClean="0"/>
          </a:p>
          <a:p>
            <a:r>
              <a:rPr lang="ru-RU" sz="1000" b="1" i="1" dirty="0" smtClean="0"/>
              <a:t>провел </a:t>
            </a:r>
            <a:r>
              <a:rPr lang="ru-RU" sz="1000" b="1" i="1" dirty="0"/>
              <a:t>советник директора  ОУП ВО Казанского </a:t>
            </a:r>
            <a:r>
              <a:rPr lang="ru-RU" sz="1000" b="1" i="1" dirty="0" smtClean="0"/>
              <a:t>филиала</a:t>
            </a:r>
          </a:p>
          <a:p>
            <a:r>
              <a:rPr lang="ru-RU" sz="1000" b="1" i="1" dirty="0" smtClean="0"/>
              <a:t> </a:t>
            </a:r>
            <a:r>
              <a:rPr lang="ru-RU" sz="1000" b="1" i="1" dirty="0"/>
              <a:t>«Академии труда и социальных отношений» Захаров Б.Ф.</a:t>
            </a:r>
          </a:p>
          <a:p>
            <a:endParaRPr lang="ru-RU" sz="1000" dirty="0"/>
          </a:p>
          <a:p>
            <a:r>
              <a:rPr lang="ru-RU" sz="1000" dirty="0"/>
              <a:t>Мероприятие оказалось очень актуальным для всей аудитории, было </a:t>
            </a:r>
            <a:r>
              <a:rPr lang="ru-RU" sz="1000" dirty="0" smtClean="0"/>
              <a:t>огромное</a:t>
            </a:r>
          </a:p>
          <a:p>
            <a:r>
              <a:rPr lang="ru-RU" sz="1000" dirty="0" smtClean="0"/>
              <a:t> </a:t>
            </a:r>
            <a:r>
              <a:rPr lang="ru-RU" sz="1000" dirty="0"/>
              <a:t>количество самых различных вопросов, Захаров Борис Федорович </a:t>
            </a:r>
            <a:r>
              <a:rPr lang="ru-RU" sz="1000" dirty="0" smtClean="0"/>
              <a:t>своим</a:t>
            </a:r>
          </a:p>
          <a:p>
            <a:r>
              <a:rPr lang="ru-RU" sz="1000" dirty="0" smtClean="0"/>
              <a:t> </a:t>
            </a:r>
            <a:r>
              <a:rPr lang="ru-RU" sz="1000" dirty="0"/>
              <a:t>рассказом и жизненной энергией, создал атмосферу живого </a:t>
            </a:r>
            <a:r>
              <a:rPr lang="ru-RU" sz="1000" dirty="0" smtClean="0"/>
              <a:t>непринужденного</a:t>
            </a:r>
          </a:p>
          <a:p>
            <a:r>
              <a:rPr lang="ru-RU" sz="1000" dirty="0" smtClean="0"/>
              <a:t> </a:t>
            </a:r>
            <a:r>
              <a:rPr lang="ru-RU" sz="1000" dirty="0"/>
              <a:t>общения, способствовал мотивации к учебе, размышлениям, </a:t>
            </a:r>
            <a:r>
              <a:rPr lang="ru-RU" sz="1000" dirty="0" smtClean="0"/>
              <a:t>построению</a:t>
            </a:r>
          </a:p>
          <a:p>
            <a:r>
              <a:rPr lang="ru-RU" sz="1000" dirty="0" smtClean="0"/>
              <a:t> </a:t>
            </a:r>
            <a:r>
              <a:rPr lang="ru-RU" sz="1000" dirty="0"/>
              <a:t>планов на будущее. В конце встречи всем запомнились слова напутствия Бориса Федоровича: «Я очень рад за вас, вам здорово повезло, что поступили учиться в этот замечательный колледж, здесь вы обрели новых друзей, перед вами откроются новые, реальные горизонты будущего в вашей жизни, рядом с вами опытные профессионалы, которые помогают открыть новые возможности и способности, найти силы для достижения поставленной цели! Постарайтесь научиться всему тому, чему обучают ваши педагоги, не ленитесь, учитесь добросовестно и запоминайте их мудрые советы, они очень помогут в вашей дальнейшей жизни! Самое главное – любите свою выбранную профессию! Желаю не бояться трудностей и не сдаваться, а твердо идти вперед, шаг за шагом достигать намеченное и тогда вы станете успешным человеком в жизни!»</a:t>
            </a:r>
          </a:p>
        </p:txBody>
      </p:sp>
      <p:pic>
        <p:nvPicPr>
          <p:cNvPr id="3076" name="Picture 4" descr="D:\UserData\Desktop\газеты\28434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632" y="5914924"/>
            <a:ext cx="2095500" cy="1381125"/>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2193513" y="5735166"/>
            <a:ext cx="4475845" cy="2369880"/>
          </a:xfrm>
          <a:prstGeom prst="rect">
            <a:avLst/>
          </a:prstGeom>
        </p:spPr>
        <p:txBody>
          <a:bodyPr wrap="square">
            <a:spAutoFit/>
          </a:bodyPr>
          <a:lstStyle/>
          <a:p>
            <a:pPr algn="ctr"/>
            <a:r>
              <a:rPr lang="ru-RU" sz="1000" b="1" i="1" dirty="0"/>
              <a:t>Учебная эвакуация</a:t>
            </a:r>
          </a:p>
          <a:p>
            <a:endParaRPr lang="ru-RU" sz="1000" dirty="0"/>
          </a:p>
          <a:p>
            <a:r>
              <a:rPr lang="ru-RU" sz="1000" dirty="0" smtClean="0"/>
              <a:t>   Согласно </a:t>
            </a:r>
            <a:r>
              <a:rPr lang="ru-RU" sz="1000" dirty="0"/>
              <a:t>плану работы колледжа, 17 февраля 2022 года была проведена учебная тренировка по эвакуации из здания</a:t>
            </a:r>
            <a:r>
              <a:rPr lang="ru-RU" sz="1000" dirty="0" smtClean="0"/>
              <a:t>.</a:t>
            </a:r>
            <a:endParaRPr lang="ru-RU" sz="1000" dirty="0"/>
          </a:p>
          <a:p>
            <a:r>
              <a:rPr lang="ru-RU" sz="1000" dirty="0" smtClean="0"/>
              <a:t>   Цель </a:t>
            </a:r>
            <a:r>
              <a:rPr lang="ru-RU" sz="1000" dirty="0"/>
              <a:t>данного мероприятия: </a:t>
            </a:r>
          </a:p>
          <a:p>
            <a:r>
              <a:rPr lang="ru-RU" sz="1000" dirty="0" smtClean="0"/>
              <a:t>   1</a:t>
            </a:r>
            <a:r>
              <a:rPr lang="ru-RU" sz="1000" dirty="0"/>
              <a:t>. Проверить (совершенствовать) умение действовать по реализации положений Инструкции о мерах пожарной безопасности, Планов эвакуации, Инструкций по действиям персонала, Плана действий по предупреждению и ликвидации ЧС всеми категориями работников колледжа</a:t>
            </a:r>
            <a:r>
              <a:rPr lang="ru-RU" sz="1000" dirty="0" smtClean="0"/>
              <a:t>.</a:t>
            </a:r>
            <a:endParaRPr lang="ru-RU" sz="1000" dirty="0"/>
          </a:p>
          <a:p>
            <a:r>
              <a:rPr lang="ru-RU" sz="1000" dirty="0" smtClean="0"/>
              <a:t>   2</a:t>
            </a:r>
            <a:r>
              <a:rPr lang="ru-RU" sz="1000" dirty="0"/>
              <a:t>. Совершенствовать навыки сотрудников по обеспечению спасения и безопасности студентов</a:t>
            </a:r>
            <a:r>
              <a:rPr lang="ru-RU" sz="1000" dirty="0" smtClean="0"/>
              <a:t>.</a:t>
            </a:r>
            <a:endParaRPr lang="ru-RU" sz="1000" dirty="0"/>
          </a:p>
          <a:p>
            <a:r>
              <a:rPr lang="ru-RU" sz="1000" dirty="0" smtClean="0"/>
              <a:t>   3</a:t>
            </a:r>
            <a:r>
              <a:rPr lang="ru-RU" sz="1000" dirty="0"/>
              <a:t>. Отработать и развить навыки правильных действий при эвакуации.</a:t>
            </a:r>
          </a:p>
          <a:p>
            <a:endParaRPr lang="ru-RU" sz="1000" dirty="0"/>
          </a:p>
          <a:p>
            <a:endParaRPr lang="ru-RU" dirty="0"/>
          </a:p>
        </p:txBody>
      </p:sp>
      <p:pic>
        <p:nvPicPr>
          <p:cNvPr id="3077" name="Picture 5" descr="D:\UserData\Desktop\газеты\285599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92" y="7463358"/>
            <a:ext cx="2115520" cy="1394320"/>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111591" y="7607374"/>
            <a:ext cx="6557767" cy="2831544"/>
          </a:xfrm>
          <a:prstGeom prst="rect">
            <a:avLst/>
          </a:prstGeom>
        </p:spPr>
        <p:txBody>
          <a:bodyPr wrap="square">
            <a:spAutoFit/>
          </a:bodyPr>
          <a:lstStyle/>
          <a:p>
            <a:r>
              <a:rPr lang="ru-RU" sz="1000" dirty="0" smtClean="0"/>
              <a:t>			</a:t>
            </a:r>
            <a:r>
              <a:rPr lang="ru-RU" sz="1000" b="1" i="1" dirty="0" smtClean="0"/>
              <a:t>Военно </a:t>
            </a:r>
            <a:r>
              <a:rPr lang="ru-RU" sz="1000" b="1" i="1" dirty="0"/>
              <a:t>– спортивная эстафета</a:t>
            </a:r>
          </a:p>
          <a:p>
            <a:endParaRPr lang="ru-RU" sz="1000" dirty="0"/>
          </a:p>
          <a:p>
            <a:r>
              <a:rPr lang="ru-RU" sz="1000" dirty="0" smtClean="0"/>
              <a:t>		          Патриотическое </a:t>
            </a:r>
            <a:r>
              <a:rPr lang="ru-RU" sz="1000" dirty="0"/>
              <a:t>воспитание является одним из приоритетных направлений в </a:t>
            </a:r>
            <a:r>
              <a:rPr lang="ru-RU" sz="1000" dirty="0" smtClean="0"/>
              <a:t>		        воспитательной </a:t>
            </a:r>
            <a:r>
              <a:rPr lang="ru-RU" sz="1000" dirty="0"/>
              <a:t>деятельности колледжа. Составной частью патриотического </a:t>
            </a:r>
            <a:r>
              <a:rPr lang="ru-RU" sz="1000" dirty="0" smtClean="0"/>
              <a:t>		        воспитания </a:t>
            </a:r>
            <a:r>
              <a:rPr lang="ru-RU" sz="1000" dirty="0"/>
              <a:t>является военно-патриотическое воспитание, направленное на </a:t>
            </a:r>
            <a:r>
              <a:rPr lang="ru-RU" sz="1000" dirty="0" smtClean="0"/>
              <a:t>		        формирование </a:t>
            </a:r>
            <a:r>
              <a:rPr lang="ru-RU" sz="1000" dirty="0"/>
              <a:t>готовности к военной службе как особому виду </a:t>
            </a:r>
            <a:r>
              <a:rPr lang="ru-RU" sz="1000" dirty="0" smtClean="0"/>
              <a:t>		        государственной </a:t>
            </a:r>
            <a:r>
              <a:rPr lang="ru-RU" sz="1000" dirty="0"/>
              <a:t>службы. Военно-патриотическое воспитание характеризуется </a:t>
            </a:r>
            <a:r>
              <a:rPr lang="ru-RU" sz="1000" dirty="0" smtClean="0"/>
              <a:t>		        специфической </a:t>
            </a:r>
            <a:r>
              <a:rPr lang="ru-RU" sz="1000" dirty="0"/>
              <a:t>направленностью, глубоким пониманием каждым гражданином своей роли и места в служении Отечеству, высокой личной ответственностью за выполнение требований военной службы, убежденностью в необходимости формирования необходимых качеств и навыков для выполнения воинского долга в рядах Вооруженных Сил Российской Федерации. Система патриотического воспитания нашего учебного заведения предполагает организацию мероприятий патриотической направленности как в колледже, так и на городском уровне. 22 февраля в нашем колледже  состоялась спортивно – массовое  мероприятие «Военно – спортивная эстафета», посвященная Дню защитника Отечества! В рамках эстафеты студентам нужно было пройти ряд испытаний: сборка и разборка автомата, подтягивание, тематическое тестирование, стрельба из </a:t>
            </a:r>
            <a:r>
              <a:rPr lang="ru-RU" sz="1000" dirty="0" err="1"/>
              <a:t>пневмовинтовки</a:t>
            </a:r>
            <a:r>
              <a:rPr lang="ru-RU" sz="1000" dirty="0"/>
              <a:t> и </a:t>
            </a:r>
            <a:r>
              <a:rPr lang="ru-RU" sz="1000" dirty="0" err="1"/>
              <a:t>тд</a:t>
            </a:r>
            <a:r>
              <a:rPr lang="ru-RU" sz="1000" dirty="0"/>
              <a:t>. Ребята успешно справились с заданиями.</a:t>
            </a:r>
          </a:p>
          <a:p>
            <a:endParaRPr lang="ru-RU" dirty="0"/>
          </a:p>
        </p:txBody>
      </p:sp>
      <p:sp>
        <p:nvSpPr>
          <p:cNvPr id="14" name="TextBox 13">
            <a:extLst>
              <a:ext uri="{FF2B5EF4-FFF2-40B4-BE49-F238E27FC236}">
                <a16:creationId xmlns:a16="http://schemas.microsoft.com/office/drawing/2014/main" id="{15914D9F-EAE7-4ED9-B861-4967E52060E7}"/>
              </a:ext>
            </a:extLst>
          </p:cNvPr>
          <p:cNvSpPr txBox="1"/>
          <p:nvPr/>
        </p:nvSpPr>
        <p:spPr>
          <a:xfrm>
            <a:off x="163966" y="11518939"/>
            <a:ext cx="3427012"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Студенческая газета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Фордзон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Ответственный за </a:t>
            </a:r>
            <a:r>
              <a:rPr kumimoji="0" lang="ru-RU" sz="1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выпуск</a:t>
            </a:r>
            <a:r>
              <a:rPr lang="ru-RU" sz="1000" dirty="0">
                <a:solidFill>
                  <a:prstClr val="black"/>
                </a:solidFill>
                <a:latin typeface="Times New Roman" pitchFamily="18" charset="0"/>
                <a:cs typeface="Times New Roman" pitchFamily="18" charset="0"/>
              </a:rPr>
              <a:t>-</a:t>
            </a:r>
            <a:r>
              <a:rPr kumimoji="0" lang="ru-RU" sz="10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Фомичёва А.В</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smtClean="0">
                <a:solidFill>
                  <a:prstClr val="black"/>
                </a:solidFill>
                <a:latin typeface="Times New Roman" pitchFamily="18" charset="0"/>
                <a:cs typeface="Times New Roman" pitchFamily="18" charset="0"/>
              </a:rPr>
              <a:t> Салахов А</a:t>
            </a:r>
            <a:r>
              <a:rPr lang="en-US" sz="1000" dirty="0" smtClean="0">
                <a:solidFill>
                  <a:prstClr val="black"/>
                </a:solidFill>
                <a:latin typeface="Times New Roman" pitchFamily="18" charset="0"/>
                <a:cs typeface="Times New Roman" pitchFamily="18" charset="0"/>
              </a:rPr>
              <a:t>. – </a:t>
            </a:r>
            <a:r>
              <a:rPr lang="ru-RU" sz="1000" dirty="0" smtClean="0">
                <a:solidFill>
                  <a:prstClr val="black"/>
                </a:solidFill>
                <a:latin typeface="Times New Roman" pitchFamily="18" charset="0"/>
                <a:cs typeface="Times New Roman" pitchFamily="18" charset="0"/>
              </a:rPr>
              <a:t>ЭСХ-111</a:t>
            </a:r>
            <a:endPar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5" name="Прямоугольник 14">
            <a:extLst>
              <a:ext uri="{FF2B5EF4-FFF2-40B4-BE49-F238E27FC236}">
                <a16:creationId xmlns:a16="http://schemas.microsoft.com/office/drawing/2014/main" id="{D29D8ADA-E229-4A27-8039-FE6AEE5A21DC}"/>
              </a:ext>
            </a:extLst>
          </p:cNvPr>
          <p:cNvSpPr/>
          <p:nvPr/>
        </p:nvSpPr>
        <p:spPr>
          <a:xfrm>
            <a:off x="2651730" y="11518939"/>
            <a:ext cx="4042304" cy="553998"/>
          </a:xfrm>
          <a:prstGeom prst="rect">
            <a:avLst/>
          </a:prstGeom>
        </p:spPr>
        <p:txBody>
          <a:bodyPr wrap="square">
            <a:spAutoFit/>
          </a:bodyPr>
          <a:lstStyle/>
          <a:p>
            <a:pPr fontAlgn="t"/>
            <a:r>
              <a:rPr lang="ru-RU" sz="1000" dirty="0">
                <a:solidFill>
                  <a:prstClr val="black"/>
                </a:solidFill>
                <a:latin typeface="Times New Roman" pitchFamily="18" charset="0"/>
                <a:cs typeface="Times New Roman" pitchFamily="18" charset="0"/>
              </a:rPr>
              <a:t>Наш адрес: 423230, РТ, </a:t>
            </a:r>
            <a:r>
              <a:rPr lang="ru-RU" sz="1000" dirty="0" err="1">
                <a:solidFill>
                  <a:prstClr val="black"/>
                </a:solidFill>
                <a:latin typeface="Times New Roman" pitchFamily="18" charset="0"/>
                <a:cs typeface="Times New Roman" pitchFamily="18" charset="0"/>
              </a:rPr>
              <a:t>г.Бугульма</a:t>
            </a:r>
            <a:r>
              <a:rPr lang="ru-RU" sz="1000" dirty="0">
                <a:solidFill>
                  <a:prstClr val="black"/>
                </a:solidFill>
                <a:latin typeface="Times New Roman" pitchFamily="18" charset="0"/>
                <a:cs typeface="Times New Roman" pitchFamily="18" charset="0"/>
              </a:rPr>
              <a:t>, </a:t>
            </a:r>
            <a:r>
              <a:rPr lang="ru-RU" sz="1000" dirty="0" err="1">
                <a:solidFill>
                  <a:prstClr val="black"/>
                </a:solidFill>
                <a:latin typeface="Times New Roman" pitchFamily="18" charset="0"/>
                <a:cs typeface="Times New Roman" pitchFamily="18" charset="0"/>
              </a:rPr>
              <a:t>ул.Ленина</a:t>
            </a:r>
            <a:r>
              <a:rPr lang="ru-RU" sz="1000" dirty="0">
                <a:solidFill>
                  <a:prstClr val="black"/>
                </a:solidFill>
                <a:latin typeface="Times New Roman" pitchFamily="18" charset="0"/>
                <a:cs typeface="Times New Roman" pitchFamily="18" charset="0"/>
              </a:rPr>
              <a:t>, 135</a:t>
            </a:r>
            <a:r>
              <a:rPr lang="en-US" sz="1000" dirty="0">
                <a:solidFill>
                  <a:prstClr val="black"/>
                </a:solidFill>
                <a:latin typeface="Times New Roman" pitchFamily="18" charset="0"/>
                <a:cs typeface="Times New Roman" pitchFamily="18" charset="0"/>
              </a:rPr>
              <a:t> </a:t>
            </a:r>
            <a:endParaRPr lang="ru-RU" sz="1000" dirty="0">
              <a:solidFill>
                <a:prstClr val="black"/>
              </a:solidFill>
              <a:latin typeface="Times New Roman" pitchFamily="18" charset="0"/>
              <a:cs typeface="Times New Roman" pitchFamily="18" charset="0"/>
            </a:endParaRPr>
          </a:p>
          <a:p>
            <a:pPr fontAlgn="t"/>
            <a:r>
              <a:rPr lang="ru-RU" sz="1000" dirty="0">
                <a:solidFill>
                  <a:prstClr val="black"/>
                </a:solidFill>
                <a:latin typeface="Times New Roman" pitchFamily="18" charset="0"/>
                <a:cs typeface="Times New Roman" pitchFamily="18" charset="0"/>
              </a:rPr>
              <a:t>телефон 8 (85594) 4-66-93 факс 8 ( 85594) 4-66-93</a:t>
            </a:r>
          </a:p>
          <a:p>
            <a:pPr fontAlgn="t"/>
            <a:r>
              <a:rPr lang="en-US" sz="1000" dirty="0">
                <a:solidFill>
                  <a:prstClr val="black"/>
                </a:solidFill>
                <a:latin typeface="Times New Roman" pitchFamily="18" charset="0"/>
                <a:cs typeface="Times New Roman" pitchFamily="18" charset="0"/>
              </a:rPr>
              <a:t>E-Mail:</a:t>
            </a:r>
            <a:r>
              <a:rPr lang="ru-RU" sz="1000" dirty="0">
                <a:solidFill>
                  <a:prstClr val="black"/>
                </a:solidFill>
                <a:latin typeface="Times New Roman" pitchFamily="18" charset="0"/>
                <a:cs typeface="Times New Roman" pitchFamily="18" charset="0"/>
              </a:rPr>
              <a:t> </a:t>
            </a:r>
            <a:r>
              <a:rPr lang="en-US" sz="1000" dirty="0">
                <a:solidFill>
                  <a:prstClr val="black"/>
                </a:solidFill>
                <a:latin typeface="Times New Roman" pitchFamily="18" charset="0"/>
                <a:cs typeface="Times New Roman" pitchFamily="18" charset="0"/>
              </a:rPr>
              <a:t>pu75@yandex.ru </a:t>
            </a:r>
            <a:r>
              <a:rPr lang="en-US" sz="1000" dirty="0">
                <a:solidFill>
                  <a:prstClr val="black"/>
                </a:solidFill>
                <a:latin typeface="Times New Roman" pitchFamily="18" charset="0"/>
                <a:cs typeface="Times New Roman" pitchFamily="18" charset="0"/>
                <a:hlinkClick r:id="rId6"/>
              </a:rPr>
              <a:t>Bak.Agrarnyy@tatar.ru</a:t>
            </a:r>
            <a:r>
              <a:rPr lang="ru-RU" sz="1000" dirty="0">
                <a:solidFill>
                  <a:prstClr val="black"/>
                </a:solidFill>
                <a:latin typeface="Times New Roman" pitchFamily="18" charset="0"/>
                <a:cs typeface="Times New Roman" pitchFamily="18" charset="0"/>
              </a:rPr>
              <a:t>               Тираж – 50 экз.</a:t>
            </a:r>
            <a:endParaRPr lang="en-US" sz="1000" dirty="0">
              <a:solidFill>
                <a:prstClr val="black"/>
              </a:solidFill>
              <a:latin typeface="Times New Roman" pitchFamily="18" charset="0"/>
              <a:cs typeface="Times New Roman" pitchFamily="18" charset="0"/>
            </a:endParaRPr>
          </a:p>
        </p:txBody>
      </p:sp>
      <p:pic>
        <p:nvPicPr>
          <p:cNvPr id="3078" name="Picture 6" descr="D:\UserData\Desktop\газеты\285656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590" y="10127654"/>
            <a:ext cx="2021265" cy="1331544"/>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2060848" y="10055646"/>
            <a:ext cx="4797151" cy="1754326"/>
          </a:xfrm>
          <a:prstGeom prst="rect">
            <a:avLst/>
          </a:prstGeom>
        </p:spPr>
        <p:txBody>
          <a:bodyPr wrap="square">
            <a:spAutoFit/>
          </a:bodyPr>
          <a:lstStyle/>
          <a:p>
            <a:pPr algn="ctr"/>
            <a:r>
              <a:rPr lang="ru-RU" sz="1000" b="1" i="1" dirty="0"/>
              <a:t>Курс молодого бойца</a:t>
            </a:r>
          </a:p>
          <a:p>
            <a:endParaRPr lang="ru-RU" sz="1000" dirty="0"/>
          </a:p>
          <a:p>
            <a:r>
              <a:rPr lang="ru-RU" sz="1000" dirty="0"/>
              <a:t>25 февраля на стадионе «Энергетик» прошел спортивный праздник «Курс молодого бойца» Всероссийского физкультурно – спортивного комплекса «Готов к труду и обороне».   Праздник прошел весело и задорно: команды продемонстрировали свои спортивные умения, а также получили заряд бодрости и массу положительных эмоций. Соревнования  проходили в напряженной борьбе. В ходе соревнований  золотой знак отличия получили Илья Васильев и Скачков Кирилл. Соревнования стали настоящим праздником спорта, здоровья и юности!</a:t>
            </a:r>
          </a:p>
          <a:p>
            <a:endParaRPr lang="ru-RU" dirty="0"/>
          </a:p>
        </p:txBody>
      </p:sp>
    </p:spTree>
    <p:extLst>
      <p:ext uri="{BB962C8B-B14F-4D97-AF65-F5344CB8AC3E}">
        <p14:creationId xmlns:p14="http://schemas.microsoft.com/office/powerpoint/2010/main" val="153658075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911</Words>
  <Application>Microsoft Office PowerPoint</Application>
  <PresentationFormat>Произвольный</PresentationFormat>
  <Paragraphs>111</Paragraphs>
  <Slides>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vt:i4>
      </vt:variant>
    </vt:vector>
  </HeadingPairs>
  <TitlesOfParts>
    <vt:vector size="9" baseType="lpstr">
      <vt:lpstr>Arial</vt:lpstr>
      <vt:lpstr>Calibri</vt:lpstr>
      <vt:lpstr>Century Schoolbook</vt:lpstr>
      <vt:lpstr>Times New Roman</vt:lpstr>
      <vt:lpstr>Wingdings</vt:lpstr>
      <vt:lpstr>Тема Office</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Компьютер</dc:creator>
  <cp:lastModifiedBy>PC</cp:lastModifiedBy>
  <cp:revision>4</cp:revision>
  <dcterms:created xsi:type="dcterms:W3CDTF">2022-03-08T17:26:03Z</dcterms:created>
  <dcterms:modified xsi:type="dcterms:W3CDTF">2022-03-11T11:38:28Z</dcterms:modified>
</cp:coreProperties>
</file>