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6858000" cy="1219041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4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3330" y="48"/>
      </p:cViewPr>
      <p:guideLst>
        <p:guide orient="horz" pos="384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3786930"/>
            <a:ext cx="5829300" cy="2613038"/>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6907901"/>
            <a:ext cx="4800600" cy="311532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488183"/>
            <a:ext cx="1543050" cy="1040135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488183"/>
            <a:ext cx="4514850" cy="1040135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7833471"/>
            <a:ext cx="5829300" cy="2421152"/>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5166818"/>
            <a:ext cx="5829300" cy="2666652"/>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844430"/>
            <a:ext cx="3028950" cy="80451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844430"/>
            <a:ext cx="3028950" cy="80451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728734"/>
            <a:ext cx="3030141" cy="11372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3865942"/>
            <a:ext cx="3030141" cy="702359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70" y="2728734"/>
            <a:ext cx="3031331" cy="113720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70" y="3865942"/>
            <a:ext cx="3031331" cy="702359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11.03.2022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11.03.2022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11.03.2022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1" y="485360"/>
            <a:ext cx="2256235" cy="2065597"/>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8" y="485360"/>
            <a:ext cx="3833813" cy="104041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1" y="2550958"/>
            <a:ext cx="2256235" cy="833858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8533289"/>
            <a:ext cx="4114800" cy="1007403"/>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1089237"/>
            <a:ext cx="4114800" cy="731424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9540693"/>
            <a:ext cx="4114800" cy="143067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11.03.2022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488182"/>
            <a:ext cx="6172200" cy="2031736"/>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844430"/>
            <a:ext cx="6172200" cy="8045109"/>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11298709"/>
            <a:ext cx="1600200" cy="649026"/>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11.03.2022</a:t>
            </a:fld>
            <a:endParaRPr lang="ru-RU"/>
          </a:p>
        </p:txBody>
      </p:sp>
      <p:sp>
        <p:nvSpPr>
          <p:cNvPr id="5" name="Нижний колонтитул 4"/>
          <p:cNvSpPr>
            <a:spLocks noGrp="1"/>
          </p:cNvSpPr>
          <p:nvPr>
            <p:ph type="ftr" sz="quarter" idx="3"/>
          </p:nvPr>
        </p:nvSpPr>
        <p:spPr>
          <a:xfrm>
            <a:off x="2343150" y="11298709"/>
            <a:ext cx="2171700" cy="6490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11298709"/>
            <a:ext cx="1600200" cy="649026"/>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5.jpeg"/><Relationship Id="rId3" Type="http://schemas.openxmlformats.org/officeDocument/2006/relationships/image" Target="../media/image16.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image" Target="../media/image15.jpeg"/><Relationship Id="rId16"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hyperlink" Target="mailto:Bak.Agrarnyy@tatar.ru" TargetMode="External"/><Relationship Id="rId11" Type="http://schemas.openxmlformats.org/officeDocument/2006/relationships/image" Target="../media/image23.jpeg"/><Relationship Id="rId5" Type="http://schemas.openxmlformats.org/officeDocument/2006/relationships/image" Target="../media/image18.jpeg"/><Relationship Id="rId15" Type="http://schemas.openxmlformats.org/officeDocument/2006/relationships/image" Target="../media/image27.jpeg"/><Relationship Id="rId10" Type="http://schemas.openxmlformats.org/officeDocument/2006/relationships/image" Target="../media/image22.jpeg"/><Relationship Id="rId4" Type="http://schemas.openxmlformats.org/officeDocument/2006/relationships/image" Target="../media/image17.jpeg"/><Relationship Id="rId9" Type="http://schemas.openxmlformats.org/officeDocument/2006/relationships/image" Target="../media/image21.jpeg"/><Relationship Id="rId1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42984" y="154748"/>
            <a:ext cx="4429156" cy="253916"/>
          </a:xfrm>
          <a:prstGeom prst="rect">
            <a:avLst/>
          </a:prstGeom>
        </p:spPr>
        <p:txBody>
          <a:bodyPr wrap="square">
            <a:spAutoFit/>
          </a:bodyPr>
          <a:lstStyle/>
          <a:p>
            <a:pPr algn="ctr"/>
            <a:r>
              <a:rPr lang="ru-RU" sz="1000" dirty="0" smtClean="0">
                <a:effectLst>
                  <a:outerShdw blurRad="38100" dist="38100" dir="2700000" algn="tl">
                    <a:srgbClr val="000000">
                      <a:alpha val="43137"/>
                    </a:srgbClr>
                  </a:outerShdw>
                </a:effectLst>
                <a:latin typeface="Times New Roman" pitchFamily="18" charset="0"/>
                <a:cs typeface="Times New Roman" pitchFamily="18" charset="0"/>
              </a:rPr>
              <a:t>ГАПОУ «</a:t>
            </a:r>
            <a:r>
              <a:rPr lang="ru-RU" sz="1000" dirty="0" err="1" smtClean="0">
                <a:effectLst>
                  <a:outerShdw blurRad="38100" dist="38100" dir="2700000" algn="tl">
                    <a:srgbClr val="000000">
                      <a:alpha val="43137"/>
                    </a:srgbClr>
                  </a:outerShdw>
                </a:effectLst>
                <a:latin typeface="Times New Roman" pitchFamily="18" charset="0"/>
                <a:cs typeface="Times New Roman" pitchFamily="18" charset="0"/>
              </a:rPr>
              <a:t>Бугульминский</a:t>
            </a:r>
            <a:r>
              <a:rPr lang="ru-RU" sz="1000" dirty="0" smtClean="0">
                <a:effectLst>
                  <a:outerShdw blurRad="38100" dist="38100" dir="2700000" algn="tl">
                    <a:srgbClr val="000000">
                      <a:alpha val="43137"/>
                    </a:srgbClr>
                  </a:outerShdw>
                </a:effectLst>
                <a:latin typeface="Times New Roman" pitchFamily="18" charset="0"/>
                <a:cs typeface="Times New Roman" pitchFamily="18" charset="0"/>
              </a:rPr>
              <a:t> аграрный колледж»</a:t>
            </a:r>
            <a:endParaRPr lang="ru-RU" sz="10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5" name="Picture 1" descr="C:\Users\Библиотека\Desktop\ВСЕ материалы на конкурс и на сайт\логотип колледжа.png"/>
          <p:cNvPicPr>
            <a:picLocks noChangeAspect="1" noChangeArrowheads="1"/>
          </p:cNvPicPr>
          <p:nvPr/>
        </p:nvPicPr>
        <p:blipFill>
          <a:blip r:embed="rId2" cstate="print"/>
          <a:srcRect/>
          <a:stretch>
            <a:fillRect/>
          </a:stretch>
        </p:blipFill>
        <p:spPr bwMode="auto">
          <a:xfrm>
            <a:off x="285728" y="238092"/>
            <a:ext cx="928362" cy="1000132"/>
          </a:xfrm>
          <a:prstGeom prst="rect">
            <a:avLst/>
          </a:prstGeom>
          <a:noFill/>
        </p:spPr>
      </p:pic>
      <p:pic>
        <p:nvPicPr>
          <p:cNvPr id="6" name="Picture 2" descr="C:\Users\Библиотека\Desktop\ВЫПУСК ГАЗЕТЫ\ГАЗЕТА\1280px-Traktor_Bugulma_02.jpg"/>
          <p:cNvPicPr>
            <a:picLocks noChangeAspect="1" noChangeArrowheads="1"/>
          </p:cNvPicPr>
          <p:nvPr/>
        </p:nvPicPr>
        <p:blipFill>
          <a:blip r:embed="rId3" cstate="print"/>
          <a:srcRect/>
          <a:stretch>
            <a:fillRect/>
          </a:stretch>
        </p:blipFill>
        <p:spPr bwMode="auto">
          <a:xfrm>
            <a:off x="5429264" y="380968"/>
            <a:ext cx="1000132" cy="840948"/>
          </a:xfrm>
          <a:prstGeom prst="rect">
            <a:avLst/>
          </a:prstGeom>
          <a:noFill/>
        </p:spPr>
      </p:pic>
      <p:sp>
        <p:nvSpPr>
          <p:cNvPr id="7" name="Прямоугольник 6"/>
          <p:cNvSpPr/>
          <p:nvPr/>
        </p:nvSpPr>
        <p:spPr>
          <a:xfrm>
            <a:off x="1428736" y="537000"/>
            <a:ext cx="4143404" cy="707886"/>
          </a:xfrm>
          <a:prstGeom prst="rect">
            <a:avLst/>
          </a:prstGeom>
        </p:spPr>
        <p:txBody>
          <a:bodyPr wrap="square">
            <a:spAutoFit/>
          </a:bodyPr>
          <a:lstStyle/>
          <a:p>
            <a:r>
              <a:rPr lang="ru-RU" sz="40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rPr>
              <a:t>Ф О Р Д З О Н</a:t>
            </a:r>
            <a:endParaRPr lang="ru-RU" sz="40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Times New Roman" pitchFamily="18" charset="0"/>
              <a:cs typeface="Times New Roman" pitchFamily="18" charset="0"/>
            </a:endParaRPr>
          </a:p>
        </p:txBody>
      </p:sp>
      <p:sp>
        <p:nvSpPr>
          <p:cNvPr id="8" name="Прямоугольник 7"/>
          <p:cNvSpPr/>
          <p:nvPr/>
        </p:nvSpPr>
        <p:spPr>
          <a:xfrm>
            <a:off x="928670" y="309530"/>
            <a:ext cx="4786346" cy="400110"/>
          </a:xfrm>
          <a:prstGeom prst="rect">
            <a:avLst/>
          </a:prstGeom>
        </p:spPr>
        <p:txBody>
          <a:bodyPr wrap="square">
            <a:spAutoFit/>
          </a:bodyPr>
          <a:lstStyle/>
          <a:p>
            <a:pPr algn="ctr" fontAlgn="base">
              <a:spcBef>
                <a:spcPct val="0"/>
              </a:spcBef>
              <a:spcAft>
                <a:spcPct val="0"/>
              </a:spcAft>
            </a:pPr>
            <a:r>
              <a:rPr lang="ru-RU" sz="1000" dirty="0" smtClean="0">
                <a:latin typeface="Times New Roman" pitchFamily="18" charset="0"/>
                <a:ea typeface="Century Schoolbook" pitchFamily="18" charset="0"/>
                <a:cs typeface="Times New Roman" pitchFamily="18" charset="0"/>
              </a:rPr>
              <a:t>Студенческая газета</a:t>
            </a:r>
          </a:p>
          <a:p>
            <a:pPr algn="ctr" fontAlgn="base">
              <a:spcBef>
                <a:spcPct val="0"/>
              </a:spcBef>
              <a:spcAft>
                <a:spcPct val="0"/>
              </a:spcAft>
            </a:pPr>
            <a:r>
              <a:rPr lang="ru-RU" sz="1000" dirty="0" smtClean="0">
                <a:latin typeface="Times New Roman" pitchFamily="18" charset="0"/>
                <a:ea typeface="Century Schoolbook" pitchFamily="18" charset="0"/>
                <a:cs typeface="Times New Roman" pitchFamily="18" charset="0"/>
              </a:rPr>
              <a:t> </a:t>
            </a:r>
            <a:endParaRPr lang="ru-RU" sz="1000" dirty="0">
              <a:latin typeface="Times New Roman" pitchFamily="18" charset="0"/>
              <a:cs typeface="Times New Roman" pitchFamily="18" charset="0"/>
            </a:endParaRPr>
          </a:p>
        </p:txBody>
      </p:sp>
      <p:cxnSp>
        <p:nvCxnSpPr>
          <p:cNvPr id="9" name="Прямая соединительная линия 8"/>
          <p:cNvCxnSpPr/>
          <p:nvPr/>
        </p:nvCxnSpPr>
        <p:spPr>
          <a:xfrm>
            <a:off x="214290" y="95216"/>
            <a:ext cx="6357982" cy="1588"/>
          </a:xfrm>
          <a:prstGeom prst="line">
            <a:avLst/>
          </a:prstGeom>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1973899" y="1132463"/>
            <a:ext cx="2274983" cy="246221"/>
          </a:xfrm>
          <a:prstGeom prst="rect">
            <a:avLst/>
          </a:prstGeom>
        </p:spPr>
        <p:txBody>
          <a:bodyPr wrap="none">
            <a:spAutoFit/>
          </a:bodyPr>
          <a:lstStyle/>
          <a:p>
            <a:pPr algn="ctr" fontAlgn="base">
              <a:spcBef>
                <a:spcPct val="0"/>
              </a:spcBef>
              <a:spcAft>
                <a:spcPct val="0"/>
              </a:spcAft>
            </a:pPr>
            <a:r>
              <a:rPr lang="ru-RU" sz="1000" dirty="0" smtClean="0">
                <a:latin typeface="Times New Roman" pitchFamily="18" charset="0"/>
                <a:ea typeface="Century Schoolbook" pitchFamily="18" charset="0"/>
                <a:cs typeface="Times New Roman" pitchFamily="18" charset="0"/>
              </a:rPr>
              <a:t>выпуск № , Ноябрь-декабрь 2021 года</a:t>
            </a:r>
            <a:endParaRPr lang="ru-RU" sz="1000" dirty="0">
              <a:latin typeface="Times New Roman" pitchFamily="18" charset="0"/>
              <a:cs typeface="Times New Roman" pitchFamily="18" charset="0"/>
            </a:endParaRPr>
          </a:p>
        </p:txBody>
      </p:sp>
      <p:cxnSp>
        <p:nvCxnSpPr>
          <p:cNvPr id="11" name="Прямая соединительная линия 10"/>
          <p:cNvCxnSpPr/>
          <p:nvPr/>
        </p:nvCxnSpPr>
        <p:spPr>
          <a:xfrm>
            <a:off x="215084" y="1379512"/>
            <a:ext cx="635798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rot="5400000">
            <a:off x="5929330" y="738158"/>
            <a:ext cx="128588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213496" y="95216"/>
            <a:ext cx="0" cy="1292207"/>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Рисунок 13">
            <a:extLst>
              <a:ext uri="{FF2B5EF4-FFF2-40B4-BE49-F238E27FC236}">
                <a16:creationId xmlns:a16="http://schemas.microsoft.com/office/drawing/2014/main" id="{4A28E92B-DD76-4BB6-9E02-E58BB28E5638}"/>
              </a:ext>
            </a:extLst>
          </p:cNvPr>
          <p:cNvPicPr>
            <a:picLocks noChangeAspect="1"/>
          </p:cNvPicPr>
          <p:nvPr/>
        </p:nvPicPr>
        <p:blipFill>
          <a:blip r:embed="rId4"/>
          <a:stretch>
            <a:fillRect/>
          </a:stretch>
        </p:blipFill>
        <p:spPr>
          <a:xfrm>
            <a:off x="1948906" y="1400019"/>
            <a:ext cx="18290" cy="3917526"/>
          </a:xfrm>
          <a:prstGeom prst="rect">
            <a:avLst/>
          </a:prstGeom>
        </p:spPr>
      </p:pic>
      <p:pic>
        <p:nvPicPr>
          <p:cNvPr id="1026" name="Picture 2" descr="D:\UserData\Desktop\газеты\276521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01835" y="1486694"/>
            <a:ext cx="2171231" cy="1430337"/>
          </a:xfrm>
          <a:prstGeom prst="rect">
            <a:avLst/>
          </a:prstGeom>
          <a:noFill/>
          <a:extLst>
            <a:ext uri="{909E8E84-426E-40DD-AFC4-6F175D3DCCD1}">
              <a14:hiddenFill xmlns:a14="http://schemas.microsoft.com/office/drawing/2010/main">
                <a:solidFill>
                  <a:srgbClr val="FFFFFF"/>
                </a:solidFill>
              </a14:hiddenFill>
            </a:ext>
          </a:extLst>
        </p:spPr>
      </p:pic>
      <p:sp>
        <p:nvSpPr>
          <p:cNvPr id="15" name="Прямоугольник 14"/>
          <p:cNvSpPr/>
          <p:nvPr/>
        </p:nvSpPr>
        <p:spPr>
          <a:xfrm>
            <a:off x="1958049" y="1668363"/>
            <a:ext cx="2434639" cy="1323439"/>
          </a:xfrm>
          <a:prstGeom prst="rect">
            <a:avLst/>
          </a:prstGeom>
        </p:spPr>
        <p:txBody>
          <a:bodyPr wrap="square">
            <a:spAutoFit/>
          </a:bodyPr>
          <a:lstStyle/>
          <a:p>
            <a:r>
              <a:rPr lang="ru-RU" sz="1000" dirty="0" smtClean="0"/>
              <a:t>12 </a:t>
            </a:r>
            <a:r>
              <a:rPr lang="ru-RU" sz="1000" dirty="0"/>
              <a:t>ноября 2021 года в 16.00 в КСК «</a:t>
            </a:r>
            <a:r>
              <a:rPr lang="ru-RU" sz="1000" dirty="0" err="1"/>
              <a:t>Уникс</a:t>
            </a:r>
            <a:r>
              <a:rPr lang="ru-RU" sz="1000" dirty="0"/>
              <a:t>» состоялась торжественная церемония награждения V   Республиканской премии для обучающихся профессиональных образовательных организаций «Достижение года – 2020». Республиканская премия </a:t>
            </a:r>
            <a:r>
              <a:rPr lang="ru-RU" sz="1000" dirty="0" smtClean="0"/>
              <a:t>для</a:t>
            </a:r>
            <a:endParaRPr lang="ru-RU" sz="1000" dirty="0"/>
          </a:p>
        </p:txBody>
      </p:sp>
      <p:sp>
        <p:nvSpPr>
          <p:cNvPr id="16" name="Прямоугольник 15"/>
          <p:cNvSpPr/>
          <p:nvPr/>
        </p:nvSpPr>
        <p:spPr>
          <a:xfrm>
            <a:off x="1948905" y="1400019"/>
            <a:ext cx="2452929" cy="246221"/>
          </a:xfrm>
          <a:prstGeom prst="rect">
            <a:avLst/>
          </a:prstGeom>
        </p:spPr>
        <p:txBody>
          <a:bodyPr wrap="square">
            <a:spAutoFit/>
          </a:bodyPr>
          <a:lstStyle/>
          <a:p>
            <a:pPr algn="ctr"/>
            <a:r>
              <a:rPr lang="ru-RU" sz="1000" b="1" i="1" dirty="0"/>
              <a:t>«Достижение года – 2020</a:t>
            </a:r>
            <a:r>
              <a:rPr lang="ru-RU" sz="1000" b="1" i="1" dirty="0" smtClean="0"/>
              <a:t>»</a:t>
            </a:r>
            <a:endParaRPr lang="ru-RU" sz="1000" b="1" i="1" dirty="0"/>
          </a:p>
        </p:txBody>
      </p:sp>
      <p:sp>
        <p:nvSpPr>
          <p:cNvPr id="17" name="Прямоугольник 16"/>
          <p:cNvSpPr/>
          <p:nvPr/>
        </p:nvSpPr>
        <p:spPr>
          <a:xfrm>
            <a:off x="1948905" y="2908781"/>
            <a:ext cx="4605870" cy="1785104"/>
          </a:xfrm>
          <a:prstGeom prst="rect">
            <a:avLst/>
          </a:prstGeom>
        </p:spPr>
        <p:txBody>
          <a:bodyPr wrap="square">
            <a:spAutoFit/>
          </a:bodyPr>
          <a:lstStyle/>
          <a:p>
            <a:r>
              <a:rPr lang="ru-RU" sz="1000" dirty="0"/>
              <a:t>обучающихся профессиональных образовательных организаций «Достижение года – 2020» проводится ежегодно с 2016 года с целью выявления и поддержки обучающихся, осваивающих образовательные программы среднего профессионального образования на территории Республики Татарстан, имеющих особые достижения в области профессиональной деятельности, творчества, спорта, молодежной политики, студенческого лидерства, общественной деятельности и добровольчества. В рамках заочного этапа было принято 364 заявки. В очный этап конкурса прошли 164 участника из 32 районов республики. Студенты нашего колледжа вышли в финал в 4 номинациях «</a:t>
            </a:r>
            <a:r>
              <a:rPr lang="ru-RU" sz="1000" dirty="0" err="1"/>
              <a:t>Медийщик</a:t>
            </a:r>
            <a:r>
              <a:rPr lang="ru-RU" sz="1000" dirty="0"/>
              <a:t> года», «Студенческий проект года», «Студенческий отряд “ФОРПОСТ”», «Добровольческое объединение года».</a:t>
            </a:r>
          </a:p>
        </p:txBody>
      </p:sp>
      <p:sp>
        <p:nvSpPr>
          <p:cNvPr id="18" name="Прямоугольник 17"/>
          <p:cNvSpPr/>
          <p:nvPr/>
        </p:nvSpPr>
        <p:spPr>
          <a:xfrm>
            <a:off x="1" y="1426389"/>
            <a:ext cx="1948904" cy="3785652"/>
          </a:xfrm>
          <a:prstGeom prst="rect">
            <a:avLst/>
          </a:prstGeom>
        </p:spPr>
        <p:txBody>
          <a:bodyPr wrap="square">
            <a:spAutoFit/>
          </a:bodyPr>
          <a:lstStyle/>
          <a:p>
            <a:pPr marL="171450" indent="-171450">
              <a:buFont typeface="Wingdings" pitchFamily="2" charset="2"/>
              <a:buChar char="Ø"/>
            </a:pPr>
            <a:r>
              <a:rPr lang="ru-RU" sz="1000" b="1" i="1" dirty="0"/>
              <a:t>«Достижение года – 2020</a:t>
            </a:r>
            <a:r>
              <a:rPr lang="ru-RU" sz="1000" b="1" i="1" dirty="0" smtClean="0"/>
              <a:t>»</a:t>
            </a:r>
          </a:p>
          <a:p>
            <a:pPr marL="171450" indent="-171450">
              <a:buFont typeface="Wingdings" pitchFamily="2" charset="2"/>
              <a:buChar char="Ø"/>
            </a:pPr>
            <a:r>
              <a:rPr lang="ru-RU" sz="1000" b="1" i="1" dirty="0"/>
              <a:t>Муниципальный этап конкурса «Лучший общественный воспитатель несовершеннолетних</a:t>
            </a:r>
            <a:r>
              <a:rPr lang="ru-RU" sz="1000" b="1" i="1" dirty="0" smtClean="0"/>
              <a:t>»</a:t>
            </a:r>
          </a:p>
          <a:p>
            <a:pPr marL="171450" indent="-171450">
              <a:buFont typeface="Wingdings" pitchFamily="2" charset="2"/>
              <a:buChar char="Ø"/>
            </a:pPr>
            <a:r>
              <a:rPr lang="ru-RU" sz="1000" b="1" i="1" dirty="0"/>
              <a:t>#</a:t>
            </a:r>
            <a:r>
              <a:rPr lang="ru-RU" sz="1000" b="1" i="1" dirty="0" smtClean="0"/>
              <a:t>ВРИТМЕМОЛОДЕЖИ</a:t>
            </a:r>
            <a:endParaRPr lang="ru-RU" sz="1000" b="1" i="1" dirty="0"/>
          </a:p>
          <a:p>
            <a:pPr marL="171450" indent="-171450">
              <a:buFont typeface="Wingdings" pitchFamily="2" charset="2"/>
              <a:buChar char="Ø"/>
            </a:pPr>
            <a:r>
              <a:rPr lang="ru-RU" sz="1000" b="1" i="1" dirty="0"/>
              <a:t>Региональный чемпионат «Молодые профессионалы» (</a:t>
            </a:r>
            <a:r>
              <a:rPr lang="ru-RU" sz="1000" b="1" i="1" dirty="0" err="1"/>
              <a:t>WorldSkills</a:t>
            </a:r>
            <a:r>
              <a:rPr lang="ru-RU" sz="1000" b="1" i="1" dirty="0"/>
              <a:t> </a:t>
            </a:r>
            <a:r>
              <a:rPr lang="ru-RU" sz="1000" b="1" i="1" dirty="0" err="1"/>
              <a:t>Russia</a:t>
            </a:r>
            <a:r>
              <a:rPr lang="ru-RU" sz="1000" b="1" i="1" dirty="0" smtClean="0"/>
              <a:t>)</a:t>
            </a:r>
            <a:endParaRPr lang="ru-RU" sz="1000" b="1" i="1" dirty="0"/>
          </a:p>
          <a:p>
            <a:pPr marL="171450" indent="-171450">
              <a:buFont typeface="Wingdings" pitchFamily="2" charset="2"/>
              <a:buChar char="Ø"/>
            </a:pPr>
            <a:r>
              <a:rPr lang="ru-RU" sz="1000" b="1" i="1" dirty="0"/>
              <a:t>Вручение знаков Всероссийского физкультурно-спортивного комплекса «Готов к труду и </a:t>
            </a:r>
            <a:r>
              <a:rPr lang="ru-RU" sz="1000" b="1" i="1" dirty="0" smtClean="0"/>
              <a:t>обороне»</a:t>
            </a:r>
          </a:p>
          <a:p>
            <a:pPr marL="171450" indent="-171450">
              <a:buFont typeface="Wingdings" pitchFamily="2" charset="2"/>
              <a:buChar char="Ø"/>
            </a:pPr>
            <a:r>
              <a:rPr lang="ru-RU" sz="1000" b="1" i="1" dirty="0" smtClean="0"/>
              <a:t>В </a:t>
            </a:r>
            <a:r>
              <a:rPr lang="ru-RU" sz="1000" b="1" i="1" dirty="0"/>
              <a:t>молодежном центре «Волга» прошел Итоговый республиканский форум добровольцев «Добрый Татарстан</a:t>
            </a:r>
            <a:r>
              <a:rPr lang="ru-RU" sz="1000" b="1" i="1" dirty="0" smtClean="0"/>
              <a:t>»</a:t>
            </a:r>
          </a:p>
          <a:p>
            <a:pPr marL="171450" indent="-171450">
              <a:buFont typeface="Wingdings" pitchFamily="2" charset="2"/>
              <a:buChar char="Ø"/>
            </a:pPr>
            <a:endParaRPr lang="ru-RU" sz="1000" b="1" i="1" dirty="0"/>
          </a:p>
          <a:p>
            <a:pPr marL="171450" indent="-171450">
              <a:buFont typeface="Wingdings" pitchFamily="2" charset="2"/>
              <a:buChar char="Ø"/>
            </a:pPr>
            <a:r>
              <a:rPr lang="ru-RU" sz="1000" b="1" i="1" dirty="0" smtClean="0"/>
              <a:t>И многое </a:t>
            </a:r>
            <a:r>
              <a:rPr lang="ru-RU" sz="1000" b="1" i="1" dirty="0" err="1" smtClean="0"/>
              <a:t>др</a:t>
            </a:r>
            <a:r>
              <a:rPr lang="en-US" sz="1000" b="1" i="1" dirty="0" smtClean="0"/>
              <a:t>y</a:t>
            </a:r>
            <a:r>
              <a:rPr lang="ru-RU" sz="1000" b="1" i="1" dirty="0" smtClean="0"/>
              <a:t>гое!</a:t>
            </a:r>
            <a:endParaRPr lang="ru-RU" sz="1000" b="1" i="1" dirty="0"/>
          </a:p>
          <a:p>
            <a:endParaRPr lang="ru-RU" sz="1000" dirty="0"/>
          </a:p>
          <a:p>
            <a:pPr marL="171450" indent="-171450">
              <a:buFont typeface="Wingdings" pitchFamily="2" charset="2"/>
              <a:buChar char="Ø"/>
            </a:pPr>
            <a:endParaRPr lang="ru-RU" sz="1000" b="1" i="1" dirty="0"/>
          </a:p>
        </p:txBody>
      </p:sp>
      <p:pic>
        <p:nvPicPr>
          <p:cNvPr id="1027" name="Picture 3" descr="D:\UserData\Desktop\газеты\276521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275" y="5317545"/>
            <a:ext cx="2008079" cy="1322858"/>
          </a:xfrm>
          <a:prstGeom prst="rect">
            <a:avLst/>
          </a:prstGeom>
          <a:noFill/>
          <a:extLst>
            <a:ext uri="{909E8E84-426E-40DD-AFC4-6F175D3DCCD1}">
              <a14:hiddenFill xmlns:a14="http://schemas.microsoft.com/office/drawing/2010/main">
                <a:solidFill>
                  <a:srgbClr val="FFFFFF"/>
                </a:solidFill>
              </a14:hiddenFill>
            </a:ext>
          </a:extLst>
        </p:spPr>
      </p:pic>
      <p:sp>
        <p:nvSpPr>
          <p:cNvPr id="19" name="Прямоугольник 18"/>
          <p:cNvSpPr/>
          <p:nvPr/>
        </p:nvSpPr>
        <p:spPr>
          <a:xfrm>
            <a:off x="2274580" y="5470852"/>
            <a:ext cx="4296194" cy="1169551"/>
          </a:xfrm>
          <a:prstGeom prst="rect">
            <a:avLst/>
          </a:prstGeom>
        </p:spPr>
        <p:txBody>
          <a:bodyPr wrap="square">
            <a:spAutoFit/>
          </a:bodyPr>
          <a:lstStyle/>
          <a:p>
            <a:r>
              <a:rPr lang="ru-RU" sz="1000" dirty="0" smtClean="0"/>
              <a:t>В </a:t>
            </a:r>
            <a:r>
              <a:rPr lang="ru-RU" sz="1000" dirty="0" err="1"/>
              <a:t>Бугульминском</a:t>
            </a:r>
            <a:r>
              <a:rPr lang="ru-RU" sz="1000" dirty="0"/>
              <a:t> аграрном колледже за каждым несовершеннолетним, оказавшимся в социально опасном положении  закреплен  общественный воспитатель  из числа преподавателей или мастеров производственного обучения. В этом учебном году  в муниципальном этапе конкурса «Лучший общественный воспитатель Республики Татарстан 2021» участвовал преподаватель нашего колледжа Шакиров Н.М. </a:t>
            </a:r>
            <a:r>
              <a:rPr lang="ru-RU" sz="1000" dirty="0" err="1"/>
              <a:t>Нафис</a:t>
            </a:r>
            <a:r>
              <a:rPr lang="ru-RU" sz="1000" dirty="0"/>
              <a:t> </a:t>
            </a:r>
            <a:r>
              <a:rPr lang="ru-RU" sz="1000" dirty="0" err="1"/>
              <a:t>Минназипович</a:t>
            </a:r>
            <a:r>
              <a:rPr lang="ru-RU" sz="1000" dirty="0"/>
              <a:t>  занял второе место на муниципальном этапе конкурса. </a:t>
            </a:r>
          </a:p>
        </p:txBody>
      </p:sp>
      <p:sp>
        <p:nvSpPr>
          <p:cNvPr id="20" name="Прямоугольник 19"/>
          <p:cNvSpPr/>
          <p:nvPr/>
        </p:nvSpPr>
        <p:spPr>
          <a:xfrm>
            <a:off x="2147809" y="4978051"/>
            <a:ext cx="4508051" cy="400110"/>
          </a:xfrm>
          <a:prstGeom prst="rect">
            <a:avLst/>
          </a:prstGeom>
        </p:spPr>
        <p:txBody>
          <a:bodyPr wrap="square">
            <a:spAutoFit/>
          </a:bodyPr>
          <a:lstStyle/>
          <a:p>
            <a:pPr algn="ctr"/>
            <a:r>
              <a:rPr lang="ru-RU" sz="1000" b="1" i="1" dirty="0"/>
              <a:t>Муниципальный этап конкурса «Лучший общественный воспитатель несовершеннолетних»</a:t>
            </a:r>
          </a:p>
        </p:txBody>
      </p:sp>
      <p:pic>
        <p:nvPicPr>
          <p:cNvPr id="1028" name="Picture 4" descr="D:\UserData\Desktop\газеты\276522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60360" y="6700787"/>
            <a:ext cx="2095500" cy="1381125"/>
          </a:xfrm>
          <a:prstGeom prst="rect">
            <a:avLst/>
          </a:prstGeom>
          <a:noFill/>
          <a:extLst>
            <a:ext uri="{909E8E84-426E-40DD-AFC4-6F175D3DCCD1}">
              <a14:hiddenFill xmlns:a14="http://schemas.microsoft.com/office/drawing/2010/main">
                <a:solidFill>
                  <a:srgbClr val="FFFFFF"/>
                </a:solidFill>
              </a14:hiddenFill>
            </a:ext>
          </a:extLst>
        </p:spPr>
      </p:pic>
      <p:sp>
        <p:nvSpPr>
          <p:cNvPr id="21" name="Прямоугольник 20"/>
          <p:cNvSpPr/>
          <p:nvPr/>
        </p:nvSpPr>
        <p:spPr>
          <a:xfrm>
            <a:off x="163274" y="6743278"/>
            <a:ext cx="4397085" cy="1169551"/>
          </a:xfrm>
          <a:prstGeom prst="rect">
            <a:avLst/>
          </a:prstGeom>
        </p:spPr>
        <p:txBody>
          <a:bodyPr wrap="square">
            <a:spAutoFit/>
          </a:bodyPr>
          <a:lstStyle/>
          <a:p>
            <a:endParaRPr lang="ru-RU" sz="1000" dirty="0"/>
          </a:p>
          <a:p>
            <a:r>
              <a:rPr lang="ru-RU" sz="1000" dirty="0"/>
              <a:t>18 декабря в МЦ «Дворец Молодежи» состоялся гала - концерт конкурса самодеятельного творчества студентов средне-специальных и высших учебных заведений города Бугульма. </a:t>
            </a:r>
            <a:r>
              <a:rPr lang="ru-RU" sz="1000" dirty="0" err="1"/>
              <a:t>Бугульминский</a:t>
            </a:r>
            <a:r>
              <a:rPr lang="ru-RU" sz="1000" dirty="0"/>
              <a:t> аграрный колледж </a:t>
            </a:r>
            <a:r>
              <a:rPr lang="ru-RU" sz="1000" dirty="0" err="1"/>
              <a:t>приедставляли</a:t>
            </a:r>
            <a:r>
              <a:rPr lang="ru-RU" sz="1000" dirty="0"/>
              <a:t> </a:t>
            </a:r>
            <a:r>
              <a:rPr lang="ru-RU" sz="1000" dirty="0" err="1"/>
              <a:t>Деркач</a:t>
            </a:r>
            <a:r>
              <a:rPr lang="ru-RU" sz="1000" dirty="0"/>
              <a:t> Вероника, Панфилов Сергей, Никифорова Мария, Колупаева Полина. Главная награда конкурса досталась студенту нашего колледжа  Панфилову Сергею.</a:t>
            </a:r>
          </a:p>
        </p:txBody>
      </p:sp>
      <p:sp>
        <p:nvSpPr>
          <p:cNvPr id="22" name="Прямоугольник 21"/>
          <p:cNvSpPr/>
          <p:nvPr/>
        </p:nvSpPr>
        <p:spPr>
          <a:xfrm>
            <a:off x="2" y="6732179"/>
            <a:ext cx="4560356" cy="246221"/>
          </a:xfrm>
          <a:prstGeom prst="rect">
            <a:avLst/>
          </a:prstGeom>
        </p:spPr>
        <p:txBody>
          <a:bodyPr wrap="square">
            <a:spAutoFit/>
          </a:bodyPr>
          <a:lstStyle/>
          <a:p>
            <a:pPr algn="ctr"/>
            <a:r>
              <a:rPr lang="ru-RU" sz="1000" b="1" i="1" dirty="0"/>
              <a:t>#ВРИТМЕМОЛОДЕЖИ</a:t>
            </a:r>
          </a:p>
        </p:txBody>
      </p:sp>
      <p:pic>
        <p:nvPicPr>
          <p:cNvPr id="1029" name="Picture 5" descr="D:\UserData\Desktop\газеты\2765226.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2749" y="8081912"/>
            <a:ext cx="2020469" cy="1331020"/>
          </a:xfrm>
          <a:prstGeom prst="rect">
            <a:avLst/>
          </a:prstGeom>
          <a:noFill/>
          <a:extLst>
            <a:ext uri="{909E8E84-426E-40DD-AFC4-6F175D3DCCD1}">
              <a14:hiddenFill xmlns:a14="http://schemas.microsoft.com/office/drawing/2010/main">
                <a:solidFill>
                  <a:srgbClr val="FFFFFF"/>
                </a:solidFill>
              </a14:hiddenFill>
            </a:ext>
          </a:extLst>
        </p:spPr>
      </p:pic>
      <p:sp>
        <p:nvSpPr>
          <p:cNvPr id="23" name="Прямоугольник 22"/>
          <p:cNvSpPr/>
          <p:nvPr/>
        </p:nvSpPr>
        <p:spPr>
          <a:xfrm>
            <a:off x="2118068" y="8081912"/>
            <a:ext cx="4896544" cy="2369880"/>
          </a:xfrm>
          <a:prstGeom prst="rect">
            <a:avLst/>
          </a:prstGeom>
        </p:spPr>
        <p:txBody>
          <a:bodyPr wrap="square">
            <a:spAutoFit/>
          </a:bodyPr>
          <a:lstStyle/>
          <a:p>
            <a:pPr algn="ctr"/>
            <a:r>
              <a:rPr lang="ru-RU" sz="1000" b="1" i="1" dirty="0"/>
              <a:t>Региональный чемпионат «Молодые профессионалы» (</a:t>
            </a:r>
            <a:r>
              <a:rPr lang="ru-RU" sz="1000" b="1" i="1" dirty="0" err="1"/>
              <a:t>WorldSkills</a:t>
            </a:r>
            <a:r>
              <a:rPr lang="ru-RU" sz="1000" b="1" i="1" dirty="0"/>
              <a:t> </a:t>
            </a:r>
            <a:r>
              <a:rPr lang="ru-RU" sz="1000" b="1" i="1" dirty="0" err="1"/>
              <a:t>Russia</a:t>
            </a:r>
            <a:r>
              <a:rPr lang="ru-RU" sz="1000" b="1" i="1" dirty="0"/>
              <a:t>)</a:t>
            </a:r>
          </a:p>
          <a:p>
            <a:endParaRPr lang="ru-RU" sz="1000" dirty="0"/>
          </a:p>
          <a:p>
            <a:r>
              <a:rPr lang="ru-RU" sz="1000" dirty="0"/>
              <a:t>С 15 по 19 ноября 2021 года на базе СЦК ГАПОУ «</a:t>
            </a:r>
            <a:r>
              <a:rPr lang="ru-RU" sz="1000" dirty="0" err="1"/>
              <a:t>Лениногорский</a:t>
            </a:r>
            <a:r>
              <a:rPr lang="ru-RU" sz="1000" dirty="0"/>
              <a:t> политехнический колледж» состоялся региональный  чемпионат «Молодые профессионалы» (</a:t>
            </a:r>
            <a:r>
              <a:rPr lang="ru-RU" sz="1000" dirty="0" err="1"/>
              <a:t>WorldSkills</a:t>
            </a:r>
            <a:r>
              <a:rPr lang="ru-RU" sz="1000" dirty="0"/>
              <a:t> </a:t>
            </a:r>
            <a:r>
              <a:rPr lang="ru-RU" sz="1000" dirty="0" err="1"/>
              <a:t>Russia</a:t>
            </a:r>
            <a:r>
              <a:rPr lang="ru-RU" sz="1000" dirty="0"/>
              <a:t>) Республики Татарстан чемпионатного цикла 2020/2021 годов по компетенции «Бухгалтерский учет». В чемпионате приняли участие лучшие студенты, которые прошли серьёзный отбор. Студент 4 курса </a:t>
            </a:r>
            <a:r>
              <a:rPr lang="ru-RU" sz="1000" dirty="0" err="1"/>
              <a:t>Бугульминского</a:t>
            </a:r>
            <a:r>
              <a:rPr lang="ru-RU" sz="1000" dirty="0"/>
              <a:t> аграрного колледжа Нурутдинов </a:t>
            </a:r>
            <a:r>
              <a:rPr lang="ru-RU" sz="1000" dirty="0" err="1"/>
              <a:t>Арслан</a:t>
            </a:r>
            <a:r>
              <a:rPr lang="ru-RU" sz="1000" dirty="0"/>
              <a:t> прошел отборочный этап и принял участие  региональном  чемпионате. Конкурсанты в течении недели выполняли задания по четырем модулям, показывали теоретические и практические навыки в текущем учете и группировке данных бухгалтерского учета в программе 1С: Бухгалтерия 8.3, ведение налогового учета и налоговое планирование, составление финансовой отчетности и ее анализ, оценка и управление эффективностью деятельности.</a:t>
            </a:r>
          </a:p>
          <a:p>
            <a:endParaRPr lang="ru-RU" dirty="0"/>
          </a:p>
        </p:txBody>
      </p:sp>
      <p:pic>
        <p:nvPicPr>
          <p:cNvPr id="1030" name="Picture 6" descr="D:\UserData\Desktop\газеты\2765257.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3684" y="10199662"/>
            <a:ext cx="2037601" cy="1342306"/>
          </a:xfrm>
          <a:prstGeom prst="rect">
            <a:avLst/>
          </a:prstGeom>
          <a:noFill/>
          <a:extLst>
            <a:ext uri="{909E8E84-426E-40DD-AFC4-6F175D3DCCD1}">
              <a14:hiddenFill xmlns:a14="http://schemas.microsoft.com/office/drawing/2010/main">
                <a:solidFill>
                  <a:srgbClr val="FFFFFF"/>
                </a:solidFill>
              </a14:hiddenFill>
            </a:ext>
          </a:extLst>
        </p:spPr>
      </p:pic>
      <p:sp>
        <p:nvSpPr>
          <p:cNvPr id="24" name="Прямоугольник 23"/>
          <p:cNvSpPr/>
          <p:nvPr/>
        </p:nvSpPr>
        <p:spPr>
          <a:xfrm>
            <a:off x="2171354" y="10127654"/>
            <a:ext cx="4570014" cy="2369880"/>
          </a:xfrm>
          <a:prstGeom prst="rect">
            <a:avLst/>
          </a:prstGeom>
        </p:spPr>
        <p:txBody>
          <a:bodyPr wrap="square">
            <a:spAutoFit/>
          </a:bodyPr>
          <a:lstStyle/>
          <a:p>
            <a:pPr algn="ctr"/>
            <a:r>
              <a:rPr lang="ru-RU" sz="1000" b="1" i="1" dirty="0"/>
              <a:t>Вручение знаков Всероссийского физкультурно-спортивного комплекса «Готов к труду и обороне</a:t>
            </a:r>
            <a:r>
              <a:rPr lang="ru-RU" sz="1000" b="1" i="1" dirty="0" smtClean="0"/>
              <a:t>»</a:t>
            </a:r>
            <a:endParaRPr lang="ru-RU" sz="1000" b="1" i="1" dirty="0"/>
          </a:p>
          <a:p>
            <a:r>
              <a:rPr lang="ru-RU" sz="1000" dirty="0"/>
              <a:t>22 декабря  2021 года состоялось торжественное вручение знаков Всероссийского физкультурно-спортивного комплекса «Готов к труду и обороне» по итогам l квартала 2021. В настоящее время в колледже  ведется последовательная работа по развитию массового внедрения комплекса ГТО. Поздравляем обладателей знаков! Пусть вам по жизни сопутствует удача, а все награды будут только золотыми! Ведь спорт – это источник самосовершенствования для каждого человека. Руководство колледжа выразило уверенность, что с каждым годом количество золотых знаков в колледже будет стремительно расти. Мероприятия по выполнению нормативов ВФСК «ГТО» проводятся в рамках федерального проекта «Спорт – норма жизни» национального проекта  «Демография».</a:t>
            </a:r>
          </a:p>
          <a:p>
            <a:endParaRPr lang="ru-RU" dirty="0"/>
          </a:p>
        </p:txBody>
      </p:sp>
    </p:spTree>
    <p:extLst>
      <p:ext uri="{BB962C8B-B14F-4D97-AF65-F5344CB8AC3E}">
        <p14:creationId xmlns:p14="http://schemas.microsoft.com/office/powerpoint/2010/main" val="1514101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UserData\Desktop\газеты\278038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640" y="190550"/>
            <a:ext cx="2382202" cy="156931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570842" y="190550"/>
            <a:ext cx="3882494" cy="1631216"/>
          </a:xfrm>
          <a:prstGeom prst="rect">
            <a:avLst/>
          </a:prstGeom>
        </p:spPr>
        <p:txBody>
          <a:bodyPr wrap="square">
            <a:spAutoFit/>
          </a:bodyPr>
          <a:lstStyle/>
          <a:p>
            <a:pPr algn="ctr"/>
            <a:r>
              <a:rPr lang="ru-RU" sz="1000" b="1" i="1" dirty="0"/>
              <a:t>В молодежном центре «Волга» прошел Итоговый республиканский форум добровольцев «Добрый Татарстан</a:t>
            </a:r>
            <a:r>
              <a:rPr lang="ru-RU" sz="1000" b="1" i="1" dirty="0" smtClean="0"/>
              <a:t>»</a:t>
            </a:r>
            <a:endParaRPr lang="ru-RU" sz="1000" b="1" i="1" dirty="0"/>
          </a:p>
          <a:p>
            <a:endParaRPr lang="ru-RU" sz="1000" dirty="0"/>
          </a:p>
          <a:p>
            <a:r>
              <a:rPr lang="ru-RU" sz="1000" dirty="0"/>
              <a:t>С 23-26 ноября в молодежном центре «Волга» прошел Итоговый республиканский форум добровольцев «Добрый Татарстан», наш колледж и город на нем представили студентки 2 курса гр.ЭСХ-211 </a:t>
            </a:r>
            <a:r>
              <a:rPr lang="ru-RU" sz="1000" dirty="0" err="1"/>
              <a:t>Деркач</a:t>
            </a:r>
            <a:r>
              <a:rPr lang="ru-RU" sz="1000" dirty="0"/>
              <a:t> Вероника, </a:t>
            </a:r>
            <a:r>
              <a:rPr lang="ru-RU" sz="1000" dirty="0" err="1"/>
              <a:t>Исхакова</a:t>
            </a:r>
            <a:r>
              <a:rPr lang="ru-RU" sz="1000" dirty="0"/>
              <a:t> </a:t>
            </a:r>
            <a:r>
              <a:rPr lang="ru-RU" sz="1000" dirty="0" err="1"/>
              <a:t>Камиля</a:t>
            </a:r>
            <a:r>
              <a:rPr lang="ru-RU" sz="1000" dirty="0"/>
              <a:t> и </a:t>
            </a:r>
            <a:r>
              <a:rPr lang="ru-RU" sz="1000" dirty="0" err="1"/>
              <a:t>Гаизова</a:t>
            </a:r>
            <a:r>
              <a:rPr lang="ru-RU" sz="1000" dirty="0"/>
              <a:t> Алина. </a:t>
            </a:r>
            <a:r>
              <a:rPr lang="ru-RU" sz="1000" dirty="0" err="1"/>
              <a:t>Волонтерство</a:t>
            </a:r>
            <a:r>
              <a:rPr lang="ru-RU" sz="1000" dirty="0"/>
              <a:t>  - дело совести и желания человека.  На форуме были подведены итоги уходящего 2021 года и были намечены новые, интересные проекты на 2022 год.</a:t>
            </a:r>
          </a:p>
        </p:txBody>
      </p:sp>
      <p:pic>
        <p:nvPicPr>
          <p:cNvPr id="2051" name="Picture 3" descr="D:\UserData\Desktop\газеты\278176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033" y="2062758"/>
            <a:ext cx="2382202" cy="156931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2574235" y="1893263"/>
            <a:ext cx="4283765" cy="2215991"/>
          </a:xfrm>
          <a:prstGeom prst="rect">
            <a:avLst/>
          </a:prstGeom>
        </p:spPr>
        <p:txBody>
          <a:bodyPr wrap="square">
            <a:spAutoFit/>
          </a:bodyPr>
          <a:lstStyle/>
          <a:p>
            <a:pPr algn="ctr"/>
            <a:r>
              <a:rPr lang="ru-RU" sz="1000" b="1" i="1" dirty="0"/>
              <a:t>Реставратор произведений из дерева</a:t>
            </a:r>
          </a:p>
          <a:p>
            <a:endParaRPr lang="ru-RU" sz="1000" dirty="0"/>
          </a:p>
          <a:p>
            <a:r>
              <a:rPr lang="ru-RU" sz="1000" dirty="0"/>
              <a:t>29 ноября студент 2 курса </a:t>
            </a:r>
            <a:r>
              <a:rPr lang="ru-RU" sz="1000" dirty="0" err="1"/>
              <a:t>Байбеков</a:t>
            </a:r>
            <a:r>
              <a:rPr lang="ru-RU" sz="1000" dirty="0"/>
              <a:t> </a:t>
            </a:r>
            <a:r>
              <a:rPr lang="ru-RU" sz="1000" dirty="0" err="1"/>
              <a:t>Ирьят</a:t>
            </a:r>
            <a:r>
              <a:rPr lang="ru-RU" sz="1000" dirty="0"/>
              <a:t> принял участие и занял 3 место в региональном чемпионате по профессиональному мастерству </a:t>
            </a:r>
            <a:r>
              <a:rPr lang="ru-RU" sz="1000" dirty="0" err="1"/>
              <a:t>WorldSkills</a:t>
            </a:r>
            <a:r>
              <a:rPr lang="ru-RU" sz="1000" dirty="0"/>
              <a:t> </a:t>
            </a:r>
            <a:r>
              <a:rPr lang="ru-RU" sz="1000" dirty="0" err="1"/>
              <a:t>Russia</a:t>
            </a:r>
            <a:r>
              <a:rPr lang="ru-RU" sz="1000" dirty="0"/>
              <a:t> по компетенции «Реставрация деревянных произведений». Реставратор произведений из дерева выполняет работы по укреплению основы методом пропитки; удалению нестойких креплений на предметах с незначительными повреждениями поверхности; очистке прямых и криволинейных поверхностей до основы левкаса; демонтажу, монтажу и склейке произведений, разбитых на небольшое количество фрагментов; заделке сквозных трещин, сколов, глубоких вмятин мастиками и древесиной. Поздравляем </a:t>
            </a:r>
            <a:r>
              <a:rPr lang="ru-RU" sz="1000" dirty="0" err="1"/>
              <a:t>Ирьята</a:t>
            </a:r>
            <a:r>
              <a:rPr lang="ru-RU" sz="1000" dirty="0"/>
              <a:t> с победой.</a:t>
            </a:r>
          </a:p>
          <a:p>
            <a:endParaRPr lang="ru-RU" dirty="0"/>
          </a:p>
        </p:txBody>
      </p:sp>
      <p:pic>
        <p:nvPicPr>
          <p:cNvPr id="2052" name="Picture 4" descr="D:\UserData\Desktop\газеты\278892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032" y="3790950"/>
            <a:ext cx="2403577" cy="158417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2563024" y="3862958"/>
            <a:ext cx="4294976" cy="1754326"/>
          </a:xfrm>
          <a:prstGeom prst="rect">
            <a:avLst/>
          </a:prstGeom>
        </p:spPr>
        <p:txBody>
          <a:bodyPr wrap="square">
            <a:spAutoFit/>
          </a:bodyPr>
          <a:lstStyle/>
          <a:p>
            <a:pPr algn="ctr"/>
            <a:r>
              <a:rPr lang="ru-RU" sz="1000" b="1" i="1" dirty="0"/>
              <a:t>«Стоп ВИЧ/СПИД».</a:t>
            </a:r>
          </a:p>
          <a:p>
            <a:endParaRPr lang="ru-RU" sz="1000" dirty="0"/>
          </a:p>
          <a:p>
            <a:r>
              <a:rPr lang="ru-RU" sz="1000" dirty="0"/>
              <a:t>1 декабря студенты «</a:t>
            </a:r>
            <a:r>
              <a:rPr lang="ru-RU" sz="1000" dirty="0" err="1"/>
              <a:t>Бугульминского</a:t>
            </a:r>
            <a:r>
              <a:rPr lang="ru-RU" sz="1000" dirty="0"/>
              <a:t> аграрного колледжа» приняли участие в акции  «Стоп ВИЧ/СПИД».  Одной из важнейших задач, которую ставит перед собой эта  Акция – исключить любую дискриминацию по положительному ВИЧ-статусу. В основе стигматизации против ВИЧ-инфицированных лежит отсутствие необходимых знаний о данном заболевании. Желаем всем быть активными, неравнодушными, бережно и внимательно относиться к своему здоровью и здоровью своих близких.</a:t>
            </a:r>
          </a:p>
          <a:p>
            <a:endParaRPr lang="ru-RU" dirty="0"/>
          </a:p>
        </p:txBody>
      </p:sp>
      <p:pic>
        <p:nvPicPr>
          <p:cNvPr id="2053" name="Picture 5" descr="D:\UserData\Desktop\газеты\278039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33" y="5519142"/>
            <a:ext cx="2404756" cy="1584176"/>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2563024" y="5407868"/>
            <a:ext cx="4283765" cy="2215991"/>
          </a:xfrm>
          <a:prstGeom prst="rect">
            <a:avLst/>
          </a:prstGeom>
        </p:spPr>
        <p:txBody>
          <a:bodyPr wrap="square">
            <a:spAutoFit/>
          </a:bodyPr>
          <a:lstStyle/>
          <a:p>
            <a:pPr algn="ctr"/>
            <a:r>
              <a:rPr lang="ru-RU" sz="1000" b="1" i="1" dirty="0"/>
              <a:t>Стали известны победители регионального чемпионата </a:t>
            </a:r>
            <a:r>
              <a:rPr lang="ru-RU" sz="1000" b="1" i="1" dirty="0" err="1"/>
              <a:t>WorldSkills</a:t>
            </a:r>
            <a:r>
              <a:rPr lang="ru-RU" sz="1000" b="1" i="1" dirty="0"/>
              <a:t> в Татарстане</a:t>
            </a:r>
          </a:p>
          <a:p>
            <a:r>
              <a:rPr lang="ru-RU" sz="1000" dirty="0" smtClean="0"/>
              <a:t>    В </a:t>
            </a:r>
            <a:r>
              <a:rPr lang="ru-RU" sz="1000" dirty="0"/>
              <a:t>Татарстане объявили победителей первых трех этапов регионального чемпионата по профессиональному мастерству </a:t>
            </a:r>
            <a:r>
              <a:rPr lang="ru-RU" sz="1000" dirty="0" err="1"/>
              <a:t>WorldSkills</a:t>
            </a:r>
            <a:r>
              <a:rPr lang="ru-RU" sz="1000" dirty="0"/>
              <a:t> </a:t>
            </a:r>
            <a:r>
              <a:rPr lang="ru-RU" sz="1000" dirty="0" err="1"/>
              <a:t>Russia</a:t>
            </a:r>
            <a:r>
              <a:rPr lang="ru-RU" sz="1000" dirty="0"/>
              <a:t>. Состоялась онлайн-церемония награждения победителей первых трех этапов чемпионата по профессиональному мастерству «Молодые профессионалы» (</a:t>
            </a:r>
            <a:r>
              <a:rPr lang="ru-RU" sz="1000" dirty="0" err="1"/>
              <a:t>WorldSkills</a:t>
            </a:r>
            <a:r>
              <a:rPr lang="ru-RU" sz="1000" dirty="0"/>
              <a:t> </a:t>
            </a:r>
            <a:r>
              <a:rPr lang="ru-RU" sz="1000" dirty="0" err="1"/>
              <a:t>Russia</a:t>
            </a:r>
            <a:r>
              <a:rPr lang="ru-RU" sz="1000" dirty="0"/>
              <a:t>) в Татарстане. Региональный чемпионат стартовал 15 ноября. Соревнования прошли по 240 компетенциям в 19 городах и селах республики.</a:t>
            </a:r>
          </a:p>
          <a:p>
            <a:r>
              <a:rPr lang="ru-RU" sz="1000" dirty="0" smtClean="0"/>
              <a:t>   Ребята </a:t>
            </a:r>
            <a:r>
              <a:rPr lang="ru-RU" sz="1000" dirty="0"/>
              <a:t>из нашего колледжа  тщательно готовились к участию в региональном чемпионате. По итогам состязаний Нурутдинов </a:t>
            </a:r>
            <a:r>
              <a:rPr lang="ru-RU" sz="1000" dirty="0" err="1"/>
              <a:t>Арслан</a:t>
            </a:r>
            <a:r>
              <a:rPr lang="ru-RU" sz="1000" dirty="0"/>
              <a:t> занял 3 место. Поздравляем!</a:t>
            </a:r>
          </a:p>
          <a:p>
            <a:endParaRPr lang="ru-RU" dirty="0"/>
          </a:p>
        </p:txBody>
      </p:sp>
      <p:pic>
        <p:nvPicPr>
          <p:cNvPr id="2054" name="Picture 6" descr="D:\UserData\Desktop\газеты\278172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9953" y="7629735"/>
            <a:ext cx="2404282" cy="1583863"/>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2596789" y="7463358"/>
            <a:ext cx="4250000" cy="2523768"/>
          </a:xfrm>
          <a:prstGeom prst="rect">
            <a:avLst/>
          </a:prstGeom>
        </p:spPr>
        <p:txBody>
          <a:bodyPr wrap="square">
            <a:spAutoFit/>
          </a:bodyPr>
          <a:lstStyle/>
          <a:p>
            <a:pPr algn="ctr"/>
            <a:r>
              <a:rPr lang="ru-RU" sz="1000" b="1" i="1" dirty="0"/>
              <a:t>Итоги муниципального конкурса «Доброволец года</a:t>
            </a:r>
            <a:r>
              <a:rPr lang="ru-RU" sz="1000" b="1" i="1" dirty="0" smtClean="0"/>
              <a:t>»</a:t>
            </a:r>
            <a:endParaRPr lang="ru-RU" sz="1000" b="1" i="1" dirty="0"/>
          </a:p>
          <a:p>
            <a:r>
              <a:rPr lang="ru-RU" sz="1000" dirty="0"/>
              <a:t>7 декабря 2021 года подведены итоги муниципального конкурса «Доброволец года», приуроченного ко Всероссийскому дню добровольца. Торжественная церемония награждения прошла сегодня во Дворце молодежи. Каждый третий россиянин за последний год помогал нуждающимся. Чаще всего делами помогают люди в возрасте от 18 до 30 лет. 2021 год оказался продуктивным и богатым на события для </a:t>
            </a:r>
            <a:r>
              <a:rPr lang="ru-RU" sz="1000" dirty="0" err="1"/>
              <a:t>бугульминской</a:t>
            </a:r>
            <a:r>
              <a:rPr lang="ru-RU" sz="1000" dirty="0"/>
              <a:t> молодежи: участие во Всероссийских и республиканских конкурсах, акциях, реализация муниципальных добровольческих и благотворительных проектов. Проведено около 500 патриотических, профилактических и экологических мероприятий. Волонтерский отряд  нашего колледжа «</a:t>
            </a:r>
            <a:r>
              <a:rPr lang="ru-RU" sz="1000" dirty="0" err="1"/>
              <a:t>ВКонтакте</a:t>
            </a:r>
            <a:r>
              <a:rPr lang="ru-RU" sz="1000" dirty="0"/>
              <a:t>»  был признан лучшим Добровольческим объединением города Бугульма, а студентка 2 курса гр.ЭСХ-211 </a:t>
            </a:r>
            <a:r>
              <a:rPr lang="ru-RU" sz="1000" dirty="0" err="1"/>
              <a:t>Деркач</a:t>
            </a:r>
            <a:r>
              <a:rPr lang="ru-RU" sz="1000" dirty="0"/>
              <a:t> Вероника завоевала «ГРАН – ПРИ» Конкурса «Доброволец года».</a:t>
            </a:r>
          </a:p>
          <a:p>
            <a:endParaRPr lang="ru-RU" dirty="0"/>
          </a:p>
        </p:txBody>
      </p:sp>
      <p:pic>
        <p:nvPicPr>
          <p:cNvPr id="2055" name="Picture 7" descr="D:\UserData\Desktop\газеты\2781777.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364" y="9839622"/>
            <a:ext cx="2382954" cy="1569813"/>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2527318" y="9695606"/>
            <a:ext cx="4214049" cy="2677656"/>
          </a:xfrm>
          <a:prstGeom prst="rect">
            <a:avLst/>
          </a:prstGeom>
        </p:spPr>
        <p:txBody>
          <a:bodyPr wrap="square">
            <a:spAutoFit/>
          </a:bodyPr>
          <a:lstStyle/>
          <a:p>
            <a:pPr algn="ctr"/>
            <a:r>
              <a:rPr lang="ru-RU" sz="1000" b="1" i="1" dirty="0"/>
              <a:t>ОПАСНЫЙ КОНТЕНТ В СОЦСЕТЯХ И МЕДИА</a:t>
            </a:r>
          </a:p>
          <a:p>
            <a:endParaRPr lang="ru-RU" sz="1000" dirty="0"/>
          </a:p>
          <a:p>
            <a:r>
              <a:rPr lang="ru-RU" sz="1000" dirty="0"/>
              <a:t>8 декабря  был проведен классный час, посвященный опасному контенту  с социальных сетях и медиа.  Лекцию провел лейтенант полиции </a:t>
            </a:r>
            <a:r>
              <a:rPr lang="ru-RU" sz="1000" dirty="0" err="1"/>
              <a:t>Алескеров</a:t>
            </a:r>
            <a:r>
              <a:rPr lang="ru-RU" sz="1000" dirty="0"/>
              <a:t> М.Р. Лекция посвящена разбору опасного контента, чтобы студенты смогли понять в какой второй альтернативной реальности они сейчас живут, и какую систему ценностей это реальность создает. На сегодняшний день в деструктивные течения в Рунете вовлечены порядка 5 миллионов аккаунтов российских подростков (35% от общего числа подростков в России), и это число продолжает расти. Лейтенант полиции раскрыл студентам важный момент, подросток  может быть не подписан сам на </a:t>
            </a:r>
            <a:r>
              <a:rPr lang="ru-RU" sz="1000" dirty="0" err="1"/>
              <a:t>деструктив</a:t>
            </a:r>
            <a:r>
              <a:rPr lang="ru-RU" sz="1000" dirty="0"/>
              <a:t>, и деструктивные группы, но если его друзья на них подписаны, и </a:t>
            </a:r>
            <a:r>
              <a:rPr lang="ru-RU" sz="1000" dirty="0" err="1"/>
              <a:t>репостят</a:t>
            </a:r>
            <a:r>
              <a:rPr lang="ru-RU" sz="1000" dirty="0"/>
              <a:t> их, то он будет видеть новости всех этих групп у себя в ленте точно также, как если бы он был на них подписан, это важно понимать.</a:t>
            </a:r>
          </a:p>
          <a:p>
            <a:endParaRPr lang="ru-RU" dirty="0"/>
          </a:p>
        </p:txBody>
      </p:sp>
    </p:spTree>
    <p:extLst>
      <p:ext uri="{BB962C8B-B14F-4D97-AF65-F5344CB8AC3E}">
        <p14:creationId xmlns:p14="http://schemas.microsoft.com/office/powerpoint/2010/main" val="488416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UserData\Desktop\газеты\27828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649" y="262558"/>
            <a:ext cx="2304256" cy="151797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564904" y="406574"/>
            <a:ext cx="4293095" cy="1015663"/>
          </a:xfrm>
          <a:prstGeom prst="rect">
            <a:avLst/>
          </a:prstGeom>
        </p:spPr>
        <p:txBody>
          <a:bodyPr wrap="square">
            <a:spAutoFit/>
          </a:bodyPr>
          <a:lstStyle/>
          <a:p>
            <a:pPr algn="ctr"/>
            <a:r>
              <a:rPr lang="ru-RU" sz="1000" b="1" i="1" dirty="0"/>
              <a:t>День героев Отечества</a:t>
            </a:r>
          </a:p>
          <a:p>
            <a:endParaRPr lang="ru-RU" sz="1000" dirty="0"/>
          </a:p>
          <a:p>
            <a:r>
              <a:rPr lang="ru-RU" sz="1000" dirty="0"/>
              <a:t>Сегодня, 9 декабря,  в День Героев Отечества в Бугульме прошло торжественное возложение цветов к Вечному огню. Память Героев СССР и России почтили минутой молчания. Юнармейцы нашего колледжа  приняли участие в церемонии.</a:t>
            </a:r>
          </a:p>
        </p:txBody>
      </p:sp>
      <p:pic>
        <p:nvPicPr>
          <p:cNvPr id="3075" name="Picture 3" descr="D:\UserData\Desktop\газеты\278892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3096" y="1630710"/>
            <a:ext cx="2355129" cy="1551483"/>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1998" y="1846734"/>
            <a:ext cx="4261098" cy="2523768"/>
          </a:xfrm>
          <a:prstGeom prst="rect">
            <a:avLst/>
          </a:prstGeom>
        </p:spPr>
        <p:txBody>
          <a:bodyPr wrap="square">
            <a:spAutoFit/>
          </a:bodyPr>
          <a:lstStyle/>
          <a:p>
            <a:pPr algn="ctr"/>
            <a:r>
              <a:rPr lang="ru-RU" sz="1000" b="1" i="1" dirty="0"/>
              <a:t>Итоговый слет центров «Форпост».</a:t>
            </a:r>
          </a:p>
          <a:p>
            <a:endParaRPr lang="ru-RU" sz="1000" dirty="0"/>
          </a:p>
          <a:p>
            <a:r>
              <a:rPr lang="ru-RU" sz="1000" dirty="0"/>
              <a:t>9 декабря в Казани состоялся итоговый слет центров «Форпост». На встречу с участниками слёта прибыл министр по делам молодежи Татарстана Тимур Сулейманов. На встрече участники  обсудили главные вопросы, связанные с обеспечением деятельности и развитием организации на местах: транспорт, обучение, штатные единицы, профильные смены и другие.  По словам Сулейменова,  концепция работы движения «Форпост» постоянно обновляется. " Форпост — наш опорный институт в профилактической работе», - подчеркнул  Тимур Сулейманов. На протяжении 3 лет на базе </a:t>
            </a:r>
            <a:r>
              <a:rPr lang="ru-RU" sz="1000" dirty="0" err="1"/>
              <a:t>Бугульминского</a:t>
            </a:r>
            <a:r>
              <a:rPr lang="ru-RU" sz="1000" dirty="0"/>
              <a:t> аграрного колледжа работает подразделение «Форпост». Командир нашего подразделения </a:t>
            </a:r>
            <a:r>
              <a:rPr lang="ru-RU" sz="1000" dirty="0" err="1"/>
              <a:t>Галиуллин</a:t>
            </a:r>
            <a:r>
              <a:rPr lang="ru-RU" sz="1000" dirty="0"/>
              <a:t> Ярослав удостоен диплома </a:t>
            </a:r>
            <a:r>
              <a:rPr lang="ru-RU" sz="1000" dirty="0" err="1"/>
              <a:t>им.С.З.Япеева</a:t>
            </a:r>
            <a:r>
              <a:rPr lang="ru-RU" sz="1000" dirty="0"/>
              <a:t> с выплатой денежной премии.</a:t>
            </a:r>
          </a:p>
          <a:p>
            <a:endParaRPr lang="ru-RU" dirty="0"/>
          </a:p>
        </p:txBody>
      </p:sp>
      <p:pic>
        <p:nvPicPr>
          <p:cNvPr id="3076" name="Picture 4" descr="D:\UserData\Desktop\газеты\278328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3095" y="3362971"/>
            <a:ext cx="2355129" cy="1551483"/>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51420" y="3960346"/>
            <a:ext cx="4241676" cy="1908215"/>
          </a:xfrm>
          <a:prstGeom prst="rect">
            <a:avLst/>
          </a:prstGeom>
        </p:spPr>
        <p:txBody>
          <a:bodyPr wrap="square">
            <a:spAutoFit/>
          </a:bodyPr>
          <a:lstStyle/>
          <a:p>
            <a:pPr algn="ctr"/>
            <a:r>
              <a:rPr lang="ru-RU" sz="1000" b="1" i="1" dirty="0"/>
              <a:t>Международной День борьбы с коррупцией</a:t>
            </a:r>
          </a:p>
          <a:p>
            <a:endParaRPr lang="ru-RU" sz="1000" dirty="0"/>
          </a:p>
          <a:p>
            <a:endParaRPr lang="ru-RU" sz="1000" dirty="0"/>
          </a:p>
          <a:p>
            <a:r>
              <a:rPr lang="ru-RU" sz="1000" dirty="0"/>
              <a:t>9 декабря в колледже был проведен антикоррупционный </a:t>
            </a:r>
            <a:r>
              <a:rPr lang="ru-RU" sz="1000" dirty="0" err="1"/>
              <a:t>квиз</a:t>
            </a:r>
            <a:r>
              <a:rPr lang="ru-RU" sz="1000" dirty="0"/>
              <a:t> "#</a:t>
            </a:r>
            <a:r>
              <a:rPr lang="ru-RU" sz="1000" dirty="0" err="1"/>
              <a:t>КоррупциЯпротив</a:t>
            </a:r>
            <a:r>
              <a:rPr lang="ru-RU" sz="1000" dirty="0"/>
              <a:t>" посвященный  «Международному Дню борьбы с коррупцией». Данное мероприятие носило профилактический характер и было направлено  на формирование негативного отношения общества и подрастающего поколения к этому сложному социальному явлению. Студенты 1-3 курсов  приняли активное участие и  демонстрировали  высокий уровень знаний в данной сфере.</a:t>
            </a:r>
          </a:p>
          <a:p>
            <a:endParaRPr lang="ru-RU" dirty="0"/>
          </a:p>
        </p:txBody>
      </p:sp>
      <p:pic>
        <p:nvPicPr>
          <p:cNvPr id="3077" name="Picture 5" descr="D:\UserData\Desktop\газеты\278893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201" y="5602145"/>
            <a:ext cx="2225873" cy="1466333"/>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2451698" y="5375126"/>
            <a:ext cx="4233712" cy="1631216"/>
          </a:xfrm>
          <a:prstGeom prst="rect">
            <a:avLst/>
          </a:prstGeom>
        </p:spPr>
        <p:txBody>
          <a:bodyPr wrap="square">
            <a:spAutoFit/>
          </a:bodyPr>
          <a:lstStyle/>
          <a:p>
            <a:pPr algn="ctr"/>
            <a:r>
              <a:rPr lang="ru-RU" sz="1000" b="1" i="1" dirty="0"/>
              <a:t>Открытие лыжного сезона</a:t>
            </a:r>
          </a:p>
          <a:p>
            <a:endParaRPr lang="ru-RU" sz="1000" dirty="0"/>
          </a:p>
          <a:p>
            <a:r>
              <a:rPr lang="ru-RU" sz="1000" dirty="0"/>
              <a:t>11 декабря в Бугульме открылся зимний спортивный сезон на территории комплекса «Лыжная база». В рамках открытия прошли лыжные эстафеты среди учеников школ города и района, учебных заведений среднего и высшего профессионального образования, коллективов физической культуры предприятий, организаций и учреждений, а также гостей города. Команда девушек нашего </a:t>
            </a:r>
            <a:endParaRPr lang="ru-RU" sz="1000" dirty="0" smtClean="0"/>
          </a:p>
          <a:p>
            <a:r>
              <a:rPr lang="ru-RU" sz="1000" dirty="0" smtClean="0"/>
              <a:t>колледжа </a:t>
            </a:r>
            <a:r>
              <a:rPr lang="ru-RU" sz="1000" dirty="0"/>
              <a:t>заняла 2 место . </a:t>
            </a:r>
            <a:endParaRPr lang="ru-RU" sz="1000" dirty="0" smtClean="0"/>
          </a:p>
          <a:p>
            <a:r>
              <a:rPr lang="ru-RU" sz="1000" dirty="0" smtClean="0"/>
              <a:t>Поздравляем </a:t>
            </a:r>
            <a:r>
              <a:rPr lang="ru-RU" sz="1000" dirty="0"/>
              <a:t>наших спортсменов</a:t>
            </a:r>
            <a:r>
              <a:rPr lang="ru-RU" sz="1000" dirty="0" smtClean="0"/>
              <a:t>.</a:t>
            </a:r>
          </a:p>
        </p:txBody>
      </p:sp>
      <p:sp>
        <p:nvSpPr>
          <p:cNvPr id="12" name="TextBox 11">
            <a:extLst>
              <a:ext uri="{FF2B5EF4-FFF2-40B4-BE49-F238E27FC236}">
                <a16:creationId xmlns:a16="http://schemas.microsoft.com/office/drawing/2014/main" id="{15914D9F-EAE7-4ED9-B861-4967E52060E7}"/>
              </a:ext>
            </a:extLst>
          </p:cNvPr>
          <p:cNvSpPr txBox="1"/>
          <p:nvPr/>
        </p:nvSpPr>
        <p:spPr>
          <a:xfrm>
            <a:off x="163966" y="11518939"/>
            <a:ext cx="3427012"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Студенческая газета «</a:t>
            </a:r>
            <a:r>
              <a:rPr kumimoji="0" lang="ru-RU" sz="1000" b="0" i="0" u="none" strike="noStrike" kern="1200" cap="none" spc="0" normalizeH="0" baseline="0" noProof="0" dirty="0" err="1">
                <a:ln>
                  <a:noFill/>
                </a:ln>
                <a:solidFill>
                  <a:prstClr val="black"/>
                </a:solidFill>
                <a:effectLst/>
                <a:uLnTx/>
                <a:uFillTx/>
                <a:latin typeface="Times New Roman" pitchFamily="18" charset="0"/>
                <a:ea typeface="+mn-ea"/>
                <a:cs typeface="Times New Roman" pitchFamily="18" charset="0"/>
              </a:rPr>
              <a:t>Фордзон</a:t>
            </a: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Ответственный за </a:t>
            </a:r>
            <a:r>
              <a:rPr kumimoji="0" lang="ru-RU" sz="1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выпуск</a:t>
            </a:r>
            <a:r>
              <a:rPr lang="ru-RU" sz="1000" dirty="0">
                <a:solidFill>
                  <a:prstClr val="black"/>
                </a:solidFill>
                <a:latin typeface="Times New Roman" pitchFamily="18" charset="0"/>
                <a:cs typeface="Times New Roman" pitchFamily="18" charset="0"/>
              </a:rPr>
              <a:t>-</a:t>
            </a:r>
            <a:r>
              <a:rPr kumimoji="0" lang="ru-RU" sz="1000" b="0" i="0" u="none" strike="noStrike" kern="1200" cap="none" spc="0" normalizeH="0" noProof="0" dirty="0" smtClean="0">
                <a:ln>
                  <a:noFill/>
                </a:ln>
                <a:solidFill>
                  <a:prstClr val="black"/>
                </a:solidFill>
                <a:effectLst/>
                <a:uLnTx/>
                <a:uFillTx/>
                <a:latin typeface="Times New Roman" pitchFamily="18" charset="0"/>
                <a:ea typeface="+mn-ea"/>
                <a:cs typeface="Times New Roman" pitchFamily="18" charset="0"/>
              </a:rPr>
              <a:t>Фомичёва А.В</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000" dirty="0" smtClean="0">
                <a:solidFill>
                  <a:prstClr val="black"/>
                </a:solidFill>
                <a:latin typeface="Times New Roman" pitchFamily="18" charset="0"/>
                <a:cs typeface="Times New Roman" pitchFamily="18" charset="0"/>
              </a:rPr>
              <a:t> Салахов А</a:t>
            </a:r>
            <a:r>
              <a:rPr lang="en-US" sz="1000" dirty="0" smtClean="0">
                <a:solidFill>
                  <a:prstClr val="black"/>
                </a:solidFill>
                <a:latin typeface="Times New Roman" pitchFamily="18" charset="0"/>
                <a:cs typeface="Times New Roman" pitchFamily="18" charset="0"/>
              </a:rPr>
              <a:t>. – </a:t>
            </a:r>
            <a:r>
              <a:rPr lang="ru-RU" sz="1000" dirty="0" smtClean="0">
                <a:solidFill>
                  <a:prstClr val="black"/>
                </a:solidFill>
                <a:latin typeface="Times New Roman" pitchFamily="18" charset="0"/>
                <a:cs typeface="Times New Roman" pitchFamily="18" charset="0"/>
              </a:rPr>
              <a:t>ЭСХ-111</a:t>
            </a:r>
            <a:endParaRPr kumimoji="0" lang="ru-RU" sz="1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3" name="Прямоугольник 12">
            <a:extLst>
              <a:ext uri="{FF2B5EF4-FFF2-40B4-BE49-F238E27FC236}">
                <a16:creationId xmlns:a16="http://schemas.microsoft.com/office/drawing/2014/main" id="{D29D8ADA-E229-4A27-8039-FE6AEE5A21DC}"/>
              </a:ext>
            </a:extLst>
          </p:cNvPr>
          <p:cNvSpPr/>
          <p:nvPr/>
        </p:nvSpPr>
        <p:spPr>
          <a:xfrm>
            <a:off x="2651730" y="11518939"/>
            <a:ext cx="4042304" cy="553998"/>
          </a:xfrm>
          <a:prstGeom prst="rect">
            <a:avLst/>
          </a:prstGeom>
        </p:spPr>
        <p:txBody>
          <a:bodyPr wrap="square">
            <a:spAutoFit/>
          </a:bodyPr>
          <a:lstStyle/>
          <a:p>
            <a:pPr fontAlgn="t"/>
            <a:r>
              <a:rPr lang="ru-RU" sz="1000" dirty="0">
                <a:solidFill>
                  <a:prstClr val="black"/>
                </a:solidFill>
                <a:latin typeface="Times New Roman" pitchFamily="18" charset="0"/>
                <a:cs typeface="Times New Roman" pitchFamily="18" charset="0"/>
              </a:rPr>
              <a:t>Наш адрес: 423230, РТ, </a:t>
            </a:r>
            <a:r>
              <a:rPr lang="ru-RU" sz="1000" dirty="0" err="1">
                <a:solidFill>
                  <a:prstClr val="black"/>
                </a:solidFill>
                <a:latin typeface="Times New Roman" pitchFamily="18" charset="0"/>
                <a:cs typeface="Times New Roman" pitchFamily="18" charset="0"/>
              </a:rPr>
              <a:t>г.Бугульма</a:t>
            </a:r>
            <a:r>
              <a:rPr lang="ru-RU" sz="1000" dirty="0">
                <a:solidFill>
                  <a:prstClr val="black"/>
                </a:solidFill>
                <a:latin typeface="Times New Roman" pitchFamily="18" charset="0"/>
                <a:cs typeface="Times New Roman" pitchFamily="18" charset="0"/>
              </a:rPr>
              <a:t>, </a:t>
            </a:r>
            <a:r>
              <a:rPr lang="ru-RU" sz="1000" dirty="0" err="1">
                <a:solidFill>
                  <a:prstClr val="black"/>
                </a:solidFill>
                <a:latin typeface="Times New Roman" pitchFamily="18" charset="0"/>
                <a:cs typeface="Times New Roman" pitchFamily="18" charset="0"/>
              </a:rPr>
              <a:t>ул.Ленина</a:t>
            </a:r>
            <a:r>
              <a:rPr lang="ru-RU" sz="1000" dirty="0">
                <a:solidFill>
                  <a:prstClr val="black"/>
                </a:solidFill>
                <a:latin typeface="Times New Roman" pitchFamily="18" charset="0"/>
                <a:cs typeface="Times New Roman" pitchFamily="18" charset="0"/>
              </a:rPr>
              <a:t>, 135</a:t>
            </a:r>
            <a:r>
              <a:rPr lang="en-US" sz="1000" dirty="0">
                <a:solidFill>
                  <a:prstClr val="black"/>
                </a:solidFill>
                <a:latin typeface="Times New Roman" pitchFamily="18" charset="0"/>
                <a:cs typeface="Times New Roman" pitchFamily="18" charset="0"/>
              </a:rPr>
              <a:t> </a:t>
            </a:r>
            <a:endParaRPr lang="ru-RU" sz="1000" dirty="0">
              <a:solidFill>
                <a:prstClr val="black"/>
              </a:solidFill>
              <a:latin typeface="Times New Roman" pitchFamily="18" charset="0"/>
              <a:cs typeface="Times New Roman" pitchFamily="18" charset="0"/>
            </a:endParaRPr>
          </a:p>
          <a:p>
            <a:pPr fontAlgn="t"/>
            <a:r>
              <a:rPr lang="ru-RU" sz="1000" dirty="0">
                <a:solidFill>
                  <a:prstClr val="black"/>
                </a:solidFill>
                <a:latin typeface="Times New Roman" pitchFamily="18" charset="0"/>
                <a:cs typeface="Times New Roman" pitchFamily="18" charset="0"/>
              </a:rPr>
              <a:t>телефон 8 (85594) 4-66-93 факс 8 ( 85594) 4-66-93</a:t>
            </a:r>
          </a:p>
          <a:p>
            <a:pPr fontAlgn="t"/>
            <a:r>
              <a:rPr lang="en-US" sz="1000" dirty="0">
                <a:solidFill>
                  <a:prstClr val="black"/>
                </a:solidFill>
                <a:latin typeface="Times New Roman" pitchFamily="18" charset="0"/>
                <a:cs typeface="Times New Roman" pitchFamily="18" charset="0"/>
              </a:rPr>
              <a:t>E-Mail:</a:t>
            </a:r>
            <a:r>
              <a:rPr lang="ru-RU" sz="1000" dirty="0">
                <a:solidFill>
                  <a:prstClr val="black"/>
                </a:solidFill>
                <a:latin typeface="Times New Roman" pitchFamily="18" charset="0"/>
                <a:cs typeface="Times New Roman" pitchFamily="18" charset="0"/>
              </a:rPr>
              <a:t> </a:t>
            </a:r>
            <a:r>
              <a:rPr lang="en-US" sz="1000" dirty="0">
                <a:solidFill>
                  <a:prstClr val="black"/>
                </a:solidFill>
                <a:latin typeface="Times New Roman" pitchFamily="18" charset="0"/>
                <a:cs typeface="Times New Roman" pitchFamily="18" charset="0"/>
              </a:rPr>
              <a:t>pu75@yandex.ru </a:t>
            </a:r>
            <a:r>
              <a:rPr lang="en-US" sz="1000" dirty="0">
                <a:solidFill>
                  <a:prstClr val="black"/>
                </a:solidFill>
                <a:latin typeface="Times New Roman" pitchFamily="18" charset="0"/>
                <a:cs typeface="Times New Roman" pitchFamily="18" charset="0"/>
                <a:hlinkClick r:id="rId6"/>
              </a:rPr>
              <a:t>Bak.Agrarnyy@tatar.ru</a:t>
            </a:r>
            <a:r>
              <a:rPr lang="ru-RU" sz="1000" dirty="0">
                <a:solidFill>
                  <a:prstClr val="black"/>
                </a:solidFill>
                <a:latin typeface="Times New Roman" pitchFamily="18" charset="0"/>
                <a:cs typeface="Times New Roman" pitchFamily="18" charset="0"/>
              </a:rPr>
              <a:t>               Тираж – 50 экз.</a:t>
            </a:r>
            <a:endParaRPr lang="en-US" sz="1000" dirty="0">
              <a:solidFill>
                <a:prstClr val="black"/>
              </a:solidFill>
              <a:latin typeface="Times New Roman" pitchFamily="18" charset="0"/>
              <a:cs typeface="Times New Roman" pitchFamily="18" charset="0"/>
            </a:endParaRPr>
          </a:p>
        </p:txBody>
      </p:sp>
      <p:pic>
        <p:nvPicPr>
          <p:cNvPr id="3078" name="Picture 6" descr="D:\UserData\Desktop\газеты\i (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35249" y="6497595"/>
            <a:ext cx="2201223" cy="1238188"/>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D:\UserData\Desktop\газеты\i (3).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28407" y="10063680"/>
            <a:ext cx="2183377" cy="122815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D:\UserData\Desktop\газеты\i (4).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58832" y="7723428"/>
            <a:ext cx="2187871" cy="1230677"/>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D:\UserData\Desktop\газеты\i (5).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81959" y="8954105"/>
            <a:ext cx="2166266" cy="1217003"/>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D:\UserData\Desktop\газеты\i (6).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76874" y="10152817"/>
            <a:ext cx="2171351" cy="1219860"/>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D:\UserData\Desktop\газеты\i (7).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19274" y="8840964"/>
            <a:ext cx="2176434" cy="1222716"/>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D:\UserData\Desktop\газеты\i (8).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8640" y="9607950"/>
            <a:ext cx="2176434" cy="1222716"/>
          </a:xfrm>
          <a:prstGeom prst="rect">
            <a:avLst/>
          </a:prstGeom>
          <a:noFill/>
          <a:extLst>
            <a:ext uri="{909E8E84-426E-40DD-AFC4-6F175D3DCCD1}">
              <a14:hiddenFill xmlns:a14="http://schemas.microsoft.com/office/drawing/2010/main">
                <a:solidFill>
                  <a:srgbClr val="FFFFFF"/>
                </a:solidFill>
              </a14:hiddenFill>
            </a:ext>
          </a:extLst>
        </p:spPr>
      </p:pic>
      <p:pic>
        <p:nvPicPr>
          <p:cNvPr id="3085" name="Picture 13" descr="D:\UserData\Desktop\газеты\i.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92179" y="7607374"/>
            <a:ext cx="2176434" cy="1224244"/>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D:\UserData\Desktop\газеты\гороскоп2021_Водолей.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47410" y="8379338"/>
            <a:ext cx="2187940" cy="1228612"/>
          </a:xfrm>
          <a:prstGeom prst="rect">
            <a:avLst/>
          </a:prstGeom>
          <a:noFill/>
          <a:extLst>
            <a:ext uri="{909E8E84-426E-40DD-AFC4-6F175D3DCCD1}">
              <a14:hiddenFill xmlns:a14="http://schemas.microsoft.com/office/drawing/2010/main">
                <a:solidFill>
                  <a:srgbClr val="FFFFFF"/>
                </a:solidFill>
              </a14:hiddenFill>
            </a:ext>
          </a:extLst>
        </p:spPr>
      </p:pic>
      <p:pic>
        <p:nvPicPr>
          <p:cNvPr id="3087" name="Picture 15" descr="D:\UserData\Desktop\газеты\i (1).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2888" y="7188869"/>
            <a:ext cx="2179006" cy="1225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368769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1527</Words>
  <Application>Microsoft Office PowerPoint</Application>
  <PresentationFormat>Произвольный</PresentationFormat>
  <Paragraphs>64</Paragraphs>
  <Slides>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vt:i4>
      </vt:variant>
    </vt:vector>
  </HeadingPairs>
  <TitlesOfParts>
    <vt:vector size="9" baseType="lpstr">
      <vt:lpstr>Arial</vt:lpstr>
      <vt:lpstr>Calibri</vt:lpstr>
      <vt:lpstr>Century Schoolbook</vt:lpstr>
      <vt:lpstr>Times New Roman</vt:lpstr>
      <vt:lpstr>Wingdings</vt:lpstr>
      <vt:lpstr>Тема Office</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Компьютер</dc:creator>
  <cp:lastModifiedBy>PC</cp:lastModifiedBy>
  <cp:revision>4</cp:revision>
  <dcterms:created xsi:type="dcterms:W3CDTF">2022-03-04T13:43:28Z</dcterms:created>
  <dcterms:modified xsi:type="dcterms:W3CDTF">2022-03-11T10:57:28Z</dcterms:modified>
</cp:coreProperties>
</file>