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6858000" cy="1219041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3330" y="90"/>
      </p:cViewPr>
      <p:guideLst>
        <p:guide orient="horz" pos="384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DE27ED-3780-4FC4-A36A-F10A05905DDF}" type="datetimeFigureOut">
              <a:rPr lang="ru-RU" smtClean="0"/>
              <a:t>11.03.2022</a:t>
            </a:fld>
            <a:endParaRPr lang="ru-RU"/>
          </a:p>
        </p:txBody>
      </p:sp>
      <p:sp>
        <p:nvSpPr>
          <p:cNvPr id="4" name="Образ слайда 3"/>
          <p:cNvSpPr>
            <a:spLocks noGrp="1" noRot="1" noChangeAspect="1"/>
          </p:cNvSpPr>
          <p:nvPr>
            <p:ph type="sldImg" idx="2"/>
          </p:nvPr>
        </p:nvSpPr>
        <p:spPr>
          <a:xfrm>
            <a:off x="2463800" y="685800"/>
            <a:ext cx="19304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B6E8E6-DE41-42E4-AF4E-3819F59D694C}" type="slidenum">
              <a:rPr lang="ru-RU" smtClean="0"/>
              <a:t>‹#›</a:t>
            </a:fld>
            <a:endParaRPr lang="ru-RU"/>
          </a:p>
        </p:txBody>
      </p:sp>
    </p:spTree>
    <p:extLst>
      <p:ext uri="{BB962C8B-B14F-4D97-AF65-F5344CB8AC3E}">
        <p14:creationId xmlns:p14="http://schemas.microsoft.com/office/powerpoint/2010/main" val="126242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B6E8E6-DE41-42E4-AF4E-3819F59D694C}" type="slidenum">
              <a:rPr lang="ru-RU" smtClean="0"/>
              <a:t>2</a:t>
            </a:fld>
            <a:endParaRPr lang="ru-RU"/>
          </a:p>
        </p:txBody>
      </p:sp>
    </p:spTree>
    <p:extLst>
      <p:ext uri="{BB962C8B-B14F-4D97-AF65-F5344CB8AC3E}">
        <p14:creationId xmlns:p14="http://schemas.microsoft.com/office/powerpoint/2010/main" val="1938755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786932"/>
            <a:ext cx="5829300" cy="2613038"/>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6907901"/>
            <a:ext cx="4800600" cy="311532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488184"/>
            <a:ext cx="1543050" cy="1040135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488184"/>
            <a:ext cx="4514850" cy="1040135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4" y="7833472"/>
            <a:ext cx="5829300" cy="2421151"/>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4" y="5166818"/>
            <a:ext cx="5829300" cy="266665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844432"/>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844432"/>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728734"/>
            <a:ext cx="303014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865941"/>
            <a:ext cx="303014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728734"/>
            <a:ext cx="303133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0" y="3865941"/>
            <a:ext cx="303133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11.03.2022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11.03.2022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11.03.2022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485359"/>
            <a:ext cx="2256234" cy="206559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485362"/>
            <a:ext cx="3833812" cy="104041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2550959"/>
            <a:ext cx="2256234" cy="83385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8533289"/>
            <a:ext cx="4114800" cy="1007403"/>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1089236"/>
            <a:ext cx="4114800" cy="73142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9540692"/>
            <a:ext cx="4114800" cy="14306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488182"/>
            <a:ext cx="6172200" cy="2031736"/>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844432"/>
            <a:ext cx="6172200" cy="804510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11298709"/>
            <a:ext cx="1600200" cy="649027"/>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3"/>
          </p:nvPr>
        </p:nvSpPr>
        <p:spPr>
          <a:xfrm>
            <a:off x="2343150" y="11298709"/>
            <a:ext cx="2171700" cy="64902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11298709"/>
            <a:ext cx="1600200" cy="649027"/>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8" Type="http://schemas.openxmlformats.org/officeDocument/2006/relationships/hyperlink" Target="mailto:Bak.Agrarnyy@tatar.ru" TargetMode="External"/><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2984" y="154748"/>
            <a:ext cx="4429156" cy="253916"/>
          </a:xfrm>
          <a:prstGeom prst="rect">
            <a:avLst/>
          </a:prstGeom>
        </p:spPr>
        <p:txBody>
          <a:bodyPr wrap="square">
            <a:spAutoFit/>
          </a:bodyPr>
          <a:lstStyle/>
          <a:p>
            <a:pPr algn="ct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ГАПОУ «</a:t>
            </a:r>
            <a:r>
              <a:rPr lang="ru-RU" sz="1000" dirty="0" err="1" smtClean="0">
                <a:effectLst>
                  <a:outerShdw blurRad="38100" dist="38100" dir="2700000" algn="tl">
                    <a:srgbClr val="000000">
                      <a:alpha val="43137"/>
                    </a:srgbClr>
                  </a:outerShdw>
                </a:effectLst>
                <a:latin typeface="Times New Roman" pitchFamily="18" charset="0"/>
                <a:cs typeface="Times New Roman" pitchFamily="18" charset="0"/>
              </a:rPr>
              <a:t>Бугульминский</a:t>
            </a: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 аграрный колледж»</a:t>
            </a:r>
            <a:endParaRPr lang="ru-RU" sz="1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Picture 1" descr="C:\Users\Библиотека\Desktop\ВСЕ материалы на конкурс и на сайт\логотип колледжа.png"/>
          <p:cNvPicPr>
            <a:picLocks noChangeAspect="1" noChangeArrowheads="1"/>
          </p:cNvPicPr>
          <p:nvPr/>
        </p:nvPicPr>
        <p:blipFill>
          <a:blip r:embed="rId2" cstate="print"/>
          <a:srcRect/>
          <a:stretch>
            <a:fillRect/>
          </a:stretch>
        </p:blipFill>
        <p:spPr bwMode="auto">
          <a:xfrm>
            <a:off x="285728" y="238092"/>
            <a:ext cx="928362" cy="1000132"/>
          </a:xfrm>
          <a:prstGeom prst="rect">
            <a:avLst/>
          </a:prstGeom>
          <a:noFill/>
        </p:spPr>
      </p:pic>
      <p:pic>
        <p:nvPicPr>
          <p:cNvPr id="6" name="Picture 2" descr="C:\Users\Библиотека\Desktop\ВЫПУСК ГАЗЕТЫ\ГАЗЕТА\1280px-Traktor_Bugulma_02.jpg"/>
          <p:cNvPicPr>
            <a:picLocks noChangeAspect="1" noChangeArrowheads="1"/>
          </p:cNvPicPr>
          <p:nvPr/>
        </p:nvPicPr>
        <p:blipFill>
          <a:blip r:embed="rId3" cstate="print"/>
          <a:srcRect/>
          <a:stretch>
            <a:fillRect/>
          </a:stretch>
        </p:blipFill>
        <p:spPr bwMode="auto">
          <a:xfrm>
            <a:off x="5429264" y="380968"/>
            <a:ext cx="1000132" cy="840948"/>
          </a:xfrm>
          <a:prstGeom prst="rect">
            <a:avLst/>
          </a:prstGeom>
          <a:noFill/>
        </p:spPr>
      </p:pic>
      <p:sp>
        <p:nvSpPr>
          <p:cNvPr id="7" name="Прямоугольник 6"/>
          <p:cNvSpPr/>
          <p:nvPr/>
        </p:nvSpPr>
        <p:spPr>
          <a:xfrm>
            <a:off x="1428736" y="537000"/>
            <a:ext cx="4143404" cy="707886"/>
          </a:xfrm>
          <a:prstGeom prst="rect">
            <a:avLst/>
          </a:prstGeom>
        </p:spPr>
        <p:txBody>
          <a:bodyPr wrap="square">
            <a:spAutoFit/>
          </a:bodyPr>
          <a:lstStyle/>
          <a:p>
            <a:r>
              <a:rPr lang="ru-RU" sz="4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Ф О Р Д З О Н</a:t>
            </a:r>
            <a:endParaRPr lang="ru-RU" sz="40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8" name="Прямоугольник 7"/>
          <p:cNvSpPr/>
          <p:nvPr/>
        </p:nvSpPr>
        <p:spPr>
          <a:xfrm>
            <a:off x="928670" y="309530"/>
            <a:ext cx="4786346" cy="400110"/>
          </a:xfrm>
          <a:prstGeom prst="rect">
            <a:avLst/>
          </a:prstGeom>
        </p:spPr>
        <p:txBody>
          <a:bodyPr wrap="squar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Студенческая газета</a:t>
            </a:r>
          </a:p>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 </a:t>
            </a:r>
            <a:endParaRPr lang="ru-RU" sz="1000" dirty="0">
              <a:latin typeface="Times New Roman" pitchFamily="18" charset="0"/>
              <a:cs typeface="Times New Roman" pitchFamily="18" charset="0"/>
            </a:endParaRPr>
          </a:p>
        </p:txBody>
      </p:sp>
      <p:cxnSp>
        <p:nvCxnSpPr>
          <p:cNvPr id="9" name="Прямая соединительная линия 8"/>
          <p:cNvCxnSpPr/>
          <p:nvPr/>
        </p:nvCxnSpPr>
        <p:spPr>
          <a:xfrm>
            <a:off x="214290" y="95216"/>
            <a:ext cx="635798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933021" y="1132463"/>
            <a:ext cx="2356735" cy="246221"/>
          </a:xfrm>
          <a:prstGeom prst="rect">
            <a:avLst/>
          </a:prstGeom>
        </p:spPr>
        <p:txBody>
          <a:bodyPr wrap="non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выпуск № , сентябрь-октябрь 2021 года</a:t>
            </a:r>
            <a:endParaRPr lang="ru-RU" sz="1000" dirty="0">
              <a:latin typeface="Times New Roman" pitchFamily="18" charset="0"/>
              <a:cs typeface="Times New Roman" pitchFamily="18" charset="0"/>
            </a:endParaRPr>
          </a:p>
        </p:txBody>
      </p:sp>
      <p:cxnSp>
        <p:nvCxnSpPr>
          <p:cNvPr id="11" name="Прямая соединительная линия 10"/>
          <p:cNvCxnSpPr/>
          <p:nvPr/>
        </p:nvCxnSpPr>
        <p:spPr>
          <a:xfrm>
            <a:off x="215084" y="1379512"/>
            <a:ext cx="635798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5929330" y="738158"/>
            <a:ext cx="128588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13496" y="95216"/>
            <a:ext cx="0" cy="1292207"/>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Рисунок 13">
            <a:extLst>
              <a:ext uri="{FF2B5EF4-FFF2-40B4-BE49-F238E27FC236}">
                <a16:creationId xmlns:a16="http://schemas.microsoft.com/office/drawing/2014/main" id="{4A28E92B-DD76-4BB6-9E02-E58BB28E5638}"/>
              </a:ext>
            </a:extLst>
          </p:cNvPr>
          <p:cNvPicPr>
            <a:picLocks noChangeAspect="1"/>
          </p:cNvPicPr>
          <p:nvPr/>
        </p:nvPicPr>
        <p:blipFill>
          <a:blip r:embed="rId4"/>
          <a:stretch>
            <a:fillRect/>
          </a:stretch>
        </p:blipFill>
        <p:spPr>
          <a:xfrm>
            <a:off x="1948906" y="1400019"/>
            <a:ext cx="18290" cy="3917526"/>
          </a:xfrm>
          <a:prstGeom prst="rect">
            <a:avLst/>
          </a:prstGeom>
        </p:spPr>
      </p:pic>
      <p:sp>
        <p:nvSpPr>
          <p:cNvPr id="15" name="Прямоугольник 14"/>
          <p:cNvSpPr/>
          <p:nvPr/>
        </p:nvSpPr>
        <p:spPr>
          <a:xfrm>
            <a:off x="1919981" y="1645031"/>
            <a:ext cx="2632222" cy="1323439"/>
          </a:xfrm>
          <a:prstGeom prst="rect">
            <a:avLst/>
          </a:prstGeom>
        </p:spPr>
        <p:txBody>
          <a:bodyPr wrap="square">
            <a:spAutoFit/>
          </a:bodyPr>
          <a:lstStyle/>
          <a:p>
            <a:pPr fontAlgn="base"/>
            <a:r>
              <a:rPr lang="ru-RU" sz="1000" dirty="0" smtClean="0"/>
              <a:t>1 </a:t>
            </a:r>
            <a:r>
              <a:rPr lang="ru-RU" sz="1000" dirty="0"/>
              <a:t>сентября двери нашего колледжа </a:t>
            </a:r>
            <a:r>
              <a:rPr lang="ru-RU" sz="1000" dirty="0" smtClean="0"/>
              <a:t>вновь распахнулись</a:t>
            </a:r>
            <a:r>
              <a:rPr lang="ru-RU" sz="1000" dirty="0"/>
              <a:t>, чтобы дать старт </a:t>
            </a:r>
            <a:r>
              <a:rPr lang="ru-RU" sz="1000" dirty="0" smtClean="0"/>
              <a:t>новому учебному </a:t>
            </a:r>
            <a:r>
              <a:rPr lang="ru-RU" sz="1000" dirty="0"/>
              <a:t>году!</a:t>
            </a:r>
            <a:r>
              <a:rPr lang="ru-RU" sz="1000" b="1" dirty="0"/>
              <a:t>  </a:t>
            </a:r>
            <a:r>
              <a:rPr lang="ru-RU" sz="1000" dirty="0"/>
              <a:t>В этом году наш </a:t>
            </a:r>
            <a:r>
              <a:rPr lang="ru-RU" sz="1000" dirty="0" smtClean="0"/>
              <a:t>колледж 125</a:t>
            </a:r>
            <a:r>
              <a:rPr lang="ru-RU" sz="1000" dirty="0"/>
              <a:t>  раз встречает своих студентов.</a:t>
            </a:r>
            <a:r>
              <a:rPr lang="ru-RU" sz="1000" b="1" dirty="0"/>
              <a:t> </a:t>
            </a:r>
            <a:endParaRPr lang="ru-RU" sz="1000" b="1" dirty="0" smtClean="0"/>
          </a:p>
          <a:p>
            <a:pPr fontAlgn="base"/>
            <a:r>
              <a:rPr lang="ru-RU" sz="1000" dirty="0" smtClean="0"/>
              <a:t>Колледжу </a:t>
            </a:r>
            <a:r>
              <a:rPr lang="ru-RU" sz="1000" dirty="0"/>
              <a:t>в этом году исполняется 125 лет!</a:t>
            </a:r>
            <a:r>
              <a:rPr lang="ru-RU" sz="1000" b="1" dirty="0"/>
              <a:t> </a:t>
            </a:r>
            <a:r>
              <a:rPr lang="ru-RU" sz="1000" dirty="0"/>
              <a:t>Традиционно 1 сентября в нашем колледже </a:t>
            </a:r>
            <a:r>
              <a:rPr lang="ru-RU" sz="1000" dirty="0" smtClean="0"/>
              <a:t>прошло торжественное</a:t>
            </a:r>
            <a:r>
              <a:rPr lang="ru-RU" sz="1000" dirty="0"/>
              <a:t>  собрание 1 курса, посвящённое  Дню Знаний.</a:t>
            </a:r>
          </a:p>
        </p:txBody>
      </p:sp>
      <p:sp>
        <p:nvSpPr>
          <p:cNvPr id="16" name="Прямоугольник 15"/>
          <p:cNvSpPr/>
          <p:nvPr/>
        </p:nvSpPr>
        <p:spPr>
          <a:xfrm>
            <a:off x="2667193" y="1521920"/>
            <a:ext cx="888385" cy="246221"/>
          </a:xfrm>
          <a:prstGeom prst="rect">
            <a:avLst/>
          </a:prstGeom>
        </p:spPr>
        <p:txBody>
          <a:bodyPr wrap="none">
            <a:spAutoFit/>
          </a:bodyPr>
          <a:lstStyle/>
          <a:p>
            <a:r>
              <a:rPr lang="ru-RU" sz="1000" b="1" i="1" dirty="0"/>
              <a:t>День знаний</a:t>
            </a:r>
            <a:endParaRPr lang="ru-RU" sz="1000" dirty="0"/>
          </a:p>
        </p:txBody>
      </p:sp>
      <p:pic>
        <p:nvPicPr>
          <p:cNvPr id="1026" name="Picture 2" descr="D:\газеты\270224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5978" y="1645032"/>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222705" y="1409629"/>
            <a:ext cx="1744491" cy="5324535"/>
          </a:xfrm>
          <a:prstGeom prst="rect">
            <a:avLst/>
          </a:prstGeom>
        </p:spPr>
        <p:txBody>
          <a:bodyPr wrap="square">
            <a:spAutoFit/>
          </a:bodyPr>
          <a:lstStyle/>
          <a:p>
            <a:pPr marL="171450" indent="-171450">
              <a:buFont typeface="Wingdings" pitchFamily="2" charset="2"/>
              <a:buChar char="Ø"/>
            </a:pPr>
            <a:r>
              <a:rPr lang="ru-RU" sz="1000" b="1" i="1" dirty="0"/>
              <a:t>День </a:t>
            </a:r>
            <a:r>
              <a:rPr lang="ru-RU" sz="1000" b="1" i="1" dirty="0" smtClean="0"/>
              <a:t>знаний</a:t>
            </a:r>
          </a:p>
          <a:p>
            <a:pPr marL="171450" indent="-171450">
              <a:buFont typeface="Wingdings" pitchFamily="2" charset="2"/>
              <a:buChar char="Ø"/>
            </a:pPr>
            <a:r>
              <a:rPr lang="ru-RU" sz="1000" b="1" i="1" dirty="0"/>
              <a:t>Капля </a:t>
            </a:r>
            <a:r>
              <a:rPr lang="ru-RU" sz="1000" b="1" i="1" dirty="0" smtClean="0"/>
              <a:t>жизни</a:t>
            </a:r>
          </a:p>
          <a:p>
            <a:pPr marL="171450" indent="-171450">
              <a:buFont typeface="Wingdings" pitchFamily="2" charset="2"/>
              <a:buChar char="Ø"/>
            </a:pPr>
            <a:r>
              <a:rPr lang="ru-RU" sz="1000" b="1" i="1" dirty="0"/>
              <a:t>День солидарности </a:t>
            </a:r>
            <a:r>
              <a:rPr lang="ru-RU" sz="1000" b="1" i="1" dirty="0" smtClean="0"/>
              <a:t>в борьбе </a:t>
            </a:r>
            <a:r>
              <a:rPr lang="ru-RU" sz="1000" b="1" i="1" dirty="0"/>
              <a:t>с </a:t>
            </a:r>
            <a:r>
              <a:rPr lang="ru-RU" sz="1000" b="1" i="1" dirty="0" smtClean="0"/>
              <a:t>терроризмом</a:t>
            </a:r>
          </a:p>
          <a:p>
            <a:pPr marL="171450" indent="-171450">
              <a:buFont typeface="Wingdings" pitchFamily="2" charset="2"/>
              <a:buChar char="Ø"/>
            </a:pPr>
            <a:r>
              <a:rPr lang="ru-RU" sz="1000" b="1" i="1" dirty="0"/>
              <a:t>Профилактическая беседа по теме: Противодействие терроризму и экстремизму, профилактика </a:t>
            </a:r>
            <a:r>
              <a:rPr lang="ru-RU" sz="1000" b="1" i="1" dirty="0" smtClean="0"/>
              <a:t>правонарушений</a:t>
            </a:r>
          </a:p>
          <a:p>
            <a:pPr marL="171450" indent="-171450">
              <a:buFont typeface="Wingdings" pitchFamily="2" charset="2"/>
              <a:buChar char="Ø"/>
            </a:pPr>
            <a:r>
              <a:rPr lang="ru-RU" sz="1000" b="1" i="1" dirty="0"/>
              <a:t>Всероссийский форум «</a:t>
            </a:r>
            <a:r>
              <a:rPr lang="ru-RU" sz="1000" b="1" i="1" dirty="0" err="1"/>
              <a:t>Кайтам</a:t>
            </a:r>
            <a:r>
              <a:rPr lang="ru-RU" sz="1000" b="1" i="1" dirty="0" smtClean="0"/>
              <a:t>»</a:t>
            </a:r>
          </a:p>
          <a:p>
            <a:pPr marL="171450" indent="-171450">
              <a:buFont typeface="Wingdings" pitchFamily="2" charset="2"/>
              <a:buChar char="Ø"/>
            </a:pPr>
            <a:r>
              <a:rPr lang="ru-RU" sz="1000" b="1" i="1" dirty="0"/>
              <a:t>125-летний </a:t>
            </a:r>
            <a:r>
              <a:rPr lang="ru-RU" sz="1000" b="1" i="1" dirty="0" smtClean="0"/>
              <a:t>юбилей</a:t>
            </a:r>
          </a:p>
          <a:p>
            <a:pPr marL="171450" indent="-171450">
              <a:buFont typeface="Wingdings" pitchFamily="2" charset="2"/>
              <a:buChar char="Ø"/>
            </a:pPr>
            <a:r>
              <a:rPr lang="ru-RU" sz="1000" b="1" i="1" dirty="0"/>
              <a:t>Посвящение в </a:t>
            </a:r>
            <a:r>
              <a:rPr lang="ru-RU" sz="1000" b="1" i="1" dirty="0" smtClean="0"/>
              <a:t>студенты</a:t>
            </a:r>
            <a:endParaRPr lang="ru-RU" sz="1000" b="1" i="1" dirty="0"/>
          </a:p>
          <a:p>
            <a:pPr marL="171450" indent="-171450">
              <a:buFont typeface="Wingdings" pitchFamily="2" charset="2"/>
              <a:buChar char="Ø"/>
            </a:pPr>
            <a:r>
              <a:rPr lang="ru-RU" sz="1000" b="1" i="1" dirty="0" err="1"/>
              <a:t>Автосессия</a:t>
            </a:r>
            <a:r>
              <a:rPr lang="ru-RU" sz="1000" b="1" i="1" dirty="0"/>
              <a:t> – </a:t>
            </a:r>
            <a:r>
              <a:rPr lang="ru-RU" sz="1000" b="1" i="1" dirty="0" smtClean="0"/>
              <a:t>2021</a:t>
            </a:r>
          </a:p>
          <a:p>
            <a:pPr marL="171450" indent="-171450">
              <a:buFont typeface="Wingdings" pitchFamily="2" charset="2"/>
              <a:buChar char="Ø"/>
            </a:pPr>
            <a:r>
              <a:rPr lang="ru-RU" sz="1000" b="1" i="1" dirty="0"/>
              <a:t>Фестиваль </a:t>
            </a:r>
            <a:r>
              <a:rPr lang="ru-RU" sz="1000" b="1" i="1" dirty="0" smtClean="0"/>
              <a:t>ГТО</a:t>
            </a:r>
          </a:p>
          <a:p>
            <a:pPr marL="171450" indent="-171450">
              <a:buFont typeface="Wingdings" pitchFamily="2" charset="2"/>
              <a:buChar char="Ø"/>
            </a:pPr>
            <a:r>
              <a:rPr lang="ru-RU" sz="1000" b="1" i="1" dirty="0"/>
              <a:t>Месячник «Экстремизму – нет»</a:t>
            </a:r>
          </a:p>
          <a:p>
            <a:pPr marL="171450" indent="-171450">
              <a:buFont typeface="Wingdings" pitchFamily="2" charset="2"/>
              <a:buChar char="Ø"/>
            </a:pPr>
            <a:r>
              <a:rPr lang="ru-RU" sz="1000" b="1" i="1" dirty="0"/>
              <a:t>Традиционная ярмарка по реализации сельскохозяйственной продукции и продовольственных </a:t>
            </a:r>
            <a:r>
              <a:rPr lang="ru-RU" sz="1000" b="1" i="1" dirty="0" smtClean="0"/>
              <a:t>товаров</a:t>
            </a:r>
          </a:p>
          <a:p>
            <a:pPr marL="171450" indent="-171450">
              <a:buFont typeface="Wingdings" pitchFamily="2" charset="2"/>
              <a:buChar char="Ø"/>
            </a:pPr>
            <a:endParaRPr lang="ru-RU" sz="1000" b="1" i="1" dirty="0"/>
          </a:p>
          <a:p>
            <a:pPr marL="171450" indent="-171450">
              <a:buFont typeface="Wingdings" pitchFamily="2" charset="2"/>
              <a:buChar char="Ø"/>
            </a:pPr>
            <a:r>
              <a:rPr lang="ru-RU" sz="1000" b="1" i="1" dirty="0" smtClean="0"/>
              <a:t>И многое </a:t>
            </a:r>
            <a:r>
              <a:rPr lang="ru-RU" sz="1000" b="1" i="1" dirty="0" err="1" smtClean="0"/>
              <a:t>др</a:t>
            </a:r>
            <a:r>
              <a:rPr lang="en-US" sz="1000" b="1" i="1" dirty="0" smtClean="0"/>
              <a:t>y</a:t>
            </a:r>
            <a:r>
              <a:rPr lang="ru-RU" sz="1000" b="1" i="1" dirty="0" smtClean="0"/>
              <a:t>гое!</a:t>
            </a:r>
            <a:endParaRPr lang="ru-RU" sz="1000" b="1" i="1" dirty="0"/>
          </a:p>
          <a:p>
            <a:pPr marL="171450" indent="-171450">
              <a:buFont typeface="Wingdings" pitchFamily="2" charset="2"/>
              <a:buChar char="Ø"/>
            </a:pPr>
            <a:endParaRPr lang="ru-RU" sz="1000" b="1" i="1" dirty="0"/>
          </a:p>
          <a:p>
            <a:pPr marL="171450" indent="-171450">
              <a:buFont typeface="Wingdings" pitchFamily="2" charset="2"/>
              <a:buChar char="Ø"/>
            </a:pPr>
            <a:endParaRPr lang="ru-RU" sz="1000" b="1" i="1" dirty="0"/>
          </a:p>
          <a:p>
            <a:pPr marL="171450" indent="-171450">
              <a:buFont typeface="Wingdings" pitchFamily="2" charset="2"/>
              <a:buChar char="Ø"/>
            </a:pPr>
            <a:endParaRPr lang="ru-RU" sz="1000" b="1" i="1" dirty="0"/>
          </a:p>
          <a:p>
            <a:pPr marL="171450" indent="-171450">
              <a:buFont typeface="Wingdings" pitchFamily="2" charset="2"/>
              <a:buChar char="Ø"/>
            </a:pPr>
            <a:endParaRPr lang="ru-RU" sz="1000" b="1" i="1" dirty="0"/>
          </a:p>
          <a:p>
            <a:pPr marL="171450" indent="-171450">
              <a:buFont typeface="Wingdings" pitchFamily="2" charset="2"/>
              <a:buChar char="Ø"/>
            </a:pPr>
            <a:endParaRPr lang="ru-RU" sz="1000" b="1" i="1" dirty="0"/>
          </a:p>
          <a:p>
            <a:pPr marL="171450" indent="-171450">
              <a:buFont typeface="Wingdings" pitchFamily="2" charset="2"/>
              <a:buChar char="Ø"/>
            </a:pPr>
            <a:endParaRPr lang="ru-RU" sz="1000" dirty="0" smtClean="0"/>
          </a:p>
        </p:txBody>
      </p:sp>
      <p:pic>
        <p:nvPicPr>
          <p:cNvPr id="1027" name="Picture 3" descr="D:\газеты\270791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7566" y="3380197"/>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18" name="Прямоугольник 17"/>
          <p:cNvSpPr/>
          <p:nvPr/>
        </p:nvSpPr>
        <p:spPr>
          <a:xfrm>
            <a:off x="1950042" y="3219352"/>
            <a:ext cx="2508782" cy="1785104"/>
          </a:xfrm>
          <a:prstGeom prst="rect">
            <a:avLst/>
          </a:prstGeom>
        </p:spPr>
        <p:txBody>
          <a:bodyPr wrap="square">
            <a:spAutoFit/>
          </a:bodyPr>
          <a:lstStyle/>
          <a:p>
            <a:r>
              <a:rPr lang="ru-RU" sz="1000" dirty="0" smtClean="0"/>
              <a:t>3 </a:t>
            </a:r>
            <a:r>
              <a:rPr lang="ru-RU" sz="1000" dirty="0"/>
              <a:t>сентября в России - День солидарности в борьбе с терроризмом. Студенты колледжа собрались в актовом зале, что бы вспомнить трагические события в Беслане, произошедшие в 2004 году. В этот день на всей территории страны проходит акция «Капля жизни». Во время террористического акта погибли сотни человек, большинство из которых были дети. Все три дня, находясь с заточении, они не могли выпить и капли воды</a:t>
            </a:r>
            <a:r>
              <a:rPr lang="ru-RU" sz="1000" dirty="0" smtClean="0"/>
              <a:t>.</a:t>
            </a:r>
            <a:endParaRPr lang="ru-RU" sz="1000" dirty="0"/>
          </a:p>
        </p:txBody>
      </p:sp>
      <p:sp>
        <p:nvSpPr>
          <p:cNvPr id="19" name="Прямоугольник 18"/>
          <p:cNvSpPr/>
          <p:nvPr/>
        </p:nvSpPr>
        <p:spPr>
          <a:xfrm>
            <a:off x="2598476" y="2968470"/>
            <a:ext cx="912429" cy="246221"/>
          </a:xfrm>
          <a:prstGeom prst="rect">
            <a:avLst/>
          </a:prstGeom>
        </p:spPr>
        <p:txBody>
          <a:bodyPr wrap="none">
            <a:spAutoFit/>
          </a:bodyPr>
          <a:lstStyle/>
          <a:p>
            <a:r>
              <a:rPr lang="ru-RU" sz="1000" b="1" i="1" dirty="0"/>
              <a:t>Капля жизни</a:t>
            </a:r>
          </a:p>
        </p:txBody>
      </p:sp>
      <p:sp>
        <p:nvSpPr>
          <p:cNvPr id="20" name="Прямоугольник 19"/>
          <p:cNvSpPr/>
          <p:nvPr/>
        </p:nvSpPr>
        <p:spPr>
          <a:xfrm>
            <a:off x="1933018" y="4901588"/>
            <a:ext cx="4638459" cy="1015663"/>
          </a:xfrm>
          <a:prstGeom prst="rect">
            <a:avLst/>
          </a:prstGeom>
        </p:spPr>
        <p:txBody>
          <a:bodyPr wrap="square">
            <a:spAutoFit/>
          </a:bodyPr>
          <a:lstStyle/>
          <a:p>
            <a:r>
              <a:rPr lang="ru-RU" sz="1000" dirty="0"/>
              <a:t>Акция призывает символически через полив </a:t>
            </a:r>
            <a:r>
              <a:rPr lang="ru-RU" sz="1000" dirty="0" smtClean="0"/>
              <a:t>цветов напоить погибших. Участники </a:t>
            </a:r>
            <a:r>
              <a:rPr lang="ru-RU" sz="1000" dirty="0"/>
              <a:t>набирают воду в сложенные лодочкой ладони и поливают из рук растения</a:t>
            </a:r>
            <a:r>
              <a:rPr lang="ru-RU" sz="1000" dirty="0" smtClean="0"/>
              <a:t>.</a:t>
            </a:r>
            <a:endParaRPr lang="ru-RU" sz="1000" dirty="0"/>
          </a:p>
          <a:p>
            <a:r>
              <a:rPr lang="ru-RU" sz="1000" dirty="0"/>
              <a:t>Цель акции – сформировать в молодежных кругах четко выраженную гражданскую позицию по вопросам противодействия терроризму и экстремизму; призвать участников к бдительности и гражданской ответственности.</a:t>
            </a:r>
          </a:p>
        </p:txBody>
      </p:sp>
      <p:pic>
        <p:nvPicPr>
          <p:cNvPr id="1028" name="Picture 4" descr="D:\газеты\270226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5977" y="6023198"/>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8959" y="6114858"/>
            <a:ext cx="4561162" cy="1785104"/>
          </a:xfrm>
          <a:prstGeom prst="rect">
            <a:avLst/>
          </a:prstGeom>
        </p:spPr>
        <p:txBody>
          <a:bodyPr wrap="square">
            <a:spAutoFit/>
          </a:bodyPr>
          <a:lstStyle/>
          <a:p>
            <a:r>
              <a:rPr lang="ru-RU" sz="1000" dirty="0" smtClean="0"/>
              <a:t>Каждый </a:t>
            </a:r>
            <a:r>
              <a:rPr lang="ru-RU" sz="1000" dirty="0"/>
              <a:t>год 3 сентября в нашей стране отмечается День солидарности в борьбе с терроризмом. В 2021 году в России мероприятия, приуроченные к памятной дате, пройдут в 16-й раз. Добровольцы нашего колледжа  встретились в этот день с представителями духовенства. Представители религиозных конфессий  акцентировали внимание студентов на невидимую угрозу, исходящую от неизвестных сайтов в Интернете. О необходимости контроля посещения сайтов и регулярного обсуждения со студентами информации, полученной ими из Интернета. Говоря о необходимости информационного противодействия экстремизму, распространяющего свои черные идеи через Интернет, они подчеркивали, что в экстремистские сети обычно попадают непросвещенные, то есть подростки, которые не имеют начальных знаний о своей религии.</a:t>
            </a:r>
          </a:p>
        </p:txBody>
      </p:sp>
      <p:sp>
        <p:nvSpPr>
          <p:cNvPr id="23" name="Прямоугольник 22"/>
          <p:cNvSpPr/>
          <p:nvPr/>
        </p:nvSpPr>
        <p:spPr>
          <a:xfrm>
            <a:off x="928670" y="5900086"/>
            <a:ext cx="3429000" cy="246221"/>
          </a:xfrm>
          <a:prstGeom prst="rect">
            <a:avLst/>
          </a:prstGeom>
        </p:spPr>
        <p:txBody>
          <a:bodyPr>
            <a:spAutoFit/>
          </a:bodyPr>
          <a:lstStyle/>
          <a:p>
            <a:r>
              <a:rPr lang="ru-RU" sz="1000" b="1" i="1" dirty="0"/>
              <a:t>День солидарности в борьбе с терроризмом</a:t>
            </a:r>
          </a:p>
        </p:txBody>
      </p:sp>
      <p:pic>
        <p:nvPicPr>
          <p:cNvPr id="1029" name="Picture 5" descr="D:\газеты\270791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7566" y="7910798"/>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24" name="Прямоугольник 23"/>
          <p:cNvSpPr/>
          <p:nvPr/>
        </p:nvSpPr>
        <p:spPr>
          <a:xfrm>
            <a:off x="-1587" y="8235782"/>
            <a:ext cx="4477565" cy="1169551"/>
          </a:xfrm>
          <a:prstGeom prst="rect">
            <a:avLst/>
          </a:prstGeom>
        </p:spPr>
        <p:txBody>
          <a:bodyPr wrap="square">
            <a:spAutoFit/>
          </a:bodyPr>
          <a:lstStyle/>
          <a:p>
            <a:r>
              <a:rPr lang="ru-RU" sz="1000" dirty="0" smtClean="0"/>
              <a:t>   Сотрудники </a:t>
            </a:r>
            <a:r>
              <a:rPr lang="ru-RU" sz="1000" dirty="0"/>
              <a:t>Отдела по делам несовершеннолетних провели профилактическую беседу по теме: «Противодействие терроризму и экстремизму, профилактика правонарушений». Цель данной встречи - предупреждение и пресечение правонарушений несовершеннолетними, экстремистской деятельности, предотвращение распространения радикальных идей среди молодежи. Старший инспектор ПДН капитан полиции </a:t>
            </a:r>
            <a:r>
              <a:rPr lang="ru-RU" sz="1000" dirty="0" err="1"/>
              <a:t>Хамидулин</a:t>
            </a:r>
            <a:r>
              <a:rPr lang="ru-RU" sz="1000" dirty="0"/>
              <a:t> Г.Р. объяснил, что сегодня молодежный </a:t>
            </a:r>
            <a:r>
              <a:rPr lang="ru-RU" sz="1000" dirty="0" smtClean="0"/>
              <a:t>экстремизм</a:t>
            </a:r>
            <a:endParaRPr lang="ru-RU" sz="1000" dirty="0"/>
          </a:p>
        </p:txBody>
      </p:sp>
      <p:sp>
        <p:nvSpPr>
          <p:cNvPr id="25" name="Прямоугольник 24"/>
          <p:cNvSpPr/>
          <p:nvPr/>
        </p:nvSpPr>
        <p:spPr>
          <a:xfrm>
            <a:off x="1" y="9294071"/>
            <a:ext cx="6858000" cy="1323439"/>
          </a:xfrm>
          <a:prstGeom prst="rect">
            <a:avLst/>
          </a:prstGeom>
        </p:spPr>
        <p:txBody>
          <a:bodyPr wrap="square">
            <a:spAutoFit/>
          </a:bodyPr>
          <a:lstStyle/>
          <a:p>
            <a:r>
              <a:rPr lang="ru-RU" sz="1000" dirty="0"/>
              <a:t>выражается в пренебрежении к действующим в обществе правилам поведения, к закону, появлении неформальных молодежных объединений противоправного характера, распространение которых, осуществляется в основном через социальные сети. После профилактической беседы студентам показали тематический фильм. В завершение мероприятия ребята задали интересующие их вопросы, на которые получили исчерпывающие ответы.</a:t>
            </a:r>
          </a:p>
          <a:p>
            <a:r>
              <a:rPr lang="ru-RU" sz="1000" dirty="0" smtClean="0"/>
              <a:t>   Стражи </a:t>
            </a:r>
            <a:r>
              <a:rPr lang="ru-RU" sz="1000" dirty="0"/>
              <a:t>правопорядка пожелали детям успехов в учебе, а также рекомендовали быть бдительными </a:t>
            </a:r>
            <a:r>
              <a:rPr lang="ru-RU" sz="1000" dirty="0" smtClean="0"/>
              <a:t>и осмотрительными</a:t>
            </a:r>
            <a:r>
              <a:rPr lang="ru-RU" sz="1000" dirty="0"/>
              <a:t>. При общении в социальных сетях не размещать на своих страницах материалы, способные возбудить ненависть, либо вражду по отношению к другим людям, а также не оставлять комментариев, оправдывающих действия экстремистов и террористов.</a:t>
            </a:r>
          </a:p>
        </p:txBody>
      </p:sp>
      <p:sp>
        <p:nvSpPr>
          <p:cNvPr id="26" name="Прямоугольник 25"/>
          <p:cNvSpPr/>
          <p:nvPr/>
        </p:nvSpPr>
        <p:spPr>
          <a:xfrm>
            <a:off x="0" y="7910798"/>
            <a:ext cx="4458823" cy="400110"/>
          </a:xfrm>
          <a:prstGeom prst="rect">
            <a:avLst/>
          </a:prstGeom>
        </p:spPr>
        <p:txBody>
          <a:bodyPr wrap="square">
            <a:spAutoFit/>
          </a:bodyPr>
          <a:lstStyle/>
          <a:p>
            <a:r>
              <a:rPr lang="ru-RU" sz="1000" b="1" i="1" dirty="0"/>
              <a:t>Профилактическая беседа по теме: Противодействие терроризму и экстремизму, профилактика правонарушений</a:t>
            </a:r>
          </a:p>
        </p:txBody>
      </p:sp>
      <p:pic>
        <p:nvPicPr>
          <p:cNvPr id="1030" name="Picture 6" descr="D:\газеты\271316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7566" y="10487694"/>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27" name="Прямоугольник 26"/>
          <p:cNvSpPr/>
          <p:nvPr/>
        </p:nvSpPr>
        <p:spPr>
          <a:xfrm>
            <a:off x="-1587" y="10862546"/>
            <a:ext cx="4467781" cy="1015663"/>
          </a:xfrm>
          <a:prstGeom prst="rect">
            <a:avLst/>
          </a:prstGeom>
        </p:spPr>
        <p:txBody>
          <a:bodyPr wrap="square">
            <a:spAutoFit/>
          </a:bodyPr>
          <a:lstStyle/>
          <a:p>
            <a:r>
              <a:rPr lang="ru-RU" sz="1000" dirty="0" smtClean="0"/>
              <a:t>12 </a:t>
            </a:r>
            <a:r>
              <a:rPr lang="ru-RU" sz="1000" dirty="0"/>
              <a:t>сентября в Татарстане стартовал Всероссийский форум «</a:t>
            </a:r>
            <a:r>
              <a:rPr lang="ru-RU" sz="1000" dirty="0" err="1"/>
              <a:t>Кайтам</a:t>
            </a:r>
            <a:r>
              <a:rPr lang="ru-RU" sz="1000" dirty="0"/>
              <a:t>». В нем приняли  участие студенты из 35 российских регионов. Студенты нашего колледжа Панфилов С., </a:t>
            </a:r>
            <a:r>
              <a:rPr lang="ru-RU" sz="1000" dirty="0" err="1"/>
              <a:t>Галиуллин</a:t>
            </a:r>
            <a:r>
              <a:rPr lang="ru-RU" sz="1000" dirty="0"/>
              <a:t> Я, Каримов Р. приняли участие в этом форуме. На форум всего прибыли 150 молодых людей. Четыре дня образовательных </a:t>
            </a:r>
            <a:r>
              <a:rPr lang="ru-RU" sz="1000" dirty="0" err="1"/>
              <a:t>интенсивов</a:t>
            </a:r>
            <a:r>
              <a:rPr lang="ru-RU" sz="1000" dirty="0"/>
              <a:t>, также для каждого из них студентов  разработали личную стратегию личного роста в сфере АПК.</a:t>
            </a:r>
          </a:p>
        </p:txBody>
      </p:sp>
      <p:sp>
        <p:nvSpPr>
          <p:cNvPr id="28" name="Прямоугольник 27"/>
          <p:cNvSpPr/>
          <p:nvPr/>
        </p:nvSpPr>
        <p:spPr>
          <a:xfrm>
            <a:off x="1067237" y="10618991"/>
            <a:ext cx="3290433" cy="246221"/>
          </a:xfrm>
          <a:prstGeom prst="rect">
            <a:avLst/>
          </a:prstGeom>
        </p:spPr>
        <p:txBody>
          <a:bodyPr wrap="square">
            <a:spAutoFit/>
          </a:bodyPr>
          <a:lstStyle/>
          <a:p>
            <a:r>
              <a:rPr lang="ru-RU" sz="1000" b="1" i="1" dirty="0"/>
              <a:t>Всероссийский форум «</a:t>
            </a:r>
            <a:r>
              <a:rPr lang="ru-RU" sz="1000" b="1" i="1" dirty="0" err="1"/>
              <a:t>Кайтам</a:t>
            </a:r>
            <a:r>
              <a:rPr lang="ru-RU" sz="1000" b="1" i="1" dirty="0"/>
              <a:t>»</a:t>
            </a:r>
          </a:p>
        </p:txBody>
      </p:sp>
    </p:spTree>
    <p:extLst>
      <p:ext uri="{BB962C8B-B14F-4D97-AF65-F5344CB8AC3E}">
        <p14:creationId xmlns:p14="http://schemas.microsoft.com/office/powerpoint/2010/main" val="3094717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газеты\271317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5963" y="262558"/>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4624" y="280575"/>
            <a:ext cx="4481337" cy="1323439"/>
          </a:xfrm>
          <a:prstGeom prst="rect">
            <a:avLst/>
          </a:prstGeom>
        </p:spPr>
        <p:txBody>
          <a:bodyPr wrap="square">
            <a:spAutoFit/>
          </a:bodyPr>
          <a:lstStyle/>
          <a:p>
            <a:r>
              <a:rPr lang="ru-RU" sz="1000" dirty="0" err="1" smtClean="0"/>
              <a:t>Бугульминский</a:t>
            </a:r>
            <a:r>
              <a:rPr lang="ru-RU" sz="1000" dirty="0" smtClean="0"/>
              <a:t> </a:t>
            </a:r>
            <a:r>
              <a:rPr lang="ru-RU" sz="1000" dirty="0"/>
              <a:t>аграрный колледж одно из старейших учебных заведений Республики Татарстан. 16 сентября 2021 года колледжу исполнилось 125 лет. Колледж гордится своим прошлым и настоящим. Среди выпускников колледжа герои Советского союза Манаков Петр Захарович и Владимир Сергеевич Графов. За годы ВОВ училище выпустило 1387 женщин трактористов, именно они добывали победу в тылу</a:t>
            </a:r>
            <a:r>
              <a:rPr lang="ru-RU" sz="1000" dirty="0" smtClean="0"/>
              <a:t>.</a:t>
            </a:r>
            <a:endParaRPr lang="ru-RU" sz="1000" dirty="0"/>
          </a:p>
          <a:p>
            <a:r>
              <a:rPr lang="ru-RU" sz="1000" dirty="0" smtClean="0"/>
              <a:t>   В </a:t>
            </a:r>
            <a:r>
              <a:rPr lang="ru-RU" sz="1000" dirty="0"/>
              <a:t>настоящее время колледж не стоит на месте, он развивается и процветает. Выпускники колледжа востребованы на рынке труда, </a:t>
            </a:r>
            <a:r>
              <a:rPr lang="ru-RU" sz="1000" dirty="0" smtClean="0"/>
              <a:t>студенты</a:t>
            </a:r>
            <a:endParaRPr lang="ru-RU" sz="1000" dirty="0"/>
          </a:p>
        </p:txBody>
      </p:sp>
      <p:sp>
        <p:nvSpPr>
          <p:cNvPr id="5" name="Прямоугольник 4"/>
          <p:cNvSpPr/>
          <p:nvPr/>
        </p:nvSpPr>
        <p:spPr>
          <a:xfrm>
            <a:off x="188639" y="133446"/>
            <a:ext cx="4337323" cy="246221"/>
          </a:xfrm>
          <a:prstGeom prst="rect">
            <a:avLst/>
          </a:prstGeom>
        </p:spPr>
        <p:txBody>
          <a:bodyPr wrap="square">
            <a:spAutoFit/>
          </a:bodyPr>
          <a:lstStyle/>
          <a:p>
            <a:pPr algn="ctr"/>
            <a:r>
              <a:rPr lang="ru-RU" sz="1000" b="1" i="1" dirty="0"/>
              <a:t>125-летний юбилей</a:t>
            </a:r>
          </a:p>
        </p:txBody>
      </p:sp>
      <p:sp>
        <p:nvSpPr>
          <p:cNvPr id="6" name="Прямоугольник 5"/>
          <p:cNvSpPr/>
          <p:nvPr/>
        </p:nvSpPr>
        <p:spPr>
          <a:xfrm>
            <a:off x="44624" y="1486694"/>
            <a:ext cx="6576839" cy="2246769"/>
          </a:xfrm>
          <a:prstGeom prst="rect">
            <a:avLst/>
          </a:prstGeom>
        </p:spPr>
        <p:txBody>
          <a:bodyPr wrap="square">
            <a:spAutoFit/>
          </a:bodyPr>
          <a:lstStyle/>
          <a:p>
            <a:r>
              <a:rPr lang="ru-RU" sz="1000" dirty="0"/>
              <a:t>колледжа проходят производственную практику в лучших хозяйствах города </a:t>
            </a:r>
            <a:endParaRPr lang="ru-RU" sz="1000" dirty="0" smtClean="0"/>
          </a:p>
          <a:p>
            <a:r>
              <a:rPr lang="ru-RU" sz="1000" dirty="0" smtClean="0"/>
              <a:t>и </a:t>
            </a:r>
            <a:r>
              <a:rPr lang="ru-RU" sz="1000" dirty="0"/>
              <a:t>района. По итогам Республиканского конкурса студент </a:t>
            </a:r>
            <a:r>
              <a:rPr lang="ru-RU" sz="1000" dirty="0" err="1"/>
              <a:t>Бугульминского</a:t>
            </a:r>
            <a:r>
              <a:rPr lang="ru-RU" sz="1000" dirty="0"/>
              <a:t> аграрного колледжа Петров Владислав удостоен звания «Лучший комбайнер» среди членов профсоюза Татарстанской республиканской организации профсоюза работников АПК РФ, </a:t>
            </a:r>
            <a:r>
              <a:rPr lang="ru-RU" sz="1000" dirty="0" err="1"/>
              <a:t>Идиатуллин</a:t>
            </a:r>
            <a:r>
              <a:rPr lang="ru-RU" sz="1000" dirty="0"/>
              <a:t> Айдар признан Лучшим молодым механизатором </a:t>
            </a:r>
            <a:r>
              <a:rPr lang="ru-RU" sz="1000" dirty="0" err="1"/>
              <a:t>Бугульминского</a:t>
            </a:r>
            <a:r>
              <a:rPr lang="ru-RU" sz="1000" dirty="0"/>
              <a:t> района. В настоящее время студенты колледжа работают по посевной в учебном хозяйстве колледжа и самостоятельно обрабатывают более 300 гектар земли.</a:t>
            </a:r>
          </a:p>
          <a:p>
            <a:r>
              <a:rPr lang="ru-RU" sz="1000" dirty="0" smtClean="0"/>
              <a:t>   Студенты </a:t>
            </a:r>
            <a:r>
              <a:rPr lang="ru-RU" sz="1000" dirty="0"/>
              <a:t>аграрного колледжа принимают активное участие во Всероссийских и Республиканских конкурсах. Среди достижений педагогического коллектива и студентов можно назвать:</a:t>
            </a:r>
          </a:p>
          <a:p>
            <a:r>
              <a:rPr lang="ru-RU" sz="1000" dirty="0" smtClean="0"/>
              <a:t>   - </a:t>
            </a:r>
            <a:r>
              <a:rPr lang="ru-RU" sz="1000" dirty="0"/>
              <a:t>1 место во Всероссийском конкурсе индивидуальных студенческих проектов "Формула успеха" занял Панфилов Сергей,</a:t>
            </a:r>
          </a:p>
          <a:p>
            <a:r>
              <a:rPr lang="ru-RU" sz="1000" dirty="0" smtClean="0"/>
              <a:t>   -</a:t>
            </a:r>
            <a:r>
              <a:rPr lang="ru-RU" sz="1000" dirty="0"/>
              <a:t>Волонтерский отряд колледжа "</a:t>
            </a:r>
            <a:r>
              <a:rPr lang="ru-RU" sz="1000" dirty="0" err="1"/>
              <a:t>ВКонтакте</a:t>
            </a:r>
            <a:r>
              <a:rPr lang="ru-RU" sz="1000" dirty="0"/>
              <a:t>" по итогам конкурса «Доброволец года» в 2020 году стал лучшим в городе Бугульма,</a:t>
            </a:r>
          </a:p>
          <a:p>
            <a:r>
              <a:rPr lang="ru-RU" sz="1000" dirty="0" smtClean="0"/>
              <a:t>   -</a:t>
            </a:r>
            <a:r>
              <a:rPr lang="ru-RU" sz="1000" dirty="0"/>
              <a:t>Студент колледжа Нурутдинов </a:t>
            </a:r>
            <a:r>
              <a:rPr lang="ru-RU" sz="1000" dirty="0" err="1"/>
              <a:t>Арслан</a:t>
            </a:r>
            <a:r>
              <a:rPr lang="ru-RU" sz="1000" dirty="0"/>
              <a:t> занял 3 место в Региональном чемпионате «Молодые профессионалы» (</a:t>
            </a:r>
            <a:r>
              <a:rPr lang="ru-RU" sz="1000" dirty="0" err="1"/>
              <a:t>WorldSkills</a:t>
            </a:r>
            <a:r>
              <a:rPr lang="ru-RU" sz="1000" dirty="0"/>
              <a:t> </a:t>
            </a:r>
            <a:r>
              <a:rPr lang="ru-RU" sz="1000" dirty="0" err="1"/>
              <a:t>Russia</a:t>
            </a:r>
            <a:r>
              <a:rPr lang="ru-RU" sz="1000" dirty="0"/>
              <a:t>)по компетенции «Бухгалтерский учет»</a:t>
            </a:r>
          </a:p>
        </p:txBody>
      </p:sp>
      <p:pic>
        <p:nvPicPr>
          <p:cNvPr id="2051" name="Picture 3" descr="D:\газеты\272279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6672" y="3758172"/>
            <a:ext cx="2054792" cy="135363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4623" y="3942252"/>
            <a:ext cx="4481337" cy="1169551"/>
          </a:xfrm>
          <a:prstGeom prst="rect">
            <a:avLst/>
          </a:prstGeom>
        </p:spPr>
        <p:txBody>
          <a:bodyPr wrap="square">
            <a:spAutoFit/>
          </a:bodyPr>
          <a:lstStyle/>
          <a:p>
            <a:r>
              <a:rPr lang="ru-RU" sz="1000" dirty="0" smtClean="0"/>
              <a:t>23 </a:t>
            </a:r>
            <a:r>
              <a:rPr lang="ru-RU" sz="1000" dirty="0"/>
              <a:t>сентября в </a:t>
            </a:r>
            <a:r>
              <a:rPr lang="ru-RU" sz="1000" dirty="0" err="1"/>
              <a:t>Бугульминском</a:t>
            </a:r>
            <a:r>
              <a:rPr lang="ru-RU" sz="1000" dirty="0"/>
              <a:t> аграрном колледже состоялось самое долгожданное событие – Посвящение в студенты. Это ежегодное традиционное мероприятие, которое служит началом отсчета самого яркого и незабываемого периода в жизни каждого студента. Каждый первокурсник каждый год ждет его с замиранием сердца, ведь посвящение в студенты - это важный и волнительный момент в жизни первокурсника, полный ярких эмоций и незабываемых впечатлений.</a:t>
            </a:r>
          </a:p>
        </p:txBody>
      </p:sp>
      <p:sp>
        <p:nvSpPr>
          <p:cNvPr id="8" name="Прямоугольник 7"/>
          <p:cNvSpPr/>
          <p:nvPr/>
        </p:nvSpPr>
        <p:spPr>
          <a:xfrm>
            <a:off x="188640" y="3733463"/>
            <a:ext cx="4337320" cy="246221"/>
          </a:xfrm>
          <a:prstGeom prst="rect">
            <a:avLst/>
          </a:prstGeom>
        </p:spPr>
        <p:txBody>
          <a:bodyPr wrap="square">
            <a:spAutoFit/>
          </a:bodyPr>
          <a:lstStyle/>
          <a:p>
            <a:pPr algn="ctr"/>
            <a:r>
              <a:rPr lang="ru-RU" sz="1000" b="1" i="1" dirty="0"/>
              <a:t>Посвящение в студенты</a:t>
            </a:r>
          </a:p>
        </p:txBody>
      </p:sp>
      <p:pic>
        <p:nvPicPr>
          <p:cNvPr id="2052" name="Picture 4" descr="D:\газеты\272280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6671" y="5335868"/>
            <a:ext cx="1880439" cy="1238773"/>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4620" y="5335868"/>
            <a:ext cx="4481340" cy="1292662"/>
          </a:xfrm>
          <a:prstGeom prst="rect">
            <a:avLst/>
          </a:prstGeom>
        </p:spPr>
        <p:txBody>
          <a:bodyPr wrap="square">
            <a:spAutoFit/>
          </a:bodyPr>
          <a:lstStyle/>
          <a:p>
            <a:r>
              <a:rPr lang="ru-RU" sz="1000" dirty="0" smtClean="0"/>
              <a:t>Государственная </a:t>
            </a:r>
            <a:r>
              <a:rPr lang="ru-RU" sz="1000" dirty="0"/>
              <a:t>инспекция безопасности дорожного движения Управления МВД России по г. Бугульма, с целью популяризации соблюдения Правил дорожного движения и пропаганды безопасного поведения на дороге, организовала конкурс водительского мастерства среди студентов </a:t>
            </a:r>
            <a:r>
              <a:rPr lang="ru-RU" sz="1000" dirty="0" err="1"/>
              <a:t>ссузов</a:t>
            </a:r>
            <a:r>
              <a:rPr lang="ru-RU" sz="1000" dirty="0"/>
              <a:t> города «</a:t>
            </a:r>
            <a:r>
              <a:rPr lang="ru-RU" sz="1000" dirty="0" err="1"/>
              <a:t>Автосессия</a:t>
            </a:r>
            <a:r>
              <a:rPr lang="ru-RU" sz="1000" dirty="0"/>
              <a:t> – 2021». Конкурсные испытания состоялись  24  сентября 2021 года. Команда нашего колледжа заняла 3 место. Поздравляем!</a:t>
            </a:r>
          </a:p>
          <a:p>
            <a:endParaRPr lang="ru-RU" dirty="0"/>
          </a:p>
        </p:txBody>
      </p:sp>
      <p:sp>
        <p:nvSpPr>
          <p:cNvPr id="10" name="Прямоугольник 9"/>
          <p:cNvSpPr/>
          <p:nvPr/>
        </p:nvSpPr>
        <p:spPr>
          <a:xfrm>
            <a:off x="44625" y="5097327"/>
            <a:ext cx="4481338" cy="246221"/>
          </a:xfrm>
          <a:prstGeom prst="rect">
            <a:avLst/>
          </a:prstGeom>
        </p:spPr>
        <p:txBody>
          <a:bodyPr wrap="square">
            <a:spAutoFit/>
          </a:bodyPr>
          <a:lstStyle/>
          <a:p>
            <a:pPr algn="ctr"/>
            <a:r>
              <a:rPr lang="ru-RU" sz="1000" b="1" i="1" dirty="0" err="1"/>
              <a:t>Автосессия</a:t>
            </a:r>
            <a:r>
              <a:rPr lang="ru-RU" sz="1000" b="1" i="1" dirty="0"/>
              <a:t> – 2021</a:t>
            </a:r>
          </a:p>
        </p:txBody>
      </p:sp>
      <p:pic>
        <p:nvPicPr>
          <p:cNvPr id="2053" name="Picture 5" descr="D:\газеты\272280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2741" y="6628530"/>
            <a:ext cx="2068298" cy="1362528"/>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22719" y="6768339"/>
            <a:ext cx="4566671" cy="1600438"/>
          </a:xfrm>
          <a:prstGeom prst="rect">
            <a:avLst/>
          </a:prstGeom>
        </p:spPr>
        <p:txBody>
          <a:bodyPr wrap="square">
            <a:spAutoFit/>
          </a:bodyPr>
          <a:lstStyle/>
          <a:p>
            <a:r>
              <a:rPr lang="ru-RU" sz="1000" dirty="0" smtClean="0"/>
              <a:t>25 </a:t>
            </a:r>
            <a:r>
              <a:rPr lang="ru-RU" sz="1000" dirty="0"/>
              <a:t>сентября на базе </a:t>
            </a:r>
            <a:r>
              <a:rPr lang="ru-RU" sz="1000" dirty="0" err="1"/>
              <a:t>агропарка</a:t>
            </a:r>
            <a:r>
              <a:rPr lang="ru-RU" sz="1000" dirty="0"/>
              <a:t> «Казань» состоялась  традиционная ярмарка-выставка сельскохозяйственной продукции и изделий технического творчества «Город мастеров». Каждый муниципальный район представил  свою экспозиционную площадку. Посетители могли приобрести поделки юных зодчих, столяров, кузнецов, мастеров ковки, а также увидеть творческие номера, подготовленные обучающимися муниципальных районов республики. Студенты и преподаватели нашего колледжа приняли активное участие в данном мероприятии.</a:t>
            </a:r>
          </a:p>
          <a:p>
            <a:endParaRPr lang="ru-RU" dirty="0"/>
          </a:p>
        </p:txBody>
      </p:sp>
      <p:sp>
        <p:nvSpPr>
          <p:cNvPr id="12" name="Прямоугольник 11"/>
          <p:cNvSpPr/>
          <p:nvPr/>
        </p:nvSpPr>
        <p:spPr>
          <a:xfrm>
            <a:off x="-11039" y="6574641"/>
            <a:ext cx="4553166" cy="246221"/>
          </a:xfrm>
          <a:prstGeom prst="rect">
            <a:avLst/>
          </a:prstGeom>
        </p:spPr>
        <p:txBody>
          <a:bodyPr wrap="square">
            <a:spAutoFit/>
          </a:bodyPr>
          <a:lstStyle/>
          <a:p>
            <a:pPr algn="ctr"/>
            <a:r>
              <a:rPr lang="ru-RU" sz="1000" b="1" i="1" dirty="0"/>
              <a:t>Ярмарка -2021</a:t>
            </a:r>
          </a:p>
        </p:txBody>
      </p:sp>
      <p:pic>
        <p:nvPicPr>
          <p:cNvPr id="2054" name="Picture 6" descr="D:\газеты\273862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25" y="8111430"/>
            <a:ext cx="2068298" cy="1362528"/>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2146797" y="8330070"/>
            <a:ext cx="4495477" cy="1169551"/>
          </a:xfrm>
          <a:prstGeom prst="rect">
            <a:avLst/>
          </a:prstGeom>
        </p:spPr>
        <p:txBody>
          <a:bodyPr wrap="square">
            <a:spAutoFit/>
          </a:bodyPr>
          <a:lstStyle/>
          <a:p>
            <a:r>
              <a:rPr lang="ru-RU" sz="1000" dirty="0" smtClean="0"/>
              <a:t>25 </a:t>
            </a:r>
            <a:r>
              <a:rPr lang="ru-RU" sz="1000" dirty="0"/>
              <a:t>сентября открылся новый сезон фестиваля Всероссийского физкультурно-спортивного комплекса «Готов к труду и обороне». Первый норматив, который студентам пришлось сдавать, стал бег. Все ученики отлично справились с поставленной задачей. Кроме того, ряды обладателей значков различного достоинства норм ГТО пополнились новыми победителями. Как сообщили в социальных сетях, Всероссийский физкультурно-спортивный комплекс ГТО будет проводиться в течение всего года.</a:t>
            </a:r>
          </a:p>
        </p:txBody>
      </p:sp>
      <p:sp>
        <p:nvSpPr>
          <p:cNvPr id="14" name="Прямоугольник 13"/>
          <p:cNvSpPr/>
          <p:nvPr/>
        </p:nvSpPr>
        <p:spPr>
          <a:xfrm>
            <a:off x="2112923" y="8085507"/>
            <a:ext cx="4529351" cy="246221"/>
          </a:xfrm>
          <a:prstGeom prst="rect">
            <a:avLst/>
          </a:prstGeom>
        </p:spPr>
        <p:txBody>
          <a:bodyPr wrap="square">
            <a:spAutoFit/>
          </a:bodyPr>
          <a:lstStyle/>
          <a:p>
            <a:pPr algn="ctr"/>
            <a:r>
              <a:rPr lang="ru-RU" sz="1000" b="1" i="1" dirty="0"/>
              <a:t>Фестиваль ГТО</a:t>
            </a:r>
          </a:p>
        </p:txBody>
      </p:sp>
      <p:sp>
        <p:nvSpPr>
          <p:cNvPr id="15" name="Прямоугольник 14"/>
          <p:cNvSpPr/>
          <p:nvPr/>
        </p:nvSpPr>
        <p:spPr>
          <a:xfrm>
            <a:off x="51483" y="9893862"/>
            <a:ext cx="4428121" cy="2092881"/>
          </a:xfrm>
          <a:prstGeom prst="rect">
            <a:avLst/>
          </a:prstGeom>
        </p:spPr>
        <p:txBody>
          <a:bodyPr wrap="square">
            <a:spAutoFit/>
          </a:bodyPr>
          <a:lstStyle/>
          <a:p>
            <a:r>
              <a:rPr lang="ru-RU" sz="1000" dirty="0" smtClean="0"/>
              <a:t>28 </a:t>
            </a:r>
            <a:r>
              <a:rPr lang="ru-RU" sz="1000" dirty="0"/>
              <a:t>сентября  в рамках республиканского месячника «Экстремизму – нет» студенты нашего колледжа приняли участие в профилактической акции. Весьма важной информацией поделились со студентами 1 курса сотрудники полиции по </a:t>
            </a:r>
            <a:r>
              <a:rPr lang="ru-RU" sz="1000" dirty="0" err="1"/>
              <a:t>Бугульминскому</a:t>
            </a:r>
            <a:r>
              <a:rPr lang="ru-RU" sz="1000" dirty="0"/>
              <a:t> району. Сотрудники уголовного розыска рассказали, что молодые люди при достижении установленного законом возраста могут быть привлечены как к административной, так и к уголовной ответственности. Студенты по время беседы задавали вопросы и обсудили Кодекс об административных правонарушениях Российской Федерации, а именно две статьи, предусматривающие ответственность за совершение правонарушения экстремистского характера. Это статья 20.3 - «пропаганда и публичное демонстрирование нацистской атрибутики или символики» и статья 20.29 - «производство и распространение экстремистских материалов</a:t>
            </a:r>
            <a:r>
              <a:rPr lang="ru-RU" sz="1000" dirty="0" smtClean="0"/>
              <a:t>».</a:t>
            </a:r>
            <a:endParaRPr lang="ru-RU" sz="1000" dirty="0"/>
          </a:p>
        </p:txBody>
      </p:sp>
      <p:pic>
        <p:nvPicPr>
          <p:cNvPr id="2055" name="Picture 7" descr="D:\газеты\272281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64204" y="9913954"/>
            <a:ext cx="2076835" cy="1368152"/>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p:cNvSpPr/>
          <p:nvPr/>
        </p:nvSpPr>
        <p:spPr>
          <a:xfrm>
            <a:off x="51483" y="9685294"/>
            <a:ext cx="4412721" cy="246221"/>
          </a:xfrm>
          <a:prstGeom prst="rect">
            <a:avLst/>
          </a:prstGeom>
        </p:spPr>
        <p:txBody>
          <a:bodyPr wrap="square">
            <a:spAutoFit/>
          </a:bodyPr>
          <a:lstStyle/>
          <a:p>
            <a:pPr algn="ctr"/>
            <a:r>
              <a:rPr lang="ru-RU" sz="1000" b="1" i="1" dirty="0"/>
              <a:t>Месячник «Экстремизму – нет»</a:t>
            </a:r>
          </a:p>
        </p:txBody>
      </p:sp>
    </p:spTree>
    <p:extLst>
      <p:ext uri="{BB962C8B-B14F-4D97-AF65-F5344CB8AC3E}">
        <p14:creationId xmlns:p14="http://schemas.microsoft.com/office/powerpoint/2010/main" val="1844292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UserData\Desktop\газеты\27385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7421" y="158150"/>
            <a:ext cx="2186144" cy="144016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5196" y="478582"/>
            <a:ext cx="4187899" cy="1446550"/>
          </a:xfrm>
          <a:prstGeom prst="rect">
            <a:avLst/>
          </a:prstGeom>
        </p:spPr>
        <p:txBody>
          <a:bodyPr wrap="square">
            <a:spAutoFit/>
          </a:bodyPr>
          <a:lstStyle/>
          <a:p>
            <a:r>
              <a:rPr lang="ru-RU" sz="1000" dirty="0" smtClean="0"/>
              <a:t>В </a:t>
            </a:r>
            <a:r>
              <a:rPr lang="ru-RU" sz="1000" dirty="0"/>
              <a:t>субботу, 2 октября в Бугульме прошла традиционная ярмарка по  реализации сельскохозяйственной продукции и продовольственных товаров. Сельхозпроизводители района, организации АПК предлагали посетителям продукцию по доступным ценам. Сельчане продавали овощи, мясо, молочные продукты, яйцо, кур, гречку, пшеницу, мед. По традиции тяжёлые покупки пожилым людям помогли доставить активисты </a:t>
            </a:r>
            <a:r>
              <a:rPr lang="ru-RU" sz="1000" dirty="0" err="1"/>
              <a:t>Бугульминского</a:t>
            </a:r>
            <a:r>
              <a:rPr lang="ru-RU" sz="1000" dirty="0"/>
              <a:t> аграрного колледжа.</a:t>
            </a:r>
          </a:p>
          <a:p>
            <a:endParaRPr lang="ru-RU" dirty="0"/>
          </a:p>
        </p:txBody>
      </p:sp>
      <p:sp>
        <p:nvSpPr>
          <p:cNvPr id="5" name="Прямоугольник 4"/>
          <p:cNvSpPr/>
          <p:nvPr/>
        </p:nvSpPr>
        <p:spPr>
          <a:xfrm>
            <a:off x="105197" y="139447"/>
            <a:ext cx="4187899" cy="400110"/>
          </a:xfrm>
          <a:prstGeom prst="rect">
            <a:avLst/>
          </a:prstGeom>
        </p:spPr>
        <p:txBody>
          <a:bodyPr wrap="square">
            <a:spAutoFit/>
          </a:bodyPr>
          <a:lstStyle/>
          <a:p>
            <a:pPr algn="ctr"/>
            <a:r>
              <a:rPr lang="ru-RU" sz="1000" b="1" i="1" dirty="0"/>
              <a:t>Традиционная ярмарка по реализации сельскохозяйственной продукции и продовольственных товаров</a:t>
            </a:r>
          </a:p>
        </p:txBody>
      </p:sp>
      <p:sp>
        <p:nvSpPr>
          <p:cNvPr id="6" name="Прямоугольник 5"/>
          <p:cNvSpPr/>
          <p:nvPr/>
        </p:nvSpPr>
        <p:spPr>
          <a:xfrm>
            <a:off x="2420888" y="1772900"/>
            <a:ext cx="4437111" cy="2985433"/>
          </a:xfrm>
          <a:prstGeom prst="rect">
            <a:avLst/>
          </a:prstGeom>
        </p:spPr>
        <p:txBody>
          <a:bodyPr wrap="square">
            <a:spAutoFit/>
          </a:bodyPr>
          <a:lstStyle/>
          <a:p>
            <a:r>
              <a:rPr lang="ru-RU" sz="1000" dirty="0" smtClean="0"/>
              <a:t>В </a:t>
            </a:r>
            <a:r>
              <a:rPr lang="ru-RU" sz="1000" dirty="0"/>
              <a:t>осеннем календаре есть необычная дата, когда сердце переполняется чувством глубокой признательности, когда хочется говорить слова благодарности, быть особенно чуткими и внимательными к людям - это 1 октября или Международный день пожилых людей «День добра и уважения». Этот праздник очень важен сегодня, так как он позволяет привлечь внимание к многочисленным проблемам пожилых людей, существующим в современном обществе. Мы должны помнить о потребностях пожилых людей, о неоценимой значимости их опыта и труда.</a:t>
            </a:r>
          </a:p>
          <a:p>
            <a:r>
              <a:rPr lang="ru-RU" sz="1000" dirty="0"/>
              <a:t>Наши ветераны старшего поколения, были приятно удивлены и тронуты таким вниманием молодежи. Ребята навестили одиноких пожилых людей. Оказали помощь по наведению порядка в доме. Каждый из них в этот день принес частичку радости в дом одиноких пожилых людей, оказал им то внимание и заботу, в которой они, конечно же, нуждаются ежедневно.</a:t>
            </a:r>
          </a:p>
          <a:p>
            <a:r>
              <a:rPr lang="ru-RU" sz="1000" dirty="0"/>
              <a:t>Хочется надеется, что девиз акции «Помните: завтра может быть уже поздно, успейте подарить добро и уважение старшему поколению сегодня!» нашел отклик в сердцах наших студентов. Берегите стариков, это память нации и залог завтрашнего дня!</a:t>
            </a:r>
          </a:p>
          <a:p>
            <a:endParaRPr lang="ru-RU" dirty="0"/>
          </a:p>
        </p:txBody>
      </p:sp>
      <p:sp>
        <p:nvSpPr>
          <p:cNvPr id="7" name="Прямоугольник 6"/>
          <p:cNvSpPr/>
          <p:nvPr/>
        </p:nvSpPr>
        <p:spPr>
          <a:xfrm>
            <a:off x="2694036" y="1634155"/>
            <a:ext cx="3903459" cy="246221"/>
          </a:xfrm>
          <a:prstGeom prst="rect">
            <a:avLst/>
          </a:prstGeom>
        </p:spPr>
        <p:txBody>
          <a:bodyPr wrap="square">
            <a:spAutoFit/>
          </a:bodyPr>
          <a:lstStyle/>
          <a:p>
            <a:pPr algn="ctr"/>
            <a:r>
              <a:rPr lang="ru-RU" sz="1000" b="1" i="1" dirty="0"/>
              <a:t>Поздравления ветеранов ПТО</a:t>
            </a:r>
          </a:p>
        </p:txBody>
      </p:sp>
      <p:pic>
        <p:nvPicPr>
          <p:cNvPr id="2051" name="Picture 3" descr="D:\UserData\Desktop\газеты\27385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96" y="1702719"/>
            <a:ext cx="2295450"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UserData\Desktop\газеты\273857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95" y="3754946"/>
            <a:ext cx="2295449" cy="1512168"/>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376991" y="4583038"/>
            <a:ext cx="4332322" cy="861774"/>
          </a:xfrm>
          <a:prstGeom prst="rect">
            <a:avLst/>
          </a:prstGeom>
        </p:spPr>
        <p:txBody>
          <a:bodyPr wrap="square">
            <a:spAutoFit/>
          </a:bodyPr>
          <a:lstStyle/>
          <a:p>
            <a:r>
              <a:rPr lang="ru-RU" sz="1000" dirty="0" smtClean="0"/>
              <a:t>7 </a:t>
            </a:r>
            <a:r>
              <a:rPr lang="ru-RU" sz="1000" dirty="0"/>
              <a:t>октября в рамках масштабной </a:t>
            </a:r>
            <a:r>
              <a:rPr lang="ru-RU" sz="1000" dirty="0" err="1"/>
              <a:t>экоакции</a:t>
            </a:r>
            <a:r>
              <a:rPr lang="ru-RU" sz="1000" dirty="0"/>
              <a:t> «Сохраним лес» представители </a:t>
            </a:r>
            <a:r>
              <a:rPr lang="ru-RU" sz="1000" dirty="0" err="1"/>
              <a:t>Бугульминского</a:t>
            </a:r>
            <a:r>
              <a:rPr lang="ru-RU" sz="1000" dirty="0"/>
              <a:t> аграрного колледжа  присоединились к посадке деревьев на </a:t>
            </a:r>
            <a:r>
              <a:rPr lang="ru-RU" sz="1000" dirty="0" err="1"/>
              <a:t>Сокольской</a:t>
            </a:r>
            <a:r>
              <a:rPr lang="ru-RU" sz="1000" dirty="0"/>
              <a:t> горе. Более 200-т  саженцев </a:t>
            </a:r>
            <a:r>
              <a:rPr lang="ru-RU" sz="1000" dirty="0" err="1"/>
              <a:t>саженцев</a:t>
            </a:r>
            <a:r>
              <a:rPr lang="ru-RU" sz="1000" dirty="0"/>
              <a:t> декоративных кустарников, берез, тополей и рябины.  </a:t>
            </a:r>
          </a:p>
          <a:p>
            <a:endParaRPr lang="ru-RU" sz="1000" dirty="0"/>
          </a:p>
        </p:txBody>
      </p:sp>
      <p:sp>
        <p:nvSpPr>
          <p:cNvPr id="9" name="Прямоугольник 8"/>
          <p:cNvSpPr/>
          <p:nvPr/>
        </p:nvSpPr>
        <p:spPr>
          <a:xfrm>
            <a:off x="2400646" y="4436000"/>
            <a:ext cx="4332322" cy="246221"/>
          </a:xfrm>
          <a:prstGeom prst="rect">
            <a:avLst/>
          </a:prstGeom>
        </p:spPr>
        <p:txBody>
          <a:bodyPr wrap="square">
            <a:spAutoFit/>
          </a:bodyPr>
          <a:lstStyle/>
          <a:p>
            <a:pPr algn="ctr"/>
            <a:r>
              <a:rPr lang="ru-RU" sz="1000" b="1" i="1" dirty="0" err="1"/>
              <a:t>Экоакция</a:t>
            </a:r>
            <a:r>
              <a:rPr lang="ru-RU" sz="1000" b="1" i="1" dirty="0"/>
              <a:t> «Сохраним лес»</a:t>
            </a:r>
          </a:p>
        </p:txBody>
      </p:sp>
      <p:pic>
        <p:nvPicPr>
          <p:cNvPr id="2053" name="Picture 5" descr="D:\UserData\Desktop\газеты\273864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416" y="5399494"/>
            <a:ext cx="2315690" cy="1525502"/>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2419590" y="5872899"/>
            <a:ext cx="4437110" cy="1292662"/>
          </a:xfrm>
          <a:prstGeom prst="rect">
            <a:avLst/>
          </a:prstGeom>
        </p:spPr>
        <p:txBody>
          <a:bodyPr wrap="square">
            <a:spAutoFit/>
          </a:bodyPr>
          <a:lstStyle/>
          <a:p>
            <a:r>
              <a:rPr lang="ru-RU" sz="1000" dirty="0" smtClean="0"/>
              <a:t>Игра </a:t>
            </a:r>
            <a:r>
              <a:rPr lang="ru-RU" sz="1000" dirty="0"/>
              <a:t>в футбол пользуется несомненной популярностью у студентов </a:t>
            </a:r>
            <a:r>
              <a:rPr lang="ru-RU" sz="1000" dirty="0" err="1"/>
              <a:t>Бугульминского</a:t>
            </a:r>
            <a:r>
              <a:rPr lang="ru-RU" sz="1000" dirty="0"/>
              <a:t> аграрного колледжа.  8 октября  команда нашего колледжа  приняла участие в 1 туре чемпионата Студенческой футбольной лиги Республики Татарстан среди мужских сборных команд образовательных организаций. Футбол – это тот вид спорта, в который должны играть настоящие мужчины. </a:t>
            </a:r>
          </a:p>
          <a:p>
            <a:endParaRPr lang="ru-RU" dirty="0"/>
          </a:p>
        </p:txBody>
      </p:sp>
      <p:sp>
        <p:nvSpPr>
          <p:cNvPr id="11" name="Прямоугольник 10"/>
          <p:cNvSpPr/>
          <p:nvPr/>
        </p:nvSpPr>
        <p:spPr>
          <a:xfrm>
            <a:off x="2835662" y="5351265"/>
            <a:ext cx="3429000" cy="553998"/>
          </a:xfrm>
          <a:prstGeom prst="rect">
            <a:avLst/>
          </a:prstGeom>
        </p:spPr>
        <p:txBody>
          <a:bodyPr>
            <a:spAutoFit/>
          </a:bodyPr>
          <a:lstStyle/>
          <a:p>
            <a:pPr algn="ctr"/>
            <a:r>
              <a:rPr lang="ru-RU" sz="1000" b="1" i="1" dirty="0"/>
              <a:t>1 тур чемпионата Студенческой футбольной лиги Республики Татарстан среди мужских сборных команд образовательных организаций.</a:t>
            </a:r>
          </a:p>
        </p:txBody>
      </p:sp>
      <p:pic>
        <p:nvPicPr>
          <p:cNvPr id="2054" name="Picture 6" descr="D:\UserData\Desktop\газеты\273858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074" y="7051001"/>
            <a:ext cx="2315690" cy="1525502"/>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2425106" y="7321309"/>
            <a:ext cx="4457352" cy="984885"/>
          </a:xfrm>
          <a:prstGeom prst="rect">
            <a:avLst/>
          </a:prstGeom>
        </p:spPr>
        <p:txBody>
          <a:bodyPr wrap="square">
            <a:spAutoFit/>
          </a:bodyPr>
          <a:lstStyle/>
          <a:p>
            <a:r>
              <a:rPr lang="ru-RU" sz="1000" dirty="0" smtClean="0"/>
              <a:t>15 </a:t>
            </a:r>
            <a:r>
              <a:rPr lang="ru-RU" sz="1000" dirty="0"/>
              <a:t>октября был дан старт «Всероссийской переписи населения». Волонтеры нашего колледжа активно принимают участие в ней. Добровольцы консультируют не только своих ровесников   и педагогов  колледжа, но и  других жителей города о трех способах прохождения переписи.</a:t>
            </a:r>
          </a:p>
          <a:p>
            <a:endParaRPr lang="ru-RU" dirty="0"/>
          </a:p>
        </p:txBody>
      </p:sp>
      <p:sp>
        <p:nvSpPr>
          <p:cNvPr id="13" name="Прямоугольник 12"/>
          <p:cNvSpPr/>
          <p:nvPr/>
        </p:nvSpPr>
        <p:spPr>
          <a:xfrm>
            <a:off x="2410763" y="7042451"/>
            <a:ext cx="4447235" cy="246221"/>
          </a:xfrm>
          <a:prstGeom prst="rect">
            <a:avLst/>
          </a:prstGeom>
        </p:spPr>
        <p:txBody>
          <a:bodyPr wrap="square">
            <a:spAutoFit/>
          </a:bodyPr>
          <a:lstStyle/>
          <a:p>
            <a:pPr algn="ctr"/>
            <a:r>
              <a:rPr lang="ru-RU" sz="1000" b="1" i="1" dirty="0"/>
              <a:t>Старт «Всероссийской переписи населения».</a:t>
            </a:r>
          </a:p>
        </p:txBody>
      </p:sp>
      <p:pic>
        <p:nvPicPr>
          <p:cNvPr id="2055" name="Picture 7" descr="D:\UserData\Desktop\газеты\275494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614" y="9911630"/>
            <a:ext cx="2330032" cy="1534950"/>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420888" y="10148882"/>
            <a:ext cx="4373321" cy="1292662"/>
          </a:xfrm>
          <a:prstGeom prst="rect">
            <a:avLst/>
          </a:prstGeom>
        </p:spPr>
        <p:txBody>
          <a:bodyPr wrap="square">
            <a:spAutoFit/>
          </a:bodyPr>
          <a:lstStyle/>
          <a:p>
            <a:r>
              <a:rPr lang="ru-RU" sz="1000" dirty="0" smtClean="0"/>
              <a:t>28 </a:t>
            </a:r>
            <a:r>
              <a:rPr lang="ru-RU" sz="1000" dirty="0"/>
              <a:t>октября команда колледжа приняла участие  в зональных соревнованиях «Гонка героев» по военно- прикладному многоборью среди студентов ПОО Республики Татарстан. В соревнованиях приняло участие 8 команд юго-востока Татарстана, ребята состязались в стрельбе, беге, подтягивании и пересечении полосы препятствий. Команда нашего колледжа заняла 2 место. Поздравляем наших ребят.</a:t>
            </a:r>
          </a:p>
          <a:p>
            <a:endParaRPr lang="ru-RU" dirty="0"/>
          </a:p>
        </p:txBody>
      </p:sp>
      <p:sp>
        <p:nvSpPr>
          <p:cNvPr id="16" name="Прямоугольник 15"/>
          <p:cNvSpPr/>
          <p:nvPr/>
        </p:nvSpPr>
        <p:spPr>
          <a:xfrm>
            <a:off x="2443241" y="9918656"/>
            <a:ext cx="4213843" cy="246221"/>
          </a:xfrm>
          <a:prstGeom prst="rect">
            <a:avLst/>
          </a:prstGeom>
        </p:spPr>
        <p:txBody>
          <a:bodyPr wrap="square">
            <a:spAutoFit/>
          </a:bodyPr>
          <a:lstStyle/>
          <a:p>
            <a:pPr algn="ctr"/>
            <a:r>
              <a:rPr lang="ru-RU" sz="1000" b="1" i="1" dirty="0"/>
              <a:t>Зональные соревнования «Гонка героев»</a:t>
            </a:r>
          </a:p>
        </p:txBody>
      </p:sp>
      <p:sp>
        <p:nvSpPr>
          <p:cNvPr id="17" name="Прямоугольник 16"/>
          <p:cNvSpPr/>
          <p:nvPr/>
        </p:nvSpPr>
        <p:spPr>
          <a:xfrm>
            <a:off x="980728" y="9049856"/>
            <a:ext cx="4201883" cy="861774"/>
          </a:xfrm>
          <a:prstGeom prst="rect">
            <a:avLst/>
          </a:prstGeom>
        </p:spPr>
        <p:txBody>
          <a:bodyPr wrap="square">
            <a:spAutoFit/>
          </a:bodyPr>
          <a:lstStyle/>
          <a:p>
            <a:r>
              <a:rPr lang="ru-RU" sz="1000" dirty="0" smtClean="0"/>
              <a:t>29 </a:t>
            </a:r>
            <a:r>
              <a:rPr lang="ru-RU" sz="1000" dirty="0"/>
              <a:t>октября прошел день открытых дверей в музее колледжа «</a:t>
            </a:r>
            <a:r>
              <a:rPr lang="ru-RU" sz="1000" dirty="0" err="1"/>
              <a:t>Фордзон</a:t>
            </a:r>
            <a:r>
              <a:rPr lang="ru-RU" sz="1000" dirty="0"/>
              <a:t>». Экскурсия была организована  в рамках празднования Дня профессионально-технического образования. В ходе экскурсии ребята познакомились с историей учебного заведения, с этапами развития профессионально-технического образования в России</a:t>
            </a:r>
          </a:p>
        </p:txBody>
      </p:sp>
      <p:sp>
        <p:nvSpPr>
          <p:cNvPr id="18" name="Прямоугольник 17"/>
          <p:cNvSpPr/>
          <p:nvPr/>
        </p:nvSpPr>
        <p:spPr>
          <a:xfrm>
            <a:off x="452838" y="8803635"/>
            <a:ext cx="4397784" cy="246221"/>
          </a:xfrm>
          <a:prstGeom prst="rect">
            <a:avLst/>
          </a:prstGeom>
        </p:spPr>
        <p:txBody>
          <a:bodyPr wrap="square">
            <a:spAutoFit/>
          </a:bodyPr>
          <a:lstStyle/>
          <a:p>
            <a:pPr algn="ctr"/>
            <a:r>
              <a:rPr lang="ru-RU" sz="1000" b="1" i="1" dirty="0"/>
              <a:t>День профессионально-технического образования</a:t>
            </a:r>
          </a:p>
        </p:txBody>
      </p:sp>
      <p:sp>
        <p:nvSpPr>
          <p:cNvPr id="28" name="TextBox 27">
            <a:extLst>
              <a:ext uri="{FF2B5EF4-FFF2-40B4-BE49-F238E27FC236}">
                <a16:creationId xmlns:a16="http://schemas.microsoft.com/office/drawing/2014/main" id="{15914D9F-EAE7-4ED9-B861-4967E52060E7}"/>
              </a:ext>
            </a:extLst>
          </p:cNvPr>
          <p:cNvSpPr txBox="1"/>
          <p:nvPr/>
        </p:nvSpPr>
        <p:spPr>
          <a:xfrm>
            <a:off x="163966" y="11518939"/>
            <a:ext cx="3427012"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Студенческая газета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Фордзон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Ответственный за </a:t>
            </a:r>
            <a:r>
              <a:rPr kumimoji="0" lang="ru-RU" sz="1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выпуск</a:t>
            </a:r>
            <a:r>
              <a:rPr lang="ru-RU" sz="1000" dirty="0">
                <a:solidFill>
                  <a:prstClr val="black"/>
                </a:solidFill>
                <a:latin typeface="Times New Roman" pitchFamily="18" charset="0"/>
                <a:cs typeface="Times New Roman" pitchFamily="18" charset="0"/>
              </a:rPr>
              <a:t>-</a:t>
            </a:r>
            <a:r>
              <a:rPr kumimoji="0" lang="ru-RU" sz="10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Фомичёва А.В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smtClean="0">
                <a:solidFill>
                  <a:prstClr val="black"/>
                </a:solidFill>
                <a:latin typeface="Times New Roman" pitchFamily="18" charset="0"/>
                <a:cs typeface="Times New Roman" pitchFamily="18" charset="0"/>
              </a:rPr>
              <a:t> Салахов А</a:t>
            </a:r>
            <a:r>
              <a:rPr lang="en-US" sz="1000" dirty="0" smtClean="0">
                <a:solidFill>
                  <a:prstClr val="black"/>
                </a:solidFill>
                <a:latin typeface="Times New Roman" pitchFamily="18" charset="0"/>
                <a:cs typeface="Times New Roman" pitchFamily="18" charset="0"/>
              </a:rPr>
              <a:t>. – </a:t>
            </a:r>
            <a:r>
              <a:rPr lang="ru-RU" sz="1000" dirty="0" smtClean="0">
                <a:solidFill>
                  <a:prstClr val="black"/>
                </a:solidFill>
                <a:latin typeface="Times New Roman" pitchFamily="18" charset="0"/>
                <a:cs typeface="Times New Roman" pitchFamily="18" charset="0"/>
              </a:rPr>
              <a:t>ЭСХ-111</a:t>
            </a:r>
            <a:endPar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9" name="Прямоугольник 28">
            <a:extLst>
              <a:ext uri="{FF2B5EF4-FFF2-40B4-BE49-F238E27FC236}">
                <a16:creationId xmlns:a16="http://schemas.microsoft.com/office/drawing/2014/main" id="{D29D8ADA-E229-4A27-8039-FE6AEE5A21DC}"/>
              </a:ext>
            </a:extLst>
          </p:cNvPr>
          <p:cNvSpPr/>
          <p:nvPr/>
        </p:nvSpPr>
        <p:spPr>
          <a:xfrm>
            <a:off x="2651730" y="11518939"/>
            <a:ext cx="4042304" cy="553998"/>
          </a:xfrm>
          <a:prstGeom prst="rect">
            <a:avLst/>
          </a:prstGeom>
        </p:spPr>
        <p:txBody>
          <a:bodyPr wrap="square">
            <a:spAutoFit/>
          </a:bodyPr>
          <a:lstStyle/>
          <a:p>
            <a:pPr fontAlgn="t"/>
            <a:r>
              <a:rPr lang="ru-RU" sz="1000" dirty="0">
                <a:solidFill>
                  <a:prstClr val="black"/>
                </a:solidFill>
                <a:latin typeface="Times New Roman" pitchFamily="18" charset="0"/>
                <a:cs typeface="Times New Roman" pitchFamily="18" charset="0"/>
              </a:rPr>
              <a:t>Наш адрес: 423230, РТ, </a:t>
            </a:r>
            <a:r>
              <a:rPr lang="ru-RU" sz="1000" dirty="0" err="1">
                <a:solidFill>
                  <a:prstClr val="black"/>
                </a:solidFill>
                <a:latin typeface="Times New Roman" pitchFamily="18" charset="0"/>
                <a:cs typeface="Times New Roman" pitchFamily="18" charset="0"/>
              </a:rPr>
              <a:t>г.Бугульма</a:t>
            </a:r>
            <a:r>
              <a:rPr lang="ru-RU" sz="1000" dirty="0">
                <a:solidFill>
                  <a:prstClr val="black"/>
                </a:solidFill>
                <a:latin typeface="Times New Roman" pitchFamily="18" charset="0"/>
                <a:cs typeface="Times New Roman" pitchFamily="18" charset="0"/>
              </a:rPr>
              <a:t>, </a:t>
            </a:r>
            <a:r>
              <a:rPr lang="ru-RU" sz="1000" dirty="0" err="1">
                <a:solidFill>
                  <a:prstClr val="black"/>
                </a:solidFill>
                <a:latin typeface="Times New Roman" pitchFamily="18" charset="0"/>
                <a:cs typeface="Times New Roman" pitchFamily="18" charset="0"/>
              </a:rPr>
              <a:t>ул.Ленина</a:t>
            </a:r>
            <a:r>
              <a:rPr lang="ru-RU" sz="1000" dirty="0">
                <a:solidFill>
                  <a:prstClr val="black"/>
                </a:solidFill>
                <a:latin typeface="Times New Roman" pitchFamily="18" charset="0"/>
                <a:cs typeface="Times New Roman" pitchFamily="18" charset="0"/>
              </a:rPr>
              <a:t>, 135</a:t>
            </a:r>
            <a:r>
              <a:rPr lang="en-US" sz="1000" dirty="0">
                <a:solidFill>
                  <a:prstClr val="black"/>
                </a:solidFill>
                <a:latin typeface="Times New Roman" pitchFamily="18" charset="0"/>
                <a:cs typeface="Times New Roman" pitchFamily="18" charset="0"/>
              </a:rPr>
              <a:t> </a:t>
            </a:r>
            <a:endParaRPr lang="ru-RU" sz="1000" dirty="0">
              <a:solidFill>
                <a:prstClr val="black"/>
              </a:solidFill>
              <a:latin typeface="Times New Roman" pitchFamily="18" charset="0"/>
              <a:cs typeface="Times New Roman" pitchFamily="18" charset="0"/>
            </a:endParaRPr>
          </a:p>
          <a:p>
            <a:pPr fontAlgn="t"/>
            <a:r>
              <a:rPr lang="ru-RU" sz="1000" dirty="0">
                <a:solidFill>
                  <a:prstClr val="black"/>
                </a:solidFill>
                <a:latin typeface="Times New Roman" pitchFamily="18" charset="0"/>
                <a:cs typeface="Times New Roman" pitchFamily="18" charset="0"/>
              </a:rPr>
              <a:t>телефон 8 (85594) 4-66-93 факс 8 ( 85594) 4-66-93</a:t>
            </a:r>
          </a:p>
          <a:p>
            <a:pPr fontAlgn="t"/>
            <a:r>
              <a:rPr lang="en-US" sz="1000" dirty="0">
                <a:solidFill>
                  <a:prstClr val="black"/>
                </a:solidFill>
                <a:latin typeface="Times New Roman" pitchFamily="18" charset="0"/>
                <a:cs typeface="Times New Roman" pitchFamily="18" charset="0"/>
              </a:rPr>
              <a:t>E-Mail:</a:t>
            </a:r>
            <a:r>
              <a:rPr lang="ru-RU" sz="1000" dirty="0">
                <a:solidFill>
                  <a:prstClr val="black"/>
                </a:solidFill>
                <a:latin typeface="Times New Roman" pitchFamily="18" charset="0"/>
                <a:cs typeface="Times New Roman" pitchFamily="18" charset="0"/>
              </a:rPr>
              <a:t> </a:t>
            </a:r>
            <a:r>
              <a:rPr lang="en-US" sz="1000" dirty="0">
                <a:solidFill>
                  <a:prstClr val="black"/>
                </a:solidFill>
                <a:latin typeface="Times New Roman" pitchFamily="18" charset="0"/>
                <a:cs typeface="Times New Roman" pitchFamily="18" charset="0"/>
              </a:rPr>
              <a:t>pu75@yandex.ru </a:t>
            </a:r>
            <a:r>
              <a:rPr lang="en-US" sz="1000" dirty="0">
                <a:solidFill>
                  <a:prstClr val="black"/>
                </a:solidFill>
                <a:latin typeface="Times New Roman" pitchFamily="18" charset="0"/>
                <a:cs typeface="Times New Roman" pitchFamily="18" charset="0"/>
                <a:hlinkClick r:id="rId8"/>
              </a:rPr>
              <a:t>Bak.Agrarnyy@tatar.ru</a:t>
            </a:r>
            <a:r>
              <a:rPr lang="ru-RU" sz="1000" dirty="0">
                <a:solidFill>
                  <a:prstClr val="black"/>
                </a:solidFill>
                <a:latin typeface="Times New Roman" pitchFamily="18" charset="0"/>
                <a:cs typeface="Times New Roman" pitchFamily="18" charset="0"/>
              </a:rPr>
              <a:t>               Тираж – 50 экз.</a:t>
            </a:r>
            <a:endParaRPr lang="en-US" sz="1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38379004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4745</TotalTime>
  <Words>1769</Words>
  <Application>Microsoft Office PowerPoint</Application>
  <PresentationFormat>Произвольный</PresentationFormat>
  <Paragraphs>79</Paragraphs>
  <Slides>3</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vt:i4>
      </vt:variant>
    </vt:vector>
  </HeadingPairs>
  <TitlesOfParts>
    <vt:vector size="9" baseType="lpstr">
      <vt:lpstr>Arial</vt:lpstr>
      <vt:lpstr>Calibri</vt:lpstr>
      <vt:lpstr>Century Schoolbook</vt:lpstr>
      <vt:lpstr>Times New Roman</vt:lpstr>
      <vt:lpstr>Wingdings</vt:lpstr>
      <vt:lpstr>Тема Office</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Компьютер</dc:creator>
  <cp:lastModifiedBy>PC</cp:lastModifiedBy>
  <cp:revision>10</cp:revision>
  <dcterms:created xsi:type="dcterms:W3CDTF">2022-03-01T16:05:05Z</dcterms:created>
  <dcterms:modified xsi:type="dcterms:W3CDTF">2022-03-11T10:16:22Z</dcterms:modified>
</cp:coreProperties>
</file>