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6858000" cy="1219041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84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50" d="100"/>
          <a:sy n="150" d="100"/>
        </p:scale>
        <p:origin x="156" y="-3984"/>
      </p:cViewPr>
      <p:guideLst>
        <p:guide orient="horz" pos="384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786932"/>
            <a:ext cx="5829300" cy="2613037"/>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6907901"/>
            <a:ext cx="4800600" cy="311532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4B1BAF3-B767-47A2-919F-36384D3E1B82}" type="datetimeFigureOut">
              <a:rPr lang="ru-RU"/>
              <a:pPr>
                <a:defRPr/>
              </a:pPr>
              <a:t>04.04.2023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0355361-058B-4A8D-900F-B7495D3FB6C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3C09383-FE90-4C04-BAAB-A9EEC22CB7EE}" type="datetimeFigureOut">
              <a:rPr lang="ru-RU"/>
              <a:pPr>
                <a:defRPr/>
              </a:pPr>
              <a:t>04.04.2023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60ED857-8865-401A-8A4A-72B8BA283E62}"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488184"/>
            <a:ext cx="1543050" cy="1040135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488184"/>
            <a:ext cx="4514850" cy="1040135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629A817-D5DA-4F56-993A-2361336BDAD3}" type="datetimeFigureOut">
              <a:rPr lang="ru-RU"/>
              <a:pPr>
                <a:defRPr/>
              </a:pPr>
              <a:t>04.04.2023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695B9E3-03E1-4FD6-B5E3-E0226F774BC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97A76A1-AD56-4A5A-915C-3355AFF6733C}" type="datetimeFigureOut">
              <a:rPr lang="ru-RU"/>
              <a:pPr>
                <a:defRPr/>
              </a:pPr>
              <a:t>04.04.2023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51BEE3D-129B-4648-A7CF-C7AB0366117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7833470"/>
            <a:ext cx="5829300" cy="2421151"/>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5166818"/>
            <a:ext cx="5829300" cy="266665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CFEA993-C128-4506-A941-A04A2AE4AE66}" type="datetimeFigureOut">
              <a:rPr lang="ru-RU"/>
              <a:pPr>
                <a:defRPr/>
              </a:pPr>
              <a:t>04.04.2023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0D6517F-1426-4492-8EDF-1C3B192B28F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844432"/>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844432"/>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874CE543-C03A-41D4-A430-47FEE5C82B75}" type="datetimeFigureOut">
              <a:rPr lang="ru-RU"/>
              <a:pPr>
                <a:defRPr/>
              </a:pPr>
              <a:t>04.04.2023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505227C-8AC7-4392-A630-C1856BB24EAA}"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728734"/>
            <a:ext cx="303014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865941"/>
            <a:ext cx="303014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728734"/>
            <a:ext cx="303133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0" y="3865941"/>
            <a:ext cx="303133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9516392-DCAD-4CC4-944B-1D3E8D106E92}" type="datetimeFigureOut">
              <a:rPr lang="ru-RU"/>
              <a:pPr>
                <a:defRPr/>
              </a:pPr>
              <a:t>04.04.2023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2043B56-7C08-46CD-802A-AEF502F6C65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5F2C1A96-CD06-4AC7-A196-E9AD7701FB27}" type="datetimeFigureOut">
              <a:rPr lang="ru-RU"/>
              <a:pPr>
                <a:defRPr/>
              </a:pPr>
              <a:t>04.04.2023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0585B80B-5049-4B5A-B19D-4DA38810AC5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8260CFC7-9137-4E6B-BCD2-07C271E28279}" type="datetimeFigureOut">
              <a:rPr lang="ru-RU"/>
              <a:pPr>
                <a:defRPr/>
              </a:pPr>
              <a:t>04.04.2023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822E9D5-9B55-40FE-ADDE-F702FF91296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485359"/>
            <a:ext cx="2256235" cy="206559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485360"/>
            <a:ext cx="3833813" cy="104041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2550958"/>
            <a:ext cx="2256235" cy="83385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166EBB4-891E-4A49-9883-A4B3089D3225}" type="datetimeFigureOut">
              <a:rPr lang="ru-RU"/>
              <a:pPr>
                <a:defRPr/>
              </a:pPr>
              <a:t>04.04.2023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A72C47A-0773-4B18-BD48-318000C0975F}"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8533290"/>
            <a:ext cx="4114800" cy="100740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1089235"/>
            <a:ext cx="4114800" cy="731424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344216" y="9540693"/>
            <a:ext cx="4114800" cy="14306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FD44A84-3619-4815-8651-CAEB5BECDAB0}" type="datetimeFigureOut">
              <a:rPr lang="ru-RU"/>
              <a:pPr>
                <a:defRPr/>
              </a:pPr>
              <a:t>04.04.2023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6149026-09CA-4FDA-AE23-607DB9B9DAF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342900" y="488950"/>
            <a:ext cx="6172200" cy="20304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342900" y="2844800"/>
            <a:ext cx="6172200" cy="8045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342900" y="11298238"/>
            <a:ext cx="1600200" cy="64928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55952AD-5FEA-40A4-B7BB-BC88298C0FEC}" type="datetimeFigureOut">
              <a:rPr lang="ru-RU"/>
              <a:pPr>
                <a:defRPr/>
              </a:pPr>
              <a:t>04.04.2023</a:t>
            </a:fld>
            <a:endParaRPr lang="ru-RU"/>
          </a:p>
        </p:txBody>
      </p:sp>
      <p:sp>
        <p:nvSpPr>
          <p:cNvPr id="5" name="Нижний колонтитул 4"/>
          <p:cNvSpPr>
            <a:spLocks noGrp="1"/>
          </p:cNvSpPr>
          <p:nvPr>
            <p:ph type="ftr" sz="quarter" idx="3"/>
          </p:nvPr>
        </p:nvSpPr>
        <p:spPr>
          <a:xfrm>
            <a:off x="2343150" y="11298238"/>
            <a:ext cx="2171700" cy="64928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4914900" y="11298238"/>
            <a:ext cx="1600200" cy="64928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5BF6468-CA65-4820-A79C-8C51EB2CAD6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hyperlink" Target="mailto:Bak.Agrarnyy@tatar.ru" TargetMode="External"/><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3000" y="153988"/>
            <a:ext cx="4429125" cy="254000"/>
          </a:xfrm>
          <a:prstGeom prst="rect">
            <a:avLst/>
          </a:prstGeom>
        </p:spPr>
        <p:txBody>
          <a:bodyPr>
            <a:spAutoFit/>
          </a:bodyPr>
          <a:lstStyle/>
          <a:p>
            <a:pPr algn="ctr" fontAlgn="auto">
              <a:spcBef>
                <a:spcPts val="0"/>
              </a:spcBef>
              <a:spcAft>
                <a:spcPts val="0"/>
              </a:spcAft>
              <a:defRPr/>
            </a:pPr>
            <a:r>
              <a:rPr lang="ru-RU" sz="1000" dirty="0">
                <a:effectLst>
                  <a:outerShdw blurRad="38100" dist="38100" dir="2700000" algn="tl">
                    <a:srgbClr val="000000">
                      <a:alpha val="43137"/>
                    </a:srgbClr>
                  </a:outerShdw>
                </a:effectLst>
                <a:latin typeface="Times New Roman" pitchFamily="18" charset="0"/>
                <a:cs typeface="Times New Roman" pitchFamily="18" charset="0"/>
              </a:rPr>
              <a:t>ГАПОУ «</a:t>
            </a:r>
            <a:r>
              <a:rPr lang="ru-RU" sz="1000" dirty="0" err="1">
                <a:effectLst>
                  <a:outerShdw blurRad="38100" dist="38100" dir="2700000" algn="tl">
                    <a:srgbClr val="000000">
                      <a:alpha val="43137"/>
                    </a:srgbClr>
                  </a:outerShdw>
                </a:effectLst>
                <a:latin typeface="Times New Roman" pitchFamily="18" charset="0"/>
                <a:cs typeface="Times New Roman" pitchFamily="18" charset="0"/>
              </a:rPr>
              <a:t>Бугульминский</a:t>
            </a:r>
            <a:r>
              <a:rPr lang="ru-RU" sz="1000" dirty="0">
                <a:effectLst>
                  <a:outerShdw blurRad="38100" dist="38100" dir="2700000" algn="tl">
                    <a:srgbClr val="000000">
                      <a:alpha val="43137"/>
                    </a:srgbClr>
                  </a:outerShdw>
                </a:effectLst>
                <a:latin typeface="Times New Roman" pitchFamily="18" charset="0"/>
                <a:cs typeface="Times New Roman" pitchFamily="18" charset="0"/>
              </a:rPr>
              <a:t> аграрный колледж»</a:t>
            </a:r>
          </a:p>
        </p:txBody>
      </p:sp>
      <p:pic>
        <p:nvPicPr>
          <p:cNvPr id="13314" name="Picture 1" descr="C:\Users\Библиотека\Desktop\ВСЕ материалы на конкурс и на сайт\логотип колледжа.png"/>
          <p:cNvPicPr>
            <a:picLocks noChangeAspect="1" noChangeArrowheads="1"/>
          </p:cNvPicPr>
          <p:nvPr/>
        </p:nvPicPr>
        <p:blipFill>
          <a:blip r:embed="rId2"/>
          <a:srcRect/>
          <a:stretch>
            <a:fillRect/>
          </a:stretch>
        </p:blipFill>
        <p:spPr bwMode="auto">
          <a:xfrm>
            <a:off x="285750" y="238125"/>
            <a:ext cx="928688" cy="1000125"/>
          </a:xfrm>
          <a:prstGeom prst="rect">
            <a:avLst/>
          </a:prstGeom>
          <a:noFill/>
          <a:ln w="9525">
            <a:noFill/>
            <a:miter lim="800000"/>
            <a:headEnd/>
            <a:tailEnd/>
          </a:ln>
        </p:spPr>
      </p:pic>
      <p:pic>
        <p:nvPicPr>
          <p:cNvPr id="13315" name="Picture 2" descr="C:\Users\Библиотека\Desktop\ВЫПУСК ГАЗЕТЫ\ГАЗЕТА\1280px-Traktor_Bugulma_02.jpg"/>
          <p:cNvPicPr>
            <a:picLocks noChangeAspect="1" noChangeArrowheads="1"/>
          </p:cNvPicPr>
          <p:nvPr/>
        </p:nvPicPr>
        <p:blipFill>
          <a:blip r:embed="rId3"/>
          <a:srcRect/>
          <a:stretch>
            <a:fillRect/>
          </a:stretch>
        </p:blipFill>
        <p:spPr bwMode="auto">
          <a:xfrm>
            <a:off x="5429250" y="381000"/>
            <a:ext cx="1000125" cy="841375"/>
          </a:xfrm>
          <a:prstGeom prst="rect">
            <a:avLst/>
          </a:prstGeom>
          <a:noFill/>
          <a:ln w="9525">
            <a:noFill/>
            <a:miter lim="800000"/>
            <a:headEnd/>
            <a:tailEnd/>
          </a:ln>
        </p:spPr>
      </p:pic>
      <p:sp>
        <p:nvSpPr>
          <p:cNvPr id="7" name="Прямоугольник 6"/>
          <p:cNvSpPr/>
          <p:nvPr/>
        </p:nvSpPr>
        <p:spPr>
          <a:xfrm>
            <a:off x="1428736" y="537000"/>
            <a:ext cx="4143404" cy="707886"/>
          </a:xfrm>
          <a:prstGeom prst="rect">
            <a:avLst/>
          </a:prstGeom>
        </p:spPr>
        <p:txBody>
          <a:bodyPr>
            <a:spAutoFit/>
          </a:bodyPr>
          <a:lstStyle/>
          <a:p>
            <a:pPr fontAlgn="auto">
              <a:spcBef>
                <a:spcPts val="0"/>
              </a:spcBef>
              <a:spcAft>
                <a:spcPts val="0"/>
              </a:spcAft>
              <a:defRPr/>
            </a:pPr>
            <a:r>
              <a:rPr lang="ru-RU" sz="40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Ф О Р Д З О Н</a:t>
            </a:r>
          </a:p>
        </p:txBody>
      </p:sp>
      <p:sp>
        <p:nvSpPr>
          <p:cNvPr id="13317" name="Прямоугольник 7"/>
          <p:cNvSpPr>
            <a:spLocks noChangeArrowheads="1"/>
          </p:cNvSpPr>
          <p:nvPr/>
        </p:nvSpPr>
        <p:spPr bwMode="auto">
          <a:xfrm>
            <a:off x="928688" y="309563"/>
            <a:ext cx="4786312" cy="400050"/>
          </a:xfrm>
          <a:prstGeom prst="rect">
            <a:avLst/>
          </a:prstGeom>
          <a:noFill/>
          <a:ln w="9525">
            <a:noFill/>
            <a:miter lim="800000"/>
            <a:headEnd/>
            <a:tailEnd/>
          </a:ln>
        </p:spPr>
        <p:txBody>
          <a:bodyPr>
            <a:spAutoFit/>
          </a:bodyPr>
          <a:lstStyle/>
          <a:p>
            <a:pPr algn="ctr"/>
            <a:r>
              <a:rPr lang="ru-RU" sz="1000">
                <a:latin typeface="Times New Roman" pitchFamily="18" charset="0"/>
                <a:ea typeface="Century Schoolbook" pitchFamily="18" charset="0"/>
                <a:cs typeface="Times New Roman" pitchFamily="18" charset="0"/>
              </a:rPr>
              <a:t>Студенческая газета</a:t>
            </a:r>
          </a:p>
          <a:p>
            <a:pPr algn="ctr"/>
            <a:r>
              <a:rPr lang="ru-RU" sz="1000">
                <a:latin typeface="Times New Roman" pitchFamily="18" charset="0"/>
                <a:ea typeface="Century Schoolbook" pitchFamily="18" charset="0"/>
                <a:cs typeface="Times New Roman" pitchFamily="18" charset="0"/>
              </a:rPr>
              <a:t> </a:t>
            </a:r>
          </a:p>
        </p:txBody>
      </p:sp>
      <p:cxnSp>
        <p:nvCxnSpPr>
          <p:cNvPr id="9" name="Прямая соединительная линия 8"/>
          <p:cNvCxnSpPr/>
          <p:nvPr/>
        </p:nvCxnSpPr>
        <p:spPr>
          <a:xfrm>
            <a:off x="214313" y="95250"/>
            <a:ext cx="6357937" cy="1588"/>
          </a:xfrm>
          <a:prstGeom prst="line">
            <a:avLst/>
          </a:prstGeom>
        </p:spPr>
        <p:style>
          <a:lnRef idx="1">
            <a:schemeClr val="accent1"/>
          </a:lnRef>
          <a:fillRef idx="0">
            <a:schemeClr val="accent1"/>
          </a:fillRef>
          <a:effectRef idx="0">
            <a:schemeClr val="accent1"/>
          </a:effectRef>
          <a:fontRef idx="minor">
            <a:schemeClr val="tx1"/>
          </a:fontRef>
        </p:style>
      </p:cxnSp>
      <p:sp>
        <p:nvSpPr>
          <p:cNvPr id="13319" name="Прямоугольник 9"/>
          <p:cNvSpPr>
            <a:spLocks noChangeArrowheads="1"/>
          </p:cNvSpPr>
          <p:nvPr/>
        </p:nvSpPr>
        <p:spPr bwMode="auto">
          <a:xfrm>
            <a:off x="2185615" y="1095375"/>
            <a:ext cx="1850186" cy="246221"/>
          </a:xfrm>
          <a:prstGeom prst="rect">
            <a:avLst/>
          </a:prstGeom>
          <a:noFill/>
          <a:ln w="9525">
            <a:noFill/>
            <a:miter lim="800000"/>
            <a:headEnd/>
            <a:tailEnd/>
          </a:ln>
        </p:spPr>
        <p:txBody>
          <a:bodyPr wrap="none">
            <a:spAutoFit/>
          </a:bodyPr>
          <a:lstStyle/>
          <a:p>
            <a:pPr algn="ctr"/>
            <a:r>
              <a:rPr lang="ru-RU" sz="1000" dirty="0">
                <a:latin typeface="Times New Roman" pitchFamily="18" charset="0"/>
                <a:ea typeface="Century Schoolbook" pitchFamily="18" charset="0"/>
                <a:cs typeface="Times New Roman" pitchFamily="18" charset="0"/>
              </a:rPr>
              <a:t>выпуск № </a:t>
            </a:r>
            <a:r>
              <a:rPr lang="ru-RU" sz="1000" dirty="0" smtClean="0">
                <a:latin typeface="Times New Roman" pitchFamily="18" charset="0"/>
                <a:ea typeface="Century Schoolbook" pitchFamily="18" charset="0"/>
                <a:cs typeface="Times New Roman" pitchFamily="18" charset="0"/>
              </a:rPr>
              <a:t>, Декабрь 2022 </a:t>
            </a:r>
            <a:r>
              <a:rPr lang="ru-RU" sz="1000" dirty="0">
                <a:latin typeface="Times New Roman" pitchFamily="18" charset="0"/>
                <a:ea typeface="Century Schoolbook" pitchFamily="18" charset="0"/>
                <a:cs typeface="Times New Roman" pitchFamily="18" charset="0"/>
              </a:rPr>
              <a:t>года</a:t>
            </a:r>
          </a:p>
        </p:txBody>
      </p:sp>
      <p:cxnSp>
        <p:nvCxnSpPr>
          <p:cNvPr id="11" name="Прямая соединительная линия 10"/>
          <p:cNvCxnSpPr/>
          <p:nvPr/>
        </p:nvCxnSpPr>
        <p:spPr>
          <a:xfrm>
            <a:off x="214313" y="1381125"/>
            <a:ext cx="63579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5930106" y="737394"/>
            <a:ext cx="12858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5400000">
            <a:off x="-346869" y="726282"/>
            <a:ext cx="112077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3323" name="Рисунок 13"/>
          <p:cNvPicPr>
            <a:picLocks noChangeAspect="1"/>
          </p:cNvPicPr>
          <p:nvPr/>
        </p:nvPicPr>
        <p:blipFill>
          <a:blip r:embed="rId4"/>
          <a:srcRect/>
          <a:stretch>
            <a:fillRect/>
          </a:stretch>
        </p:blipFill>
        <p:spPr bwMode="auto">
          <a:xfrm>
            <a:off x="1930399" y="1400886"/>
            <a:ext cx="19050" cy="3917950"/>
          </a:xfrm>
          <a:prstGeom prst="rect">
            <a:avLst/>
          </a:prstGeom>
          <a:noFill/>
          <a:ln w="9525">
            <a:noFill/>
            <a:miter lim="800000"/>
            <a:headEnd/>
            <a:tailEnd/>
          </a:ln>
        </p:spPr>
      </p:pic>
      <p:sp>
        <p:nvSpPr>
          <p:cNvPr id="17" name="Прямоугольник 16"/>
          <p:cNvSpPr/>
          <p:nvPr/>
        </p:nvSpPr>
        <p:spPr>
          <a:xfrm>
            <a:off x="212724" y="1558925"/>
            <a:ext cx="1736725" cy="6093976"/>
          </a:xfrm>
          <a:prstGeom prst="rect">
            <a:avLst/>
          </a:prstGeom>
        </p:spPr>
        <p:txBody>
          <a:bodyPr wrap="square">
            <a:spAutoFit/>
          </a:bodyPr>
          <a:lstStyle/>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Всемирный день борьбы со </a:t>
            </a:r>
            <a:r>
              <a:rPr lang="ru-RU" sz="1000" dirty="0" smtClean="0">
                <a:latin typeface="Times New Roman" pitchFamily="18" charset="0"/>
                <a:cs typeface="Times New Roman" pitchFamily="18" charset="0"/>
              </a:rPr>
              <a:t>СПИДом</a:t>
            </a: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Неделя </a:t>
            </a:r>
            <a:r>
              <a:rPr lang="ru-RU" sz="1000" dirty="0" smtClean="0">
                <a:latin typeface="Times New Roman" pitchFamily="18" charset="0"/>
                <a:cs typeface="Times New Roman" pitchFamily="18" charset="0"/>
              </a:rPr>
              <a:t>ГТО</a:t>
            </a: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День </a:t>
            </a:r>
            <a:r>
              <a:rPr lang="ru-RU" sz="1000" dirty="0" smtClean="0">
                <a:latin typeface="Times New Roman" pitchFamily="18" charset="0"/>
                <a:cs typeface="Times New Roman" pitchFamily="18" charset="0"/>
              </a:rPr>
              <a:t>добровольца</a:t>
            </a:r>
          </a:p>
          <a:p>
            <a:pPr marL="171450" indent="-171450" fontAlgn="auto">
              <a:spcBef>
                <a:spcPts val="0"/>
              </a:spcBef>
              <a:spcAft>
                <a:spcPts val="0"/>
              </a:spcAft>
              <a:buFont typeface="Wingdings" pitchFamily="2" charset="2"/>
              <a:buChar char="Ø"/>
              <a:defRPr/>
            </a:pPr>
            <a:endParaRPr lang="ru-RU" sz="1000" dirty="0" smtClean="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Республиканская </a:t>
            </a:r>
            <a:r>
              <a:rPr lang="ru-RU" sz="1000" dirty="0" err="1">
                <a:latin typeface="Times New Roman" pitchFamily="18" charset="0"/>
                <a:cs typeface="Times New Roman" pitchFamily="18" charset="0"/>
              </a:rPr>
              <a:t>медиашкола</a:t>
            </a:r>
            <a:r>
              <a:rPr lang="ru-RU" sz="1000" dirty="0">
                <a:latin typeface="Times New Roman" pitchFamily="18" charset="0"/>
                <a:cs typeface="Times New Roman" pitchFamily="18" charset="0"/>
              </a:rPr>
              <a:t> "Слово за </a:t>
            </a:r>
            <a:r>
              <a:rPr lang="ru-RU" sz="1000" dirty="0" smtClean="0">
                <a:latin typeface="Times New Roman" pitchFamily="18" charset="0"/>
                <a:cs typeface="Times New Roman" pitchFamily="18" charset="0"/>
              </a:rPr>
              <a:t>нами«</a:t>
            </a: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Самое лучшее учебное заведение </a:t>
            </a:r>
            <a:r>
              <a:rPr lang="ru-RU" sz="1000" dirty="0" smtClean="0">
                <a:latin typeface="Times New Roman" pitchFamily="18" charset="0"/>
                <a:cs typeface="Times New Roman" pitchFamily="18" charset="0"/>
              </a:rPr>
              <a:t>Бугульмы</a:t>
            </a:r>
          </a:p>
          <a:p>
            <a:pPr marL="171450" indent="-171450" fontAlgn="auto">
              <a:spcBef>
                <a:spcPts val="0"/>
              </a:spcBef>
              <a:spcAft>
                <a:spcPts val="0"/>
              </a:spcAft>
              <a:buFont typeface="Wingdings" pitchFamily="2" charset="2"/>
              <a:buChar char="Ø"/>
              <a:defRPr/>
            </a:pPr>
            <a:endParaRPr lang="ru-RU" sz="1000" dirty="0" smtClean="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Круглый стол по противодействию </a:t>
            </a:r>
            <a:r>
              <a:rPr lang="ru-RU" sz="1000" dirty="0" smtClean="0">
                <a:latin typeface="Times New Roman" pitchFamily="18" charset="0"/>
                <a:cs typeface="Times New Roman" pitchFamily="18" charset="0"/>
              </a:rPr>
              <a:t>коррупции</a:t>
            </a:r>
          </a:p>
          <a:p>
            <a:pPr marL="171450" indent="-171450" fontAlgn="auto">
              <a:spcBef>
                <a:spcPts val="0"/>
              </a:spcBef>
              <a:spcAft>
                <a:spcPts val="0"/>
              </a:spcAft>
              <a:buFont typeface="Wingdings" pitchFamily="2" charset="2"/>
              <a:buChar char="Ø"/>
              <a:defRPr/>
            </a:pP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День героев </a:t>
            </a:r>
            <a:r>
              <a:rPr lang="ru-RU" sz="1000" dirty="0" smtClean="0">
                <a:latin typeface="Times New Roman" pitchFamily="18" charset="0"/>
                <a:cs typeface="Times New Roman" pitchFamily="18" charset="0"/>
              </a:rPr>
              <a:t>Отечества</a:t>
            </a:r>
          </a:p>
          <a:p>
            <a:pPr marL="171450" indent="-171450" fontAlgn="auto">
              <a:spcBef>
                <a:spcPts val="0"/>
              </a:spcBef>
              <a:spcAft>
                <a:spcPts val="0"/>
              </a:spcAft>
              <a:buFont typeface="Wingdings" pitchFamily="2" charset="2"/>
              <a:buChar char="Ø"/>
              <a:defRPr/>
            </a:pP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Открытие лыжного </a:t>
            </a:r>
            <a:r>
              <a:rPr lang="ru-RU" sz="1000" dirty="0" smtClean="0">
                <a:latin typeface="Times New Roman" pitchFamily="18" charset="0"/>
                <a:cs typeface="Times New Roman" pitchFamily="18" charset="0"/>
              </a:rPr>
              <a:t>сезона</a:t>
            </a:r>
          </a:p>
          <a:p>
            <a:pPr marL="171450" indent="-171450" fontAlgn="auto">
              <a:spcBef>
                <a:spcPts val="0"/>
              </a:spcBef>
              <a:spcAft>
                <a:spcPts val="0"/>
              </a:spcAft>
              <a:buFont typeface="Wingdings" pitchFamily="2" charset="2"/>
              <a:buChar char="Ø"/>
              <a:defRPr/>
            </a:pP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Новогодний праздник «Новый год спешит к нам в </a:t>
            </a:r>
            <a:r>
              <a:rPr lang="ru-RU" sz="1000" dirty="0" smtClean="0">
                <a:latin typeface="Times New Roman" pitchFamily="18" charset="0"/>
                <a:cs typeface="Times New Roman" pitchFamily="18" charset="0"/>
              </a:rPr>
              <a:t>дом»</a:t>
            </a:r>
          </a:p>
          <a:p>
            <a:pPr marL="171450" indent="-171450" fontAlgn="auto">
              <a:spcBef>
                <a:spcPts val="0"/>
              </a:spcBef>
              <a:spcAft>
                <a:spcPts val="0"/>
              </a:spcAft>
              <a:buFont typeface="Wingdings" pitchFamily="2" charset="2"/>
              <a:buChar char="Ø"/>
              <a:defRPr/>
            </a:pPr>
            <a:endParaRPr lang="ru-RU" sz="1000" dirty="0" smtClean="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smtClean="0">
                <a:latin typeface="Times New Roman" pitchFamily="18" charset="0"/>
                <a:cs typeface="Times New Roman" pitchFamily="18" charset="0"/>
              </a:rPr>
              <a:t>Месячник предметно-цикловой комиссии</a:t>
            </a:r>
          </a:p>
          <a:p>
            <a:pPr marL="171450" indent="-171450" fontAlgn="auto">
              <a:spcBef>
                <a:spcPts val="0"/>
              </a:spcBef>
              <a:spcAft>
                <a:spcPts val="0"/>
              </a:spcAft>
              <a:buFont typeface="Wingdings" pitchFamily="2" charset="2"/>
              <a:buChar char="Ø"/>
              <a:defRPr/>
            </a:pPr>
            <a:endParaRPr lang="ru-RU" sz="1000" dirty="0" smtClean="0">
              <a:latin typeface="Times New Roman" pitchFamily="18" charset="0"/>
              <a:cs typeface="Times New Roman" pitchFamily="18" charset="0"/>
            </a:endParaRPr>
          </a:p>
          <a:p>
            <a:pPr fontAlgn="auto">
              <a:spcBef>
                <a:spcPts val="0"/>
              </a:spcBef>
              <a:spcAft>
                <a:spcPts val="0"/>
              </a:spcAft>
              <a:defRPr/>
            </a:pP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fontAlgn="auto">
              <a:spcBef>
                <a:spcPts val="0"/>
              </a:spcBef>
              <a:spcAft>
                <a:spcPts val="0"/>
              </a:spcAft>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p:txBody>
      </p:sp>
      <p:sp>
        <p:nvSpPr>
          <p:cNvPr id="2" name="Прямоугольник 1"/>
          <p:cNvSpPr/>
          <p:nvPr/>
        </p:nvSpPr>
        <p:spPr>
          <a:xfrm>
            <a:off x="1927226" y="1654174"/>
            <a:ext cx="2551066" cy="2708434"/>
          </a:xfrm>
          <a:prstGeom prst="rect">
            <a:avLst/>
          </a:prstGeom>
        </p:spPr>
        <p:txBody>
          <a:bodyPr wrap="square">
            <a:spAutoFit/>
          </a:bodyPr>
          <a:lstStyle/>
          <a:p>
            <a:r>
              <a:rPr lang="ru-RU" sz="1000" dirty="0">
                <a:solidFill>
                  <a:srgbClr val="000000"/>
                </a:solidFill>
                <a:latin typeface="Times New Roman" panose="02020603050405020304" pitchFamily="18" charset="0"/>
                <a:cs typeface="Times New Roman" panose="02020603050405020304" pitchFamily="18" charset="0"/>
              </a:rPr>
              <a:t>1 декабря отмечается Всемирный день борьбы со СПИДом. В этот день для студентов  1 курса нашего колледжа провели час информации «Вместе против СПИДа». Это мероприятие было посвящено профилактике борьбы со СПИДом. Ребята узнали, что такое ВИЧ, что такое СПИД, как они воздействуют на организм человека, какими путями передается вирус от человека к человеку. Ребята отнеслись к проблеме XXI века очень серьезно. Они внимательно слушали, а затем задавали интересующие их вопросы по данной теме. Всем участникам были розданы листовки и красные ленточки — символ осознания людьми важности проблемы СПИДа.</a:t>
            </a:r>
            <a:endParaRPr lang="ru-RU" sz="1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927224" y="1435116"/>
            <a:ext cx="2551065" cy="261610"/>
          </a:xfrm>
          <a:prstGeom prst="rect">
            <a:avLst/>
          </a:prstGeom>
        </p:spPr>
        <p:txBody>
          <a:bodyPr wrap="square">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Всемирный день борьбы со СПИДом</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8291" y="1593851"/>
            <a:ext cx="2095500" cy="1381125"/>
          </a:xfrm>
          <a:prstGeom prst="rect">
            <a:avLst/>
          </a:prstGeom>
        </p:spPr>
      </p:pic>
      <p:sp>
        <p:nvSpPr>
          <p:cNvPr id="6" name="Прямоугольник 5"/>
          <p:cNvSpPr/>
          <p:nvPr/>
        </p:nvSpPr>
        <p:spPr>
          <a:xfrm>
            <a:off x="1949450" y="4871070"/>
            <a:ext cx="4791918" cy="4247317"/>
          </a:xfrm>
          <a:prstGeom prst="rect">
            <a:avLst/>
          </a:prstGeom>
        </p:spPr>
        <p:txBody>
          <a:bodyPr wrap="square">
            <a:spAutoFit/>
          </a:bodyPr>
          <a:lstStyle/>
          <a:p>
            <a:r>
              <a:rPr lang="ru-RU" sz="1000" dirty="0">
                <a:latin typeface="Times New Roman" panose="02020603050405020304" pitchFamily="18" charset="0"/>
                <a:cs typeface="Times New Roman" panose="02020603050405020304" pitchFamily="18" charset="0"/>
              </a:rPr>
              <a:t>В  ГАПОУ «</a:t>
            </a:r>
            <a:r>
              <a:rPr lang="ru-RU" sz="1000" dirty="0" err="1">
                <a:latin typeface="Times New Roman" panose="02020603050405020304" pitchFamily="18" charset="0"/>
                <a:cs typeface="Times New Roman" panose="02020603050405020304" pitchFamily="18" charset="0"/>
              </a:rPr>
              <a:t>Бугульминский</a:t>
            </a:r>
            <a:r>
              <a:rPr lang="ru-RU" sz="1000" dirty="0">
                <a:latin typeface="Times New Roman" panose="02020603050405020304" pitchFamily="18" charset="0"/>
                <a:cs typeface="Times New Roman" panose="02020603050405020304" pitchFamily="18" charset="0"/>
              </a:rPr>
              <a:t> аграрный колледж», с 25.11- 03.12  состоялось спортивное мероприятие: «Неделя ГТО», среди педагогов и сотрудников колледжа. В программу входили разные испытания. Каждый участник выполнял испытания, установленные для различных возрастных категорий: подтягивание, прыжок в длину с места, наклон вперед из положения стоя с прямыми ногами на гимнастической скамье, бег на короткую и длинные дистанции,  отжимания, метание спортивного снаряда и другие. Приняли участие в спортивном мероприятии: «Неделя ГТО»  все 16 педагогов и более 20 сотрудников колледжа.</a:t>
            </a:r>
          </a:p>
          <a:p>
            <a:endParaRPr lang="ru-RU" sz="1000" dirty="0">
              <a:latin typeface="Times New Roman" panose="02020603050405020304" pitchFamily="18" charset="0"/>
              <a:cs typeface="Times New Roman" panose="02020603050405020304" pitchFamily="18" charset="0"/>
            </a:endParaRPr>
          </a:p>
          <a:p>
            <a:r>
              <a:rPr lang="ru-RU" sz="1000" dirty="0">
                <a:latin typeface="Times New Roman" panose="02020603050405020304" pitchFamily="18" charset="0"/>
                <a:cs typeface="Times New Roman" panose="02020603050405020304" pitchFamily="18" charset="0"/>
              </a:rPr>
              <a:t>Все педагоги и сотрудники «</a:t>
            </a:r>
            <a:r>
              <a:rPr lang="ru-RU" sz="1000" dirty="0" err="1">
                <a:latin typeface="Times New Roman" panose="02020603050405020304" pitchFamily="18" charset="0"/>
                <a:cs typeface="Times New Roman" panose="02020603050405020304" pitchFamily="18" charset="0"/>
              </a:rPr>
              <a:t>Бугульминского</a:t>
            </a:r>
            <a:r>
              <a:rPr lang="ru-RU" sz="1000" dirty="0">
                <a:latin typeface="Times New Roman" panose="02020603050405020304" pitchFamily="18" charset="0"/>
                <a:cs typeface="Times New Roman" panose="02020603050405020304" pitchFamily="18" charset="0"/>
              </a:rPr>
              <a:t> аграрного колледжа»  показали хорошую, физическую подготовку выполнив испытания на знаки отличия ВФСК ГТО и получив массу наилучших впечатлений, заряд бодрости и желание двигаться только вперед.</a:t>
            </a:r>
          </a:p>
          <a:p>
            <a:endParaRPr lang="ru-RU" sz="1000" dirty="0">
              <a:latin typeface="Times New Roman" panose="02020603050405020304" pitchFamily="18" charset="0"/>
              <a:cs typeface="Times New Roman" panose="02020603050405020304" pitchFamily="18" charset="0"/>
            </a:endParaRPr>
          </a:p>
          <a:p>
            <a:r>
              <a:rPr lang="ru-RU" sz="1000" dirty="0">
                <a:latin typeface="Times New Roman" panose="02020603050405020304" pitchFamily="18" charset="0"/>
                <a:cs typeface="Times New Roman" panose="02020603050405020304" pitchFamily="18" charset="0"/>
              </a:rPr>
              <a:t>Педагоги и сотрудники  справились со всеми испытаниями вполне успешно. В итоге практически все участники мероприятия показали результаты, достаточные для получения значка ГТО.</a:t>
            </a:r>
          </a:p>
          <a:p>
            <a:endParaRPr lang="ru-RU" sz="1000" dirty="0">
              <a:latin typeface="Times New Roman" panose="02020603050405020304" pitchFamily="18" charset="0"/>
              <a:cs typeface="Times New Roman" panose="02020603050405020304" pitchFamily="18" charset="0"/>
            </a:endParaRPr>
          </a:p>
          <a:p>
            <a:r>
              <a:rPr lang="ru-RU" sz="1000" dirty="0">
                <a:latin typeface="Times New Roman" panose="02020603050405020304" pitchFamily="18" charset="0"/>
                <a:cs typeface="Times New Roman" panose="02020603050405020304" pitchFamily="18" charset="0"/>
              </a:rPr>
              <a:t>ГТО — это не просто получение знака отличия, это в первую очередь совершенствование самого себя, своего внутреннего «Я». Подготавливая себя к выполнению нормативов испытаний (тестов) комплекса, Вы оттачиваете свою координацию, становитесь более целеустремленным, морально и физически закаленным. Комплекс ГТО (Готов к Труду и Обороне) - это  тестирование, направленное на проверку физического состояния организма.</a:t>
            </a:r>
          </a:p>
          <a:p>
            <a:endParaRPr lang="ru-RU" sz="1000" dirty="0">
              <a:latin typeface="Times New Roman" panose="02020603050405020304" pitchFamily="18" charset="0"/>
              <a:cs typeface="Times New Roman" panose="02020603050405020304" pitchFamily="18" charset="0"/>
            </a:endParaRPr>
          </a:p>
          <a:p>
            <a:r>
              <a:rPr lang="ru-RU" sz="1000" dirty="0">
                <a:latin typeface="Times New Roman" panose="02020603050405020304" pitchFamily="18" charset="0"/>
                <a:cs typeface="Times New Roman" panose="02020603050405020304" pitchFamily="18" charset="0"/>
              </a:rPr>
              <a:t>Знак отличия ГТО — это показатель активной жизненной позиции гражданина Российской Федерации, его стремление к здоровому образу жизни.</a:t>
            </a:r>
          </a:p>
        </p:txBody>
      </p:sp>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6749" y="3119547"/>
            <a:ext cx="2095500" cy="1381125"/>
          </a:xfrm>
          <a:prstGeom prst="rect">
            <a:avLst/>
          </a:prstGeom>
        </p:spPr>
      </p:pic>
      <p:sp>
        <p:nvSpPr>
          <p:cNvPr id="10" name="Прямоугольник 9"/>
          <p:cNvSpPr/>
          <p:nvPr/>
        </p:nvSpPr>
        <p:spPr>
          <a:xfrm>
            <a:off x="2812639" y="4699148"/>
            <a:ext cx="2616611" cy="261610"/>
          </a:xfrm>
          <a:prstGeom prst="rect">
            <a:avLst/>
          </a:prstGeom>
        </p:spPr>
        <p:txBody>
          <a:bodyPr wrap="square">
            <a:spAutoFit/>
          </a:bodyPr>
          <a:lstStyle/>
          <a:p>
            <a:pPr algn="ctr"/>
            <a:r>
              <a:rPr lang="ru-RU" sz="1100" b="1" i="1" dirty="0">
                <a:latin typeface="Times New Roman" panose="02020603050405020304" pitchFamily="18" charset="0"/>
                <a:cs typeface="Times New Roman" panose="02020603050405020304" pitchFamily="18" charset="0"/>
              </a:rPr>
              <a:t>Неделя ГТО</a:t>
            </a:r>
          </a:p>
        </p:txBody>
      </p:sp>
      <p:sp>
        <p:nvSpPr>
          <p:cNvPr id="14" name="Прямоугольник 13"/>
          <p:cNvSpPr/>
          <p:nvPr/>
        </p:nvSpPr>
        <p:spPr>
          <a:xfrm>
            <a:off x="149278" y="6170516"/>
            <a:ext cx="1863616" cy="2708434"/>
          </a:xfrm>
          <a:prstGeom prst="rect">
            <a:avLst/>
          </a:prstGeom>
        </p:spPr>
        <p:txBody>
          <a:bodyPr wrap="square">
            <a:spAutoFit/>
          </a:bodyPr>
          <a:lstStyle/>
          <a:p>
            <a:r>
              <a:rPr lang="ru-RU" sz="1000" dirty="0">
                <a:solidFill>
                  <a:srgbClr val="000000"/>
                </a:solidFill>
                <a:latin typeface="Times New Roman" panose="02020603050405020304" pitchFamily="18" charset="0"/>
                <a:cs typeface="Times New Roman" panose="02020603050405020304" pitchFamily="18" charset="0"/>
              </a:rPr>
              <a:t>Во Дворце молодежи состоялся праздник добра - День добровольца. Глава </a:t>
            </a:r>
            <a:r>
              <a:rPr lang="ru-RU" sz="1000" dirty="0" err="1">
                <a:solidFill>
                  <a:srgbClr val="000000"/>
                </a:solidFill>
                <a:latin typeface="Times New Roman" panose="02020603050405020304" pitchFamily="18" charset="0"/>
                <a:cs typeface="Times New Roman" panose="02020603050405020304" pitchFamily="18" charset="0"/>
              </a:rPr>
              <a:t>Бугульминского</a:t>
            </a:r>
            <a:r>
              <a:rPr lang="ru-RU" sz="1000" dirty="0">
                <a:solidFill>
                  <a:srgbClr val="000000"/>
                </a:solidFill>
                <a:latin typeface="Times New Roman" panose="02020603050405020304" pitchFamily="18" charset="0"/>
                <a:cs typeface="Times New Roman" panose="02020603050405020304" pitchFamily="18" charset="0"/>
              </a:rPr>
              <a:t> муниципального района </a:t>
            </a:r>
            <a:r>
              <a:rPr lang="ru-RU" sz="1000" dirty="0" err="1">
                <a:solidFill>
                  <a:srgbClr val="000000"/>
                </a:solidFill>
                <a:latin typeface="Times New Roman" panose="02020603050405020304" pitchFamily="18" charset="0"/>
                <a:cs typeface="Times New Roman" panose="02020603050405020304" pitchFamily="18" charset="0"/>
              </a:rPr>
              <a:t>Линар</a:t>
            </a:r>
            <a:r>
              <a:rPr lang="ru-RU" sz="1000" dirty="0">
                <a:solidFill>
                  <a:srgbClr val="000000"/>
                </a:solidFill>
                <a:latin typeface="Times New Roman" panose="02020603050405020304" pitchFamily="18" charset="0"/>
                <a:cs typeface="Times New Roman" panose="02020603050405020304" pitchFamily="18" charset="0"/>
              </a:rPr>
              <a:t> Закиров поздравил активистов добровольческого движения с праздником, а также вручил награды победителям муниципального конкурса «Доброволец года». Награды из рук  Главы </a:t>
            </a:r>
            <a:r>
              <a:rPr lang="ru-RU" sz="1000" dirty="0" err="1">
                <a:solidFill>
                  <a:srgbClr val="000000"/>
                </a:solidFill>
                <a:latin typeface="Times New Roman" panose="02020603050405020304" pitchFamily="18" charset="0"/>
                <a:cs typeface="Times New Roman" panose="02020603050405020304" pitchFamily="18" charset="0"/>
              </a:rPr>
              <a:t>Бугульминского</a:t>
            </a:r>
            <a:r>
              <a:rPr lang="ru-RU" sz="1000" dirty="0">
                <a:solidFill>
                  <a:srgbClr val="000000"/>
                </a:solidFill>
                <a:latin typeface="Times New Roman" panose="02020603050405020304" pitchFamily="18" charset="0"/>
                <a:cs typeface="Times New Roman" panose="02020603050405020304" pitchFamily="18" charset="0"/>
              </a:rPr>
              <a:t> муниципального района </a:t>
            </a:r>
            <a:r>
              <a:rPr lang="ru-RU" sz="1000" dirty="0" err="1">
                <a:solidFill>
                  <a:srgbClr val="000000"/>
                </a:solidFill>
                <a:latin typeface="Times New Roman" panose="02020603050405020304" pitchFamily="18" charset="0"/>
                <a:cs typeface="Times New Roman" panose="02020603050405020304" pitchFamily="18" charset="0"/>
              </a:rPr>
              <a:t>Линара</a:t>
            </a:r>
            <a:r>
              <a:rPr lang="ru-RU" sz="1000" dirty="0">
                <a:solidFill>
                  <a:srgbClr val="000000"/>
                </a:solidFill>
                <a:latin typeface="Times New Roman" panose="02020603050405020304" pitchFamily="18" charset="0"/>
                <a:cs typeface="Times New Roman" panose="02020603050405020304" pitchFamily="18" charset="0"/>
              </a:rPr>
              <a:t> Закирова получили и студенты нашего колледжа. Поздравляем, так держать!</a:t>
            </a:r>
            <a:endParaRPr lang="ru-RU" sz="10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12723" y="5908906"/>
            <a:ext cx="1736725" cy="261610"/>
          </a:xfrm>
          <a:prstGeom prst="rect">
            <a:avLst/>
          </a:prstGeom>
        </p:spPr>
        <p:txBody>
          <a:bodyPr wrap="square">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День добровольца</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2723" y="9154466"/>
            <a:ext cx="2095500" cy="1381125"/>
          </a:xfrm>
          <a:prstGeom prst="rect">
            <a:avLst/>
          </a:prstGeom>
        </p:spPr>
      </p:pic>
      <p:sp>
        <p:nvSpPr>
          <p:cNvPr id="18" name="Прямоугольник 17"/>
          <p:cNvSpPr/>
          <p:nvPr/>
        </p:nvSpPr>
        <p:spPr>
          <a:xfrm>
            <a:off x="2308223" y="9385898"/>
            <a:ext cx="4264026" cy="1169551"/>
          </a:xfrm>
          <a:prstGeom prst="rect">
            <a:avLst/>
          </a:prstGeom>
        </p:spPr>
        <p:txBody>
          <a:bodyPr wrap="square">
            <a:spAutoFit/>
          </a:bodyPr>
          <a:lstStyle/>
          <a:p>
            <a:r>
              <a:rPr lang="ru-RU" sz="1000" dirty="0">
                <a:solidFill>
                  <a:srgbClr val="000000"/>
                </a:solidFill>
                <a:latin typeface="Times New Roman" panose="02020603050405020304" pitchFamily="18" charset="0"/>
                <a:cs typeface="Times New Roman" panose="02020603050405020304" pitchFamily="18" charset="0"/>
              </a:rPr>
              <a:t>Самые талантливые </a:t>
            </a:r>
            <a:r>
              <a:rPr lang="ru-RU" sz="1000" dirty="0" err="1">
                <a:solidFill>
                  <a:srgbClr val="000000"/>
                </a:solidFill>
                <a:latin typeface="Times New Roman" panose="02020603050405020304" pitchFamily="18" charset="0"/>
                <a:cs typeface="Times New Roman" panose="02020603050405020304" pitchFamily="18" charset="0"/>
              </a:rPr>
              <a:t>медийщики</a:t>
            </a:r>
            <a:r>
              <a:rPr lang="ru-RU" sz="1000" dirty="0">
                <a:solidFill>
                  <a:srgbClr val="000000"/>
                </a:solidFill>
                <a:latin typeface="Times New Roman" panose="02020603050405020304" pitchFamily="18" charset="0"/>
                <a:cs typeface="Times New Roman" panose="02020603050405020304" pitchFamily="18" charset="0"/>
              </a:rPr>
              <a:t> Республики Татарстан стали участниками выездной программы в лагере «Звездный». За образовательный курс было пройдено 60 лекций после которых участники создавали собственные продукты. Бугульму представляла студентка нашего колледжа  Вероника </a:t>
            </a:r>
            <a:r>
              <a:rPr lang="ru-RU" sz="1000" dirty="0" err="1">
                <a:solidFill>
                  <a:srgbClr val="000000"/>
                </a:solidFill>
                <a:latin typeface="Times New Roman" panose="02020603050405020304" pitchFamily="18" charset="0"/>
                <a:cs typeface="Times New Roman" panose="02020603050405020304" pitchFamily="18" charset="0"/>
              </a:rPr>
              <a:t>Деркач</a:t>
            </a:r>
            <a:r>
              <a:rPr lang="ru-RU" sz="1000" dirty="0">
                <a:solidFill>
                  <a:srgbClr val="000000"/>
                </a:solidFill>
                <a:latin typeface="Times New Roman" panose="02020603050405020304" pitchFamily="18" charset="0"/>
                <a:cs typeface="Times New Roman" panose="02020603050405020304" pitchFamily="18" charset="0"/>
              </a:rPr>
              <a:t>.</a:t>
            </a:r>
          </a:p>
          <a:p>
            <a:r>
              <a:rPr lang="ru-RU" sz="1000" dirty="0">
                <a:latin typeface="Times New Roman" panose="02020603050405020304" pitchFamily="18" charset="0"/>
                <a:cs typeface="Times New Roman" panose="02020603050405020304" pitchFamily="18" charset="0"/>
              </a:rPr>
              <a:t/>
            </a:r>
            <a:br>
              <a:rPr lang="ru-RU" sz="1000" dirty="0">
                <a:latin typeface="Times New Roman" panose="02020603050405020304" pitchFamily="18" charset="0"/>
                <a:cs typeface="Times New Roman" panose="02020603050405020304" pitchFamily="18" charset="0"/>
              </a:rPr>
            </a:br>
            <a:endParaRPr lang="ru-RU" sz="1000" dirty="0">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2351976" y="9154466"/>
            <a:ext cx="4317384" cy="261610"/>
          </a:xfrm>
          <a:prstGeom prst="rect">
            <a:avLst/>
          </a:prstGeom>
        </p:spPr>
        <p:txBody>
          <a:bodyPr wrap="square">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Республиканская </a:t>
            </a:r>
            <a:r>
              <a:rPr lang="ru-RU" sz="1100" b="1" i="1" dirty="0" err="1">
                <a:solidFill>
                  <a:srgbClr val="000000"/>
                </a:solidFill>
                <a:latin typeface="Times New Roman" panose="02020603050405020304" pitchFamily="18" charset="0"/>
                <a:cs typeface="Times New Roman" panose="02020603050405020304" pitchFamily="18" charset="0"/>
              </a:rPr>
              <a:t>медиашкола</a:t>
            </a:r>
            <a:r>
              <a:rPr lang="ru-RU" sz="1100" b="1" i="1" dirty="0">
                <a:solidFill>
                  <a:srgbClr val="000000"/>
                </a:solidFill>
                <a:latin typeface="Times New Roman" panose="02020603050405020304" pitchFamily="18" charset="0"/>
                <a:cs typeface="Times New Roman" panose="02020603050405020304" pitchFamily="18" charset="0"/>
              </a:rPr>
              <a:t> "Слово за нами"</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pic>
        <p:nvPicPr>
          <p:cNvPr id="20" name="Рисунок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2723" y="10610950"/>
            <a:ext cx="2095500" cy="1381125"/>
          </a:xfrm>
          <a:prstGeom prst="rect">
            <a:avLst/>
          </a:prstGeom>
        </p:spPr>
      </p:pic>
      <p:sp>
        <p:nvSpPr>
          <p:cNvPr id="21" name="Прямоугольник 20"/>
          <p:cNvSpPr/>
          <p:nvPr/>
        </p:nvSpPr>
        <p:spPr>
          <a:xfrm>
            <a:off x="2306614" y="10885089"/>
            <a:ext cx="2274515" cy="1169551"/>
          </a:xfrm>
          <a:prstGeom prst="rect">
            <a:avLst/>
          </a:prstGeom>
        </p:spPr>
        <p:txBody>
          <a:bodyPr wrap="square">
            <a:spAutoFit/>
          </a:bodyPr>
          <a:lstStyle/>
          <a:p>
            <a:r>
              <a:rPr lang="ru-RU" sz="1000" dirty="0">
                <a:solidFill>
                  <a:srgbClr val="000000"/>
                </a:solidFill>
                <a:latin typeface="Times New Roman" panose="02020603050405020304" pitchFamily="18" charset="0"/>
                <a:cs typeface="Times New Roman" panose="02020603050405020304" pitchFamily="18" charset="0"/>
              </a:rPr>
              <a:t>20 декабря завершился Студенческий турнир, который длился 3 месяца. Команды боролись за звание «Самое лучшее учебное заведение Бугульмы». Команда нашего колледжа заняла 2 место. ПОЗДРАВЛЯЕМ НАШ КОЛЛЕДЖ!!!</a:t>
            </a:r>
            <a:endParaRPr lang="ru-RU" sz="1000" dirty="0">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2300651" y="10480145"/>
            <a:ext cx="2280478" cy="430887"/>
          </a:xfrm>
          <a:prstGeom prst="rect">
            <a:avLst/>
          </a:prstGeom>
        </p:spPr>
        <p:txBody>
          <a:bodyPr wrap="square">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Самое лучшее учебное заведение Бугульмы</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pic>
        <p:nvPicPr>
          <p:cNvPr id="23" name="Рисунок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34185" y="10555449"/>
            <a:ext cx="2095500" cy="138112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4140" y="406574"/>
            <a:ext cx="4457228" cy="2400657"/>
          </a:xfrm>
          <a:prstGeom prst="rect">
            <a:avLst/>
          </a:prstGeom>
        </p:spPr>
        <p:txBody>
          <a:bodyPr wrap="square">
            <a:spAutoFit/>
          </a:bodyPr>
          <a:lstStyle/>
          <a:p>
            <a:r>
              <a:rPr lang="ru-RU" sz="1000" dirty="0">
                <a:solidFill>
                  <a:srgbClr val="000000"/>
                </a:solidFill>
                <a:latin typeface="Times New Roman" panose="02020603050405020304" pitchFamily="18" charset="0"/>
                <a:cs typeface="Times New Roman" panose="02020603050405020304" pitchFamily="18" charset="0"/>
              </a:rPr>
              <a:t>8 декабря состоялось традиционное заседание ежегодного круглого стола для студентов и преподавателей «Коррупция: понятие, признаки, организация противодействия и ответственность». Событие было приурочено к Международному дню борьбы с коррупцией. Выступая с приветственным словом, член комиссии по координации работы по противодействию коррупции в </a:t>
            </a:r>
            <a:r>
              <a:rPr lang="ru-RU" sz="1000" dirty="0" err="1">
                <a:solidFill>
                  <a:srgbClr val="000000"/>
                </a:solidFill>
                <a:latin typeface="Times New Roman" panose="02020603050405020304" pitchFamily="18" charset="0"/>
                <a:cs typeface="Times New Roman" panose="02020603050405020304" pitchFamily="18" charset="0"/>
              </a:rPr>
              <a:t>Бугульминском</a:t>
            </a:r>
            <a:r>
              <a:rPr lang="ru-RU" sz="1000" dirty="0">
                <a:solidFill>
                  <a:srgbClr val="000000"/>
                </a:solidFill>
                <a:latin typeface="Times New Roman" panose="02020603050405020304" pitchFamily="18" charset="0"/>
                <a:cs typeface="Times New Roman" panose="02020603050405020304" pitchFamily="18" charset="0"/>
              </a:rPr>
              <a:t> районе  Прошин Леонид Леонидович указал на важность проведения подобного рода мероприятий, способствующих широкому, всестороннему обсуждению проблем коррупции и поиску эффективных путей её искоренения. Положительно отметив регулярность проведения на площадке </a:t>
            </a:r>
            <a:r>
              <a:rPr lang="ru-RU" sz="1000" dirty="0" err="1">
                <a:solidFill>
                  <a:srgbClr val="000000"/>
                </a:solidFill>
                <a:latin typeface="Times New Roman" panose="02020603050405020304" pitchFamily="18" charset="0"/>
                <a:cs typeface="Times New Roman" panose="02020603050405020304" pitchFamily="18" charset="0"/>
              </a:rPr>
              <a:t>Бугульминского</a:t>
            </a:r>
            <a:r>
              <a:rPr lang="ru-RU" sz="1000" dirty="0">
                <a:solidFill>
                  <a:srgbClr val="000000"/>
                </a:solidFill>
                <a:latin typeface="Times New Roman" panose="02020603050405020304" pitchFamily="18" charset="0"/>
                <a:cs typeface="Times New Roman" panose="02020603050405020304" pitchFamily="18" charset="0"/>
              </a:rPr>
              <a:t> аграрного колледжа таких круглых столов с активным участием студентов, с привлечением в качестве </a:t>
            </a:r>
            <a:r>
              <a:rPr lang="ru-RU" sz="1000" dirty="0" err="1">
                <a:solidFill>
                  <a:srgbClr val="000000"/>
                </a:solidFill>
                <a:latin typeface="Times New Roman" panose="02020603050405020304" pitchFamily="18" charset="0"/>
                <a:cs typeface="Times New Roman" panose="02020603050405020304" pitchFamily="18" charset="0"/>
              </a:rPr>
              <a:t>соорганизаторов</a:t>
            </a:r>
            <a:r>
              <a:rPr lang="ru-RU" sz="1000" dirty="0">
                <a:solidFill>
                  <a:srgbClr val="000000"/>
                </a:solidFill>
                <a:latin typeface="Times New Roman" panose="02020603050405020304" pitchFamily="18" charset="0"/>
                <a:cs typeface="Times New Roman" panose="02020603050405020304" pitchFamily="18" charset="0"/>
              </a:rPr>
              <a:t> следственных и надзорных органов, указал на необходимость расширения состава участников за счёт вовлечения в дискуссию представителей региональных управлений ФСБ и МВД, также действующих на передовой борьбы с коррупцией.</a:t>
            </a:r>
            <a:endParaRPr lang="ru-RU" sz="1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284140" y="203761"/>
            <a:ext cx="4385220" cy="261610"/>
          </a:xfrm>
          <a:prstGeom prst="rect">
            <a:avLst/>
          </a:prstGeom>
        </p:spPr>
        <p:txBody>
          <a:bodyPr wrap="square">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Круглый стол по противодействию коррупции</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640" y="300209"/>
            <a:ext cx="2095500" cy="1381125"/>
          </a:xfrm>
          <a:prstGeom prst="rect">
            <a:avLst/>
          </a:prstGeom>
        </p:spPr>
      </p:pic>
      <p:sp>
        <p:nvSpPr>
          <p:cNvPr id="5" name="Прямоугольник 4"/>
          <p:cNvSpPr/>
          <p:nvPr/>
        </p:nvSpPr>
        <p:spPr>
          <a:xfrm>
            <a:off x="116632" y="3137457"/>
            <a:ext cx="6624736" cy="1169551"/>
          </a:xfrm>
          <a:prstGeom prst="rect">
            <a:avLst/>
          </a:prstGeom>
        </p:spPr>
        <p:txBody>
          <a:bodyPr wrap="square">
            <a:spAutoFit/>
          </a:bodyPr>
          <a:lstStyle/>
          <a:p>
            <a:pPr algn="just"/>
            <a:r>
              <a:rPr lang="ru-RU" sz="1000" dirty="0">
                <a:solidFill>
                  <a:srgbClr val="000000"/>
                </a:solidFill>
                <a:latin typeface="Times New Roman" panose="02020603050405020304" pitchFamily="18" charset="0"/>
                <a:cs typeface="Times New Roman" panose="02020603050405020304" pitchFamily="18" charset="0"/>
              </a:rPr>
              <a:t>День героев Отечества - важная дата, которая является продолжением исторических традиций и способом сохранения памяти о том, какие подвиги были совершены героями нашей страны.</a:t>
            </a:r>
          </a:p>
          <a:p>
            <a:pPr algn="just"/>
            <a:r>
              <a:rPr lang="ru-RU" sz="1000" dirty="0">
                <a:solidFill>
                  <a:srgbClr val="000000"/>
                </a:solidFill>
                <a:latin typeface="Times New Roman" panose="02020603050405020304" pitchFamily="18" charset="0"/>
                <a:cs typeface="Times New Roman" panose="02020603050405020304" pitchFamily="18" charset="0"/>
              </a:rPr>
              <a:t>В этот день по традиции студенты нашего колледжа  принимают участие в возложении цветов с Вечному огню. Ребятам так же провели экскурсию  и рассказали о героях-земляках, погибших при исполнении долга в Афганистане, Чечне и СВО на Украине.</a:t>
            </a:r>
          </a:p>
          <a:p>
            <a:pPr algn="just"/>
            <a:r>
              <a:rPr lang="ru-RU" sz="1000" dirty="0">
                <a:solidFill>
                  <a:srgbClr val="000000"/>
                </a:solidFill>
                <a:latin typeface="Times New Roman" panose="02020603050405020304" pitchFamily="18" charset="0"/>
                <a:cs typeface="Times New Roman" panose="02020603050405020304" pitchFamily="18" charset="0"/>
              </a:rPr>
              <a:t>На мероприятии присутствовали ветераны-афганцы, которые рассказали о воинской службе, боевом братстве, стойкости и героизме их сослуживцев.</a:t>
            </a:r>
            <a:endParaRPr lang="ru-RU" sz="1000" b="0" i="0" dirty="0">
              <a:solidFill>
                <a:srgbClr val="000000"/>
              </a:solidFill>
              <a:effectLst/>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88640" y="2879239"/>
            <a:ext cx="6480720" cy="261610"/>
          </a:xfrm>
          <a:prstGeom prst="rect">
            <a:avLst/>
          </a:prstGeom>
        </p:spPr>
        <p:txBody>
          <a:bodyPr wrap="square">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День героев Отечества</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81" y="1712632"/>
            <a:ext cx="2095500" cy="1381125"/>
          </a:xfrm>
          <a:prstGeom prst="rect">
            <a:avLst/>
          </a:prstGeom>
        </p:spPr>
      </p:pic>
      <p:sp>
        <p:nvSpPr>
          <p:cNvPr id="8" name="Прямоугольник 7"/>
          <p:cNvSpPr/>
          <p:nvPr/>
        </p:nvSpPr>
        <p:spPr>
          <a:xfrm>
            <a:off x="116632" y="4561254"/>
            <a:ext cx="4032448" cy="1477328"/>
          </a:xfrm>
          <a:prstGeom prst="rect">
            <a:avLst/>
          </a:prstGeom>
        </p:spPr>
        <p:txBody>
          <a:bodyPr wrap="square">
            <a:spAutoFit/>
          </a:bodyPr>
          <a:lstStyle/>
          <a:p>
            <a:pPr algn="just"/>
            <a:r>
              <a:rPr lang="ru-RU" sz="1000" dirty="0">
                <a:solidFill>
                  <a:srgbClr val="000000"/>
                </a:solidFill>
                <a:latin typeface="Times New Roman" panose="02020603050405020304" pitchFamily="18" charset="0"/>
                <a:cs typeface="Times New Roman" panose="02020603050405020304" pitchFamily="18" charset="0"/>
              </a:rPr>
              <a:t>11 декабря в Бугульме на территории комплекса «Лыжная база» состоялось открытие зимнего спортивного сезона.</a:t>
            </a:r>
          </a:p>
          <a:p>
            <a:pPr algn="just"/>
            <a:r>
              <a:rPr lang="ru-RU" sz="1000" dirty="0">
                <a:solidFill>
                  <a:srgbClr val="000000"/>
                </a:solidFill>
                <a:latin typeface="Times New Roman" panose="02020603050405020304" pitchFamily="18" charset="0"/>
                <a:cs typeface="Times New Roman" panose="02020603050405020304" pitchFamily="18" charset="0"/>
              </a:rPr>
              <a:t>В рамках открытия прошли лыжные эстафеты среди учебных заведений среднего и высшего профессионального образования. Протяженность дистанции составила 4 километра. В общей сложности в мероприятии в мероприятии приняли участие 400 человек. Команда девушек нашего колледжа заняла 2 место, команда юношей 4 место. Поздравляем наши команды!</a:t>
            </a:r>
          </a:p>
          <a:p>
            <a:r>
              <a:rPr lang="ru-RU" sz="1000" dirty="0">
                <a:solidFill>
                  <a:srgbClr val="000000"/>
                </a:solidFill>
                <a:latin typeface="Times New Roman" panose="02020603050405020304" pitchFamily="18" charset="0"/>
                <a:cs typeface="Times New Roman" panose="02020603050405020304" pitchFamily="18" charset="0"/>
              </a:rPr>
              <a:t> </a:t>
            </a:r>
            <a:endParaRPr lang="ru-RU" sz="1000" b="0" i="0" dirty="0">
              <a:solidFill>
                <a:srgbClr val="000000"/>
              </a:solidFill>
              <a:effectLst/>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88640" y="4334104"/>
            <a:ext cx="3356992" cy="253916"/>
          </a:xfrm>
          <a:prstGeom prst="rect">
            <a:avLst/>
          </a:prstGeom>
        </p:spPr>
        <p:txBody>
          <a:bodyPr wrap="square">
            <a:spAutoFit/>
          </a:bodyPr>
          <a:lstStyle/>
          <a:p>
            <a:pPr algn="ctr"/>
            <a:r>
              <a:rPr lang="ru-RU" sz="1050" b="1" i="1" dirty="0">
                <a:solidFill>
                  <a:srgbClr val="000000"/>
                </a:solidFill>
                <a:latin typeface="Times New Roman" panose="02020603050405020304" pitchFamily="18" charset="0"/>
                <a:cs typeface="Times New Roman" panose="02020603050405020304" pitchFamily="18" charset="0"/>
              </a:rPr>
              <a:t>Открытие лыжного сезона</a:t>
            </a:r>
            <a:endParaRPr lang="ru-RU" sz="1050" b="1" i="1" dirty="0">
              <a:solidFill>
                <a:srgbClr val="000000"/>
              </a:solidFill>
              <a:effectLst/>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9080" y="4330396"/>
            <a:ext cx="2520280" cy="1661094"/>
          </a:xfrm>
          <a:prstGeom prst="rect">
            <a:avLst/>
          </a:prstGeom>
        </p:spPr>
      </p:pic>
      <p:pic>
        <p:nvPicPr>
          <p:cNvPr id="11" name="Рисунок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880" y="6042740"/>
            <a:ext cx="2975087" cy="1960853"/>
          </a:xfrm>
          <a:prstGeom prst="rect">
            <a:avLst/>
          </a:prstGeom>
        </p:spPr>
      </p:pic>
      <p:sp>
        <p:nvSpPr>
          <p:cNvPr id="12" name="Прямоугольник 11"/>
          <p:cNvSpPr/>
          <p:nvPr/>
        </p:nvSpPr>
        <p:spPr>
          <a:xfrm>
            <a:off x="3194394" y="6292828"/>
            <a:ext cx="3546974" cy="1938992"/>
          </a:xfrm>
          <a:prstGeom prst="rect">
            <a:avLst/>
          </a:prstGeom>
        </p:spPr>
        <p:txBody>
          <a:bodyPr wrap="square">
            <a:spAutoFit/>
          </a:bodyPr>
          <a:lstStyle/>
          <a:p>
            <a:r>
              <a:rPr lang="ru-RU" sz="1000" dirty="0">
                <a:solidFill>
                  <a:srgbClr val="000000"/>
                </a:solidFill>
                <a:latin typeface="Times New Roman" panose="02020603050405020304" pitchFamily="18" charset="0"/>
                <a:cs typeface="Times New Roman" panose="02020603050405020304" pitchFamily="18" charset="0"/>
              </a:rPr>
              <a:t>22 декабря 2022 года в актовом зале </a:t>
            </a:r>
            <a:r>
              <a:rPr lang="ru-RU" sz="1000" dirty="0" err="1">
                <a:solidFill>
                  <a:srgbClr val="000000"/>
                </a:solidFill>
                <a:latin typeface="Times New Roman" panose="02020603050405020304" pitchFamily="18" charset="0"/>
                <a:cs typeface="Times New Roman" panose="02020603050405020304" pitchFamily="18" charset="0"/>
              </a:rPr>
              <a:t>Бугульминского</a:t>
            </a:r>
            <a:r>
              <a:rPr lang="ru-RU" sz="1000" dirty="0">
                <a:solidFill>
                  <a:srgbClr val="000000"/>
                </a:solidFill>
                <a:latin typeface="Times New Roman" panose="02020603050405020304" pitchFamily="18" charset="0"/>
                <a:cs typeface="Times New Roman" panose="02020603050405020304" pitchFamily="18" charset="0"/>
              </a:rPr>
              <a:t> аграрного колледжа состоялся новогодний праздник «Новый год спешит к нам в дом» для студентов колледжа. Студенты колледжа вместе с преподавателями с особым настроением подготовились к любимому празднику. Каждая группа подготовила  поздравительный номер художественной самодеятельности. Праздничную программу составили песни, танцы, новогодние ролики и путешествие героев из настоящего времени в сказку. Ведущие праздника, Дед Мороз, Снегурочка и </a:t>
            </a:r>
            <a:r>
              <a:rPr lang="ru-RU" sz="1000" dirty="0" err="1">
                <a:solidFill>
                  <a:srgbClr val="000000"/>
                </a:solidFill>
                <a:latin typeface="Times New Roman" panose="02020603050405020304" pitchFamily="18" charset="0"/>
                <a:cs typeface="Times New Roman" panose="02020603050405020304" pitchFamily="18" charset="0"/>
              </a:rPr>
              <a:t>Тигруля</a:t>
            </a:r>
            <a:r>
              <a:rPr lang="ru-RU" sz="1000" dirty="0">
                <a:solidFill>
                  <a:srgbClr val="000000"/>
                </a:solidFill>
                <a:latin typeface="Times New Roman" panose="02020603050405020304" pitchFamily="18" charset="0"/>
                <a:cs typeface="Times New Roman" panose="02020603050405020304" pitchFamily="18" charset="0"/>
              </a:rPr>
              <a:t> с большим артистизмом рассказали увлекательную историю о том, как Новый год спешит к нам в дом. Праздник прошел весело и задорно. </a:t>
            </a:r>
            <a:endParaRPr lang="ru-RU" sz="1000"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3147499" y="6037367"/>
            <a:ext cx="3672408" cy="261610"/>
          </a:xfrm>
          <a:prstGeom prst="rect">
            <a:avLst/>
          </a:prstGeom>
        </p:spPr>
        <p:txBody>
          <a:bodyPr wrap="square">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Новогодний праздник «Новый год спешит к нам в дом»</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5973" y="8543478"/>
            <a:ext cx="2657931" cy="1751818"/>
          </a:xfrm>
          <a:prstGeom prst="rect">
            <a:avLst/>
          </a:prstGeom>
        </p:spPr>
      </p:pic>
      <p:sp>
        <p:nvSpPr>
          <p:cNvPr id="15" name="Прямоугольник 14"/>
          <p:cNvSpPr/>
          <p:nvPr/>
        </p:nvSpPr>
        <p:spPr>
          <a:xfrm>
            <a:off x="116632" y="8399462"/>
            <a:ext cx="3763155" cy="2708434"/>
          </a:xfrm>
          <a:prstGeom prst="rect">
            <a:avLst/>
          </a:prstGeom>
        </p:spPr>
        <p:txBody>
          <a:bodyPr wrap="square">
            <a:spAutoFit/>
          </a:bodyPr>
          <a:lstStyle/>
          <a:p>
            <a:r>
              <a:rPr lang="ru-RU" sz="1000" dirty="0">
                <a:solidFill>
                  <a:srgbClr val="000000"/>
                </a:solidFill>
                <a:latin typeface="Times New Roman" panose="02020603050405020304" pitchFamily="18" charset="0"/>
                <a:cs typeface="Times New Roman" panose="02020603050405020304" pitchFamily="18" charset="0"/>
              </a:rPr>
              <a:t>В ГАПОУ «</a:t>
            </a:r>
            <a:r>
              <a:rPr lang="ru-RU" sz="1000" dirty="0" err="1">
                <a:solidFill>
                  <a:srgbClr val="000000"/>
                </a:solidFill>
                <a:latin typeface="Times New Roman" panose="02020603050405020304" pitchFamily="18" charset="0"/>
                <a:cs typeface="Times New Roman" panose="02020603050405020304" pitchFamily="18" charset="0"/>
              </a:rPr>
              <a:t>Бугульминский</a:t>
            </a:r>
            <a:r>
              <a:rPr lang="ru-RU" sz="1000" dirty="0">
                <a:solidFill>
                  <a:srgbClr val="000000"/>
                </a:solidFill>
                <a:latin typeface="Times New Roman" panose="02020603050405020304" pitchFamily="18" charset="0"/>
                <a:cs typeface="Times New Roman" panose="02020603050405020304" pitchFamily="18" charset="0"/>
              </a:rPr>
              <a:t> аграрный колледж» преподавателем иностранного языка Родионовой Софьей Маратовной был проведен открытый урок по учебной дисциплине «Иностранный язык в профессиональной деятельности».  Урок был проведен в рамках месяца предметно-цикловой комиссии общеобразовательных, общих гуманитарных и социально-экономических дисциплин в присутствии администрации колледжа.</a:t>
            </a:r>
          </a:p>
          <a:p>
            <a:r>
              <a:rPr lang="ru-RU" sz="1000" dirty="0">
                <a:solidFill>
                  <a:srgbClr val="000000"/>
                </a:solidFill>
                <a:latin typeface="Times New Roman" panose="02020603050405020304" pitchFamily="18" charset="0"/>
                <a:cs typeface="Times New Roman" panose="02020603050405020304" pitchFamily="18" charset="0"/>
              </a:rPr>
              <a:t>Студенты выпускной группы ЭСХ-410, обучающиеся по специальности Экономика и бухгалтерский учет (по отраслям), продемонстрировали умения общения на английском языке по темам «Экономика», «Деньги и финансы», «Профессия бухгалтера-экономиста».  Будущие специалисты успешно выполнили коммуникативные задачи, поставленные для достижения основной цели урока - активизации лингвистического опыта обучаемых, приобретенного при изучении данных тем.</a:t>
            </a:r>
            <a:endParaRPr lang="ru-RU" sz="1000" b="0" i="0" dirty="0">
              <a:solidFill>
                <a:srgbClr val="000000"/>
              </a:solidFill>
              <a:effectLst/>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210993" y="8170846"/>
            <a:ext cx="3429000" cy="261610"/>
          </a:xfrm>
          <a:prstGeom prst="rect">
            <a:avLst/>
          </a:prstGeom>
        </p:spPr>
        <p:txBody>
          <a:bodyPr>
            <a:spAutoFit/>
          </a:bodyPr>
          <a:lstStyle/>
          <a:p>
            <a:pPr algn="ctr"/>
            <a:r>
              <a:rPr lang="ru-RU" sz="1100" b="1" i="1" dirty="0">
                <a:solidFill>
                  <a:srgbClr val="000000"/>
                </a:solidFill>
                <a:latin typeface="Times New Roman" panose="02020603050405020304" pitchFamily="18" charset="0"/>
                <a:cs typeface="Times New Roman" panose="02020603050405020304" pitchFamily="18" charset="0"/>
              </a:rPr>
              <a:t>Месячник предметно-цикловой комиссии</a:t>
            </a:r>
            <a:endParaRPr lang="ru-RU" sz="1100" b="1" i="1" dirty="0">
              <a:solidFill>
                <a:srgbClr val="000000"/>
              </a:solidFill>
              <a:effectLst/>
              <a:latin typeface="Times New Roman" panose="02020603050405020304" pitchFamily="18" charset="0"/>
              <a:cs typeface="Times New Roman" panose="02020603050405020304" pitchFamily="18" charset="0"/>
            </a:endParaRPr>
          </a:p>
        </p:txBody>
      </p:sp>
      <p:sp>
        <p:nvSpPr>
          <p:cNvPr id="17" name="TextBox 10"/>
          <p:cNvSpPr txBox="1">
            <a:spLocks noChangeArrowheads="1"/>
          </p:cNvSpPr>
          <p:nvPr/>
        </p:nvSpPr>
        <p:spPr bwMode="auto">
          <a:xfrm>
            <a:off x="163513" y="11518900"/>
            <a:ext cx="3427412" cy="553998"/>
          </a:xfrm>
          <a:prstGeom prst="rect">
            <a:avLst/>
          </a:prstGeom>
          <a:noFill/>
          <a:ln w="9525">
            <a:noFill/>
            <a:miter lim="800000"/>
            <a:headEnd/>
            <a:tailEnd/>
          </a:ln>
        </p:spPr>
        <p:txBody>
          <a:bodyPr>
            <a:spAutoFit/>
          </a:bodyPr>
          <a:lstStyle/>
          <a:p>
            <a:r>
              <a:rPr lang="ru-RU" sz="1000" dirty="0">
                <a:solidFill>
                  <a:srgbClr val="000000"/>
                </a:solidFill>
                <a:latin typeface="Times New Roman" pitchFamily="18" charset="0"/>
                <a:cs typeface="Times New Roman" pitchFamily="18" charset="0"/>
              </a:rPr>
              <a:t>Студенческая газета «</a:t>
            </a:r>
            <a:r>
              <a:rPr lang="ru-RU" sz="1000" dirty="0" err="1">
                <a:solidFill>
                  <a:srgbClr val="000000"/>
                </a:solidFill>
                <a:latin typeface="Times New Roman" pitchFamily="18" charset="0"/>
                <a:cs typeface="Times New Roman" pitchFamily="18" charset="0"/>
              </a:rPr>
              <a:t>Фордзон</a:t>
            </a:r>
            <a:r>
              <a:rPr lang="ru-RU" sz="1000" dirty="0">
                <a:solidFill>
                  <a:srgbClr val="000000"/>
                </a:solidFill>
                <a:latin typeface="Times New Roman" pitchFamily="18" charset="0"/>
                <a:cs typeface="Times New Roman" pitchFamily="18" charset="0"/>
              </a:rPr>
              <a:t>»</a:t>
            </a:r>
          </a:p>
          <a:p>
            <a:r>
              <a:rPr lang="ru-RU" sz="1000" dirty="0">
                <a:solidFill>
                  <a:srgbClr val="000000"/>
                </a:solidFill>
                <a:latin typeface="Times New Roman" pitchFamily="18" charset="0"/>
                <a:cs typeface="Times New Roman" pitchFamily="18" charset="0"/>
              </a:rPr>
              <a:t>Ответственный за выпуск-Фомичёва А.В</a:t>
            </a:r>
          </a:p>
          <a:p>
            <a:r>
              <a:rPr lang="ru-RU" sz="1000" dirty="0">
                <a:solidFill>
                  <a:srgbClr val="000000"/>
                </a:solidFill>
                <a:latin typeface="Times New Roman" pitchFamily="18" charset="0"/>
                <a:cs typeface="Times New Roman" pitchFamily="18" charset="0"/>
              </a:rPr>
              <a:t> Салахов А</a:t>
            </a:r>
            <a:r>
              <a:rPr lang="en-US" sz="1000" dirty="0">
                <a:solidFill>
                  <a:srgbClr val="000000"/>
                </a:solidFill>
                <a:latin typeface="Times New Roman" pitchFamily="18" charset="0"/>
                <a:cs typeface="Times New Roman" pitchFamily="18" charset="0"/>
              </a:rPr>
              <a:t>. – </a:t>
            </a:r>
            <a:r>
              <a:rPr lang="ru-RU" sz="1000" dirty="0" smtClean="0">
                <a:solidFill>
                  <a:srgbClr val="000000"/>
                </a:solidFill>
                <a:latin typeface="Times New Roman" pitchFamily="18" charset="0"/>
                <a:cs typeface="Times New Roman" pitchFamily="18" charset="0"/>
              </a:rPr>
              <a:t>ЭСХ-311</a:t>
            </a:r>
            <a:endParaRPr lang="ru-RU" sz="1000" dirty="0">
              <a:solidFill>
                <a:srgbClr val="000000"/>
              </a:solidFill>
              <a:latin typeface="Times New Roman" pitchFamily="18" charset="0"/>
              <a:cs typeface="Times New Roman" pitchFamily="18" charset="0"/>
            </a:endParaRPr>
          </a:p>
        </p:txBody>
      </p:sp>
      <p:sp>
        <p:nvSpPr>
          <p:cNvPr id="18" name="Прямоугольник 11"/>
          <p:cNvSpPr>
            <a:spLocks noChangeArrowheads="1"/>
          </p:cNvSpPr>
          <p:nvPr/>
        </p:nvSpPr>
        <p:spPr bwMode="auto">
          <a:xfrm>
            <a:off x="2651125" y="11518900"/>
            <a:ext cx="4043363" cy="554038"/>
          </a:xfrm>
          <a:prstGeom prst="rect">
            <a:avLst/>
          </a:prstGeom>
          <a:noFill/>
          <a:ln w="9525">
            <a:noFill/>
            <a:miter lim="800000"/>
            <a:headEnd/>
            <a:tailEnd/>
          </a:ln>
        </p:spPr>
        <p:txBody>
          <a:bodyPr>
            <a:spAutoFit/>
          </a:bodyPr>
          <a:lstStyle/>
          <a:p>
            <a:pPr fontAlgn="t"/>
            <a:r>
              <a:rPr lang="ru-RU" sz="1000">
                <a:solidFill>
                  <a:srgbClr val="000000"/>
                </a:solidFill>
                <a:latin typeface="Times New Roman" pitchFamily="18" charset="0"/>
                <a:cs typeface="Times New Roman" pitchFamily="18" charset="0"/>
              </a:rPr>
              <a:t>Наш адрес: 423230, РТ, г.Бугульма, ул.Ленина, 135</a:t>
            </a:r>
            <a:r>
              <a:rPr lang="en-US" sz="1000">
                <a:solidFill>
                  <a:srgbClr val="000000"/>
                </a:solidFill>
                <a:latin typeface="Times New Roman" pitchFamily="18" charset="0"/>
                <a:cs typeface="Times New Roman" pitchFamily="18" charset="0"/>
              </a:rPr>
              <a:t> </a:t>
            </a:r>
            <a:endParaRPr lang="ru-RU" sz="1000">
              <a:solidFill>
                <a:srgbClr val="000000"/>
              </a:solidFill>
              <a:latin typeface="Times New Roman" pitchFamily="18" charset="0"/>
              <a:cs typeface="Times New Roman" pitchFamily="18" charset="0"/>
            </a:endParaRPr>
          </a:p>
          <a:p>
            <a:pPr fontAlgn="t"/>
            <a:r>
              <a:rPr lang="ru-RU" sz="1000">
                <a:solidFill>
                  <a:srgbClr val="000000"/>
                </a:solidFill>
                <a:latin typeface="Times New Roman" pitchFamily="18" charset="0"/>
                <a:cs typeface="Times New Roman" pitchFamily="18" charset="0"/>
              </a:rPr>
              <a:t>телефон 8 (85594) 4-66-93 факс 8 ( 85594) 4-66-93</a:t>
            </a:r>
          </a:p>
          <a:p>
            <a:pPr fontAlgn="t"/>
            <a:r>
              <a:rPr lang="en-US" sz="1000">
                <a:solidFill>
                  <a:srgbClr val="000000"/>
                </a:solidFill>
                <a:latin typeface="Times New Roman" pitchFamily="18" charset="0"/>
                <a:cs typeface="Times New Roman" pitchFamily="18" charset="0"/>
              </a:rPr>
              <a:t>E-Mail:</a:t>
            </a:r>
            <a:r>
              <a:rPr lang="ru-RU" sz="1000">
                <a:solidFill>
                  <a:srgbClr val="000000"/>
                </a:solidFill>
                <a:latin typeface="Times New Roman" pitchFamily="18" charset="0"/>
                <a:cs typeface="Times New Roman" pitchFamily="18" charset="0"/>
              </a:rPr>
              <a:t> </a:t>
            </a:r>
            <a:r>
              <a:rPr lang="en-US" sz="1000">
                <a:solidFill>
                  <a:srgbClr val="000000"/>
                </a:solidFill>
                <a:latin typeface="Times New Roman" pitchFamily="18" charset="0"/>
                <a:cs typeface="Times New Roman" pitchFamily="18" charset="0"/>
              </a:rPr>
              <a:t>pu75@yandex.ru </a:t>
            </a:r>
            <a:r>
              <a:rPr lang="en-US" sz="1000">
                <a:solidFill>
                  <a:srgbClr val="000000"/>
                </a:solidFill>
                <a:latin typeface="Times New Roman" pitchFamily="18" charset="0"/>
                <a:cs typeface="Times New Roman" pitchFamily="18" charset="0"/>
                <a:hlinkClick r:id="rId7"/>
              </a:rPr>
              <a:t>Bak.Agrarnyy@tatar.ru</a:t>
            </a:r>
            <a:r>
              <a:rPr lang="ru-RU" sz="1000">
                <a:solidFill>
                  <a:srgbClr val="000000"/>
                </a:solidFill>
                <a:latin typeface="Times New Roman" pitchFamily="18" charset="0"/>
                <a:cs typeface="Times New Roman" pitchFamily="18" charset="0"/>
              </a:rPr>
              <a:t>               Тираж – 50 экз.</a:t>
            </a:r>
            <a:endParaRPr lang="en-US" sz="10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588</Words>
  <Application>Microsoft Office PowerPoint</Application>
  <PresentationFormat>Произвольный</PresentationFormat>
  <Paragraphs>72</Paragraphs>
  <Slides>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vt:i4>
      </vt:variant>
    </vt:vector>
  </HeadingPairs>
  <TitlesOfParts>
    <vt:vector size="8" baseType="lpstr">
      <vt:lpstr>Arial</vt:lpstr>
      <vt:lpstr>Calibri</vt:lpstr>
      <vt:lpstr>Century Schoolbook</vt:lpstr>
      <vt:lpstr>Times New Roman</vt:lpstr>
      <vt:lpstr>Wingdings</vt:lpstr>
      <vt:lpstr>Тема Office</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Компьютер</dc:creator>
  <cp:lastModifiedBy>Артyр</cp:lastModifiedBy>
  <cp:revision>11</cp:revision>
  <dcterms:created xsi:type="dcterms:W3CDTF">2021-04-25T07:00:41Z</dcterms:created>
  <dcterms:modified xsi:type="dcterms:W3CDTF">2023-04-04T16:01:16Z</dcterms:modified>
</cp:coreProperties>
</file>