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5" r:id="rId3"/>
    <p:sldId id="276" r:id="rId4"/>
    <p:sldId id="270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483" autoAdjust="0"/>
  </p:normalViewPr>
  <p:slideViewPr>
    <p:cSldViewPr>
      <p:cViewPr>
        <p:scale>
          <a:sx n="142" d="100"/>
          <a:sy n="142" d="100"/>
        </p:scale>
        <p:origin x="-1944" y="384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99DA4-A0DB-405F-B0DE-29B3D25F135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D19F0-8C06-4F11-B5BD-8B8D946930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2885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2E7C2-9712-4C58-A413-01F2A13406AF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618D7-7781-42C5-BEA6-0CBE864017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965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27B7B-C56A-4167-907E-D5A28AB08CDB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84" y="154748"/>
            <a:ext cx="442915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ГАПОУ «</a:t>
            </a:r>
            <a:r>
              <a:rPr lang="ru-RU" sz="10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Бугульминский</a:t>
            </a:r>
            <a:r>
              <a:rPr lang="ru-RU" sz="10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аграрный колледж»</a:t>
            </a:r>
            <a:endParaRPr lang="ru-RU" sz="10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5" name="Picture 1" descr="C:\Users\Библиотека\Desktop\ВСЕ материалы на конкурс и на сайт\логотип колледж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8" y="238092"/>
            <a:ext cx="928362" cy="1000132"/>
          </a:xfrm>
          <a:prstGeom prst="rect">
            <a:avLst/>
          </a:prstGeom>
          <a:noFill/>
        </p:spPr>
      </p:pic>
      <p:pic>
        <p:nvPicPr>
          <p:cNvPr id="6" name="Picture 2" descr="C:\Users\Библиотека\Desktop\ВЫПУСК ГАЗЕТЫ\ГАЗЕТА\1280px-Traktor_Bugulma_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64" y="238092"/>
            <a:ext cx="1000132" cy="84094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28736" y="452406"/>
            <a:ext cx="41434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yrillicOld" pitchFamily="2" charset="0"/>
                <a:cs typeface="Times New Roman" pitchFamily="18" charset="0"/>
              </a:rPr>
              <a:t>Ф О Р Д З О Н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670" y="248513"/>
            <a:ext cx="4786346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Студенческая газета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 noChangeShapeType="1"/>
          </p:cNvSpPr>
          <p:nvPr/>
        </p:nvSpPr>
        <p:spPr bwMode="auto">
          <a:xfrm>
            <a:off x="2285992" y="1952604"/>
            <a:ext cx="2033587" cy="4469738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  <a:effectLst/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43050" y="2553874"/>
            <a:ext cx="49292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100" dirty="0" smtClean="0">
                <a:latin typeface="Bookman Old Style" pitchFamily="18" charset="0"/>
              </a:rPr>
              <a:t> 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-928718" y="3952868"/>
            <a:ext cx="48577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000240" y="1381100"/>
            <a:ext cx="3500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ru-RU" sz="1000" b="1" dirty="0">
              <a:solidFill>
                <a:srgbClr val="7030A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8736" y="2095480"/>
            <a:ext cx="500068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900" dirty="0" smtClean="0">
                <a:latin typeface="Bookman Old Style" pitchFamily="18" charset="0"/>
              </a:rPr>
              <a:t>                                                    </a:t>
            </a:r>
            <a:endParaRPr lang="ru-RU" sz="900" dirty="0"/>
          </a:p>
        </p:txBody>
      </p:sp>
      <p:sp>
        <p:nvSpPr>
          <p:cNvPr id="23" name="TextBox 22"/>
          <p:cNvSpPr txBox="1"/>
          <p:nvPr/>
        </p:nvSpPr>
        <p:spPr>
          <a:xfrm>
            <a:off x="5429264" y="1452538"/>
            <a:ext cx="1285884" cy="2616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100" dirty="0" smtClean="0">
                <a:latin typeface="CyrillicOld" pitchFamily="2" charset="0"/>
              </a:rPr>
              <a:t>новости колледжа</a:t>
            </a:r>
            <a:endParaRPr lang="ru-RU" sz="1100" dirty="0">
              <a:latin typeface="CyrillicOld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7166" y="6881826"/>
            <a:ext cx="61436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/>
              <a:t>                                                                                    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290" y="1666852"/>
            <a:ext cx="12144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Bookman Old Style" pitchFamily="18" charset="0"/>
              </a:rPr>
              <a:t>В этом выпуске</a:t>
            </a:r>
            <a:r>
              <a:rPr lang="ru-RU" sz="1000" dirty="0" smtClean="0"/>
              <a:t>:</a:t>
            </a:r>
            <a:endParaRPr lang="ru-RU" sz="1000" dirty="0"/>
          </a:p>
        </p:txBody>
      </p:sp>
      <p:sp>
        <p:nvSpPr>
          <p:cNvPr id="25" name="TextBox 24"/>
          <p:cNvSpPr txBox="1"/>
          <p:nvPr/>
        </p:nvSpPr>
        <p:spPr>
          <a:xfrm>
            <a:off x="214290" y="2524108"/>
            <a:ext cx="214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27" name="TextBox 26"/>
          <p:cNvSpPr txBox="1"/>
          <p:nvPr/>
        </p:nvSpPr>
        <p:spPr>
          <a:xfrm>
            <a:off x="142852" y="2024042"/>
            <a:ext cx="2551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142852" y="3738554"/>
            <a:ext cx="398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36" name="TextBox 35"/>
          <p:cNvSpPr txBox="1"/>
          <p:nvPr/>
        </p:nvSpPr>
        <p:spPr>
          <a:xfrm flipH="1">
            <a:off x="142852" y="4238620"/>
            <a:ext cx="2857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37" name="TextBox 36"/>
          <p:cNvSpPr txBox="1"/>
          <p:nvPr/>
        </p:nvSpPr>
        <p:spPr>
          <a:xfrm>
            <a:off x="357166" y="3667116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Объектовая тренировка «День защиты детей» </a:t>
            </a:r>
            <a:endParaRPr lang="ru-RU" sz="8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5728" y="4238620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Bookman Old Style" pitchFamily="18" charset="0"/>
              </a:rPr>
              <a:t>Конкурсы</a:t>
            </a:r>
            <a:endParaRPr lang="ru-RU" sz="800" dirty="0">
              <a:latin typeface="Bookman Old Style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28604" y="4167182"/>
            <a:ext cx="731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  </a:t>
            </a:r>
            <a:endParaRPr lang="ru-RU" sz="800" dirty="0"/>
          </a:p>
        </p:txBody>
      </p:sp>
      <p:sp>
        <p:nvSpPr>
          <p:cNvPr id="48" name="TextBox 47"/>
          <p:cNvSpPr txBox="1"/>
          <p:nvPr/>
        </p:nvSpPr>
        <p:spPr>
          <a:xfrm>
            <a:off x="142852" y="2881298"/>
            <a:ext cx="2857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49" name="TextBox 48"/>
          <p:cNvSpPr txBox="1"/>
          <p:nvPr/>
        </p:nvSpPr>
        <p:spPr>
          <a:xfrm>
            <a:off x="142852" y="3381364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16200000" flipH="1">
            <a:off x="-2143573" y="3167459"/>
            <a:ext cx="3071834" cy="70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0" y="7596206"/>
            <a:ext cx="657227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85728" y="9739346"/>
            <a:ext cx="628654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285992" y="1452538"/>
            <a:ext cx="278608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Победа на все времена!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7166" y="1952604"/>
            <a:ext cx="8572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800" dirty="0" smtClean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Победа на все    времена!</a:t>
            </a:r>
            <a:endParaRPr lang="ru-RU" sz="800" dirty="0" smtClean="0">
              <a:latin typeface="Bookman Old Style" pitchFamily="18" charset="0"/>
              <a:cs typeface="Arial" pitchFamily="34" charset="0"/>
            </a:endParaRPr>
          </a:p>
          <a:p>
            <a:endParaRPr lang="ru-RU" sz="900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571612" y="1595414"/>
            <a:ext cx="5072098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 Победы Советского Союза над фашистской Германией в Великой Отечественной войне был и остается одним из самых почитаемых праздников. Пожалуй, нет в нашей стране праздника, пронзительнее и трогательнее. Это не просто великий праздник, это день памяти о тех, кто всё сделал для того, чтобы небо над нашими головами было мирным.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53F4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Несмотря на то, что уже много лет прошло со дня окончания войны, этот день остается священным и памятным для многих людей.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53F4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Уходит поколение ветеранов и участников Великой Отечественной Войны, но остаются дети войны - дети, родившиеся и выросшие во время тех тяжелых лет для нашей страны. Дети, лишившиеся счастливого безоблачного детства, рано потерявшие родителей, сестер и братьев, близких родственников.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преддверии праздника, 3 мая наш колледж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чествовал своих ветеранов.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8303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Гостей ожидал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rgbClr val="18303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8303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теплый</a:t>
            </a:r>
            <a:r>
              <a:rPr lang="ru-RU" sz="1000" dirty="0" smtClean="0">
                <a:solidFill>
                  <a:srgbClr val="18303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8303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прием. Студенческим</a:t>
            </a:r>
            <a:r>
              <a:rPr lang="ru-RU" sz="1000" dirty="0" smtClean="0">
                <a:solidFill>
                  <a:srgbClr val="18303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8303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советом был организован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8303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праздничный концерт.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8303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8303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Ребята и преподаватели  подготовили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          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ветеранов трогательные номера, которые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создавали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в зале атмосферу благодарн</a:t>
            </a:r>
            <a:r>
              <a:rPr lang="ru-RU" sz="1000" baseline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ости</a:t>
            </a:r>
            <a:r>
              <a:rPr lang="ru-RU" sz="1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уважения к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старшему  поколению.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Песни и стихотворения на военную тему никого не оставили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равнодушными</a:t>
            </a:r>
            <a:r>
              <a:rPr lang="en-US" sz="10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зрители и ветераны с удовольствием подпевали артистам. В завершении концерта, все ветераны были приглашены за праздничный стол на чаепитие.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8303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2323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словами благодарности к ветеранам обратился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директор нашего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колледжа 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Фарит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</a:t>
            </a:r>
            <a:r>
              <a:rPr lang="ru-RU" sz="1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нусович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Гатин</a:t>
            </a:r>
            <a:r>
              <a:rPr lang="en-US" sz="1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Он поблагодарил ветеранов за их труд и пожелал всем собравшимся долгих лет жизни, благополучия и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конечно же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мирного неба. </a:t>
            </a:r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Общение гостей проходило в душевной, домашней обстановке.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Ветераны остались довольны, что смогли пообщаться друг с другом и коллегами, поделиться радостью от встречи. Они выразили искренние слова признательности всем за радушие и гостеприимство и поблагодарили организаторов за прекрасный прием.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Завершился праздник общей памятной фотографией.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5" name="Рисунок 44" descr="DSC_0303.JPG"/>
          <p:cNvPicPr>
            <a:picLocks noChangeAspect="1"/>
          </p:cNvPicPr>
          <p:nvPr/>
        </p:nvPicPr>
        <p:blipFill>
          <a:blip r:embed="rId5" cstate="print"/>
          <a:srcRect l="14583" t="12400"/>
          <a:stretch>
            <a:fillRect/>
          </a:stretch>
        </p:blipFill>
        <p:spPr>
          <a:xfrm>
            <a:off x="1714488" y="3309926"/>
            <a:ext cx="1714512" cy="1169107"/>
          </a:xfrm>
          <a:prstGeom prst="rect">
            <a:avLst/>
          </a:prstGeom>
        </p:spPr>
      </p:pic>
      <p:pic>
        <p:nvPicPr>
          <p:cNvPr id="50" name="Рисунок 49" descr="DSC_03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80" y="6181658"/>
            <a:ext cx="2357454" cy="1413225"/>
          </a:xfrm>
          <a:prstGeom prst="rect">
            <a:avLst/>
          </a:prstGeom>
        </p:spPr>
      </p:pic>
      <p:pic>
        <p:nvPicPr>
          <p:cNvPr id="51" name="Рисунок 50" descr="DSC_0329.JPG"/>
          <p:cNvPicPr>
            <a:picLocks noChangeAspect="1"/>
          </p:cNvPicPr>
          <p:nvPr/>
        </p:nvPicPr>
        <p:blipFill>
          <a:blip r:embed="rId7" cstate="print"/>
          <a:srcRect l="12500" t="23500" r="14583"/>
          <a:stretch>
            <a:fillRect/>
          </a:stretch>
        </p:blipFill>
        <p:spPr>
          <a:xfrm>
            <a:off x="285728" y="6453198"/>
            <a:ext cx="1357322" cy="946816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8" y="7667644"/>
            <a:ext cx="1571636" cy="91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2" name="TextBox 51"/>
          <p:cNvSpPr txBox="1"/>
          <p:nvPr/>
        </p:nvSpPr>
        <p:spPr>
          <a:xfrm>
            <a:off x="1857364" y="7739082"/>
            <a:ext cx="4857784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 smtClean="0"/>
          </a:p>
          <a:p>
            <a:pPr algn="just"/>
            <a:r>
              <a:rPr lang="ru-RU" sz="1000" dirty="0" smtClean="0"/>
              <a:t>       9 мая в Бугульме состоялся Праздничный парад, посвященный 72-й годовщине Победы в Великой Отечественной войне,  в параде приняли участие и наши студенты, пройдя маршем в составе профессиональных колледжей, городских школ. Ребята долго и упорно готовились к параду и   выполнили свою задачу на «отлично».</a:t>
            </a:r>
          </a:p>
          <a:p>
            <a:r>
              <a:rPr lang="ru-RU" sz="1000" dirty="0" smtClean="0"/>
              <a:t>                                Юнармейцы также приняли участие в театрализованной постановке, </a:t>
            </a:r>
          </a:p>
          <a:p>
            <a:pPr algn="just"/>
            <a:r>
              <a:rPr lang="ru-RU" sz="1000" dirty="0" smtClean="0"/>
              <a:t>                                которая рассказала о каждом годе войны.  </a:t>
            </a:r>
          </a:p>
          <a:p>
            <a:pPr algn="just"/>
            <a:r>
              <a:rPr lang="ru-RU" sz="1000" dirty="0" smtClean="0"/>
              <a:t>                                    В числе участников</a:t>
            </a:r>
          </a:p>
          <a:p>
            <a:pPr algn="just"/>
            <a:r>
              <a:rPr lang="ru-RU" sz="1000" dirty="0" smtClean="0"/>
              <a:t>                                представители групп: </a:t>
            </a:r>
          </a:p>
          <a:p>
            <a:pPr algn="just"/>
            <a:r>
              <a:rPr lang="ru-RU" sz="900" dirty="0" smtClean="0"/>
              <a:t>                                    АМ- 111,  МТО-109, ТМ-103,</a:t>
            </a:r>
          </a:p>
          <a:p>
            <a:pPr algn="just"/>
            <a:r>
              <a:rPr lang="ru-RU" sz="900" dirty="0" smtClean="0"/>
              <a:t>                                    МТО-208, АМ-210, ТМ-202.                                    </a:t>
            </a:r>
          </a:p>
          <a:p>
            <a:pPr algn="just"/>
            <a:r>
              <a:rPr lang="ru-RU" sz="1100" dirty="0" smtClean="0"/>
              <a:t>                                 МОЛОДЦЫ РЕБЯТА</a:t>
            </a:r>
            <a:r>
              <a:rPr lang="ru-RU" sz="1000" dirty="0" smtClean="0"/>
              <a:t>!</a:t>
            </a:r>
            <a:endParaRPr lang="ru-RU" sz="1000" dirty="0"/>
          </a:p>
        </p:txBody>
      </p:sp>
      <p:sp>
        <p:nvSpPr>
          <p:cNvPr id="53" name="TextBox 52"/>
          <p:cNvSpPr txBox="1"/>
          <p:nvPr/>
        </p:nvSpPr>
        <p:spPr>
          <a:xfrm>
            <a:off x="3071810" y="7667644"/>
            <a:ext cx="14061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FF3399"/>
                </a:solidFill>
                <a:latin typeface="Bookman Old Style" pitchFamily="18" charset="0"/>
              </a:rPr>
              <a:t>Парад Победы</a:t>
            </a:r>
            <a:endParaRPr lang="ru-RU" sz="1200" b="1" dirty="0">
              <a:solidFill>
                <a:srgbClr val="FF3399"/>
              </a:solidFill>
              <a:latin typeface="Bookman Old Style" pitchFamily="18" charset="0"/>
            </a:endParaRPr>
          </a:p>
        </p:txBody>
      </p:sp>
      <p:pic>
        <p:nvPicPr>
          <p:cNvPr id="54" name="Рисунок 53" descr="byNgKB1AlBw.jpg"/>
          <p:cNvPicPr>
            <a:picLocks noChangeAspect="1"/>
          </p:cNvPicPr>
          <p:nvPr/>
        </p:nvPicPr>
        <p:blipFill>
          <a:blip r:embed="rId9" cstate="print"/>
          <a:srcRect t="18802" b="15393"/>
          <a:stretch>
            <a:fillRect/>
          </a:stretch>
        </p:blipFill>
        <p:spPr>
          <a:xfrm>
            <a:off x="285728" y="8596338"/>
            <a:ext cx="2500330" cy="1093902"/>
          </a:xfrm>
          <a:prstGeom prst="rect">
            <a:avLst/>
          </a:prstGeom>
        </p:spPr>
      </p:pic>
      <p:pic>
        <p:nvPicPr>
          <p:cNvPr id="58" name="Рисунок 57" descr="DSC_0327.JPG"/>
          <p:cNvPicPr>
            <a:picLocks noChangeAspect="1"/>
          </p:cNvPicPr>
          <p:nvPr/>
        </p:nvPicPr>
        <p:blipFill>
          <a:blip r:embed="rId10" cstate="print"/>
          <a:srcRect l="5208" t="13237" r="3125"/>
          <a:stretch>
            <a:fillRect/>
          </a:stretch>
        </p:blipFill>
        <p:spPr>
          <a:xfrm>
            <a:off x="1928802" y="6310322"/>
            <a:ext cx="1928826" cy="1189769"/>
          </a:xfrm>
          <a:prstGeom prst="rect">
            <a:avLst/>
          </a:prstGeom>
        </p:spPr>
      </p:pic>
      <p:pic>
        <p:nvPicPr>
          <p:cNvPr id="59" name="Рисунок 58" descr="DSC_0305.JPG"/>
          <p:cNvPicPr>
            <a:picLocks noChangeAspect="1"/>
          </p:cNvPicPr>
          <p:nvPr/>
        </p:nvPicPr>
        <p:blipFill>
          <a:blip r:embed="rId11" cstate="print"/>
          <a:srcRect l="36458" r="29167"/>
          <a:stretch>
            <a:fillRect/>
          </a:stretch>
        </p:blipFill>
        <p:spPr>
          <a:xfrm>
            <a:off x="357165" y="4452934"/>
            <a:ext cx="960277" cy="1857388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285728" y="2524108"/>
            <a:ext cx="9925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Bookman Old Style" pitchFamily="18" charset="0"/>
              </a:rPr>
              <a:t>Парад</a:t>
            </a:r>
            <a:r>
              <a:rPr lang="ru-RU" sz="800" dirty="0" smtClean="0"/>
              <a:t> Победы</a:t>
            </a:r>
            <a:endParaRPr lang="ru-RU" sz="800" dirty="0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214290" y="95216"/>
            <a:ext cx="63579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2071678" y="1095348"/>
            <a:ext cx="20409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Monotype Corsiva" pitchFamily="66" charset="0"/>
                <a:ea typeface="Century Schoolbook" pitchFamily="18" charset="0"/>
                <a:cs typeface="Times New Roman" pitchFamily="18" charset="0"/>
              </a:rPr>
              <a:t>выпуск № 5, май  2017 года</a:t>
            </a:r>
            <a:endParaRPr lang="ru-RU" sz="1400" dirty="0">
              <a:latin typeface="Monotype Corsiva" pitchFamily="66" charset="0"/>
              <a:cs typeface="Times New Roman" pitchFamily="18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214290" y="1381100"/>
            <a:ext cx="63579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5400000">
            <a:off x="5929330" y="738158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5400000">
            <a:off x="-428255" y="737761"/>
            <a:ext cx="128588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142852" y="2809860"/>
            <a:ext cx="128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dirty="0" smtClean="0">
                <a:latin typeface="Bookman Old Style" pitchFamily="18" charset="0"/>
                <a:cs typeface="Times New Roman" pitchFamily="18" charset="0"/>
              </a:rPr>
              <a:t>Дети Великой</a:t>
            </a:r>
          </a:p>
          <a:p>
            <a:pPr algn="ctr"/>
            <a:r>
              <a:rPr lang="ru-RU" sz="800" dirty="0" smtClean="0">
                <a:latin typeface="Bookman Old Style" pitchFamily="18" charset="0"/>
                <a:cs typeface="Times New Roman" pitchFamily="18" charset="0"/>
              </a:rPr>
              <a:t> Отечественной войны</a:t>
            </a:r>
            <a:endParaRPr lang="ru-RU" sz="800" dirty="0"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64" name="Рисунок 63" descr="images (1).jpg"/>
          <p:cNvPicPr>
            <a:picLocks noChangeAspect="1"/>
          </p:cNvPicPr>
          <p:nvPr/>
        </p:nvPicPr>
        <p:blipFill>
          <a:blip r:embed="rId12" cstate="print"/>
          <a:srcRect t="10293" r="22222" b="5881"/>
          <a:stretch>
            <a:fillRect/>
          </a:stretch>
        </p:blipFill>
        <p:spPr>
          <a:xfrm>
            <a:off x="1643050" y="1452538"/>
            <a:ext cx="505324" cy="311727"/>
          </a:xfrm>
          <a:prstGeom prst="rect">
            <a:avLst/>
          </a:prstGeom>
        </p:spPr>
      </p:pic>
      <p:pic>
        <p:nvPicPr>
          <p:cNvPr id="72" name="Рисунок 71" descr="9маягазета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500570" y="8882090"/>
            <a:ext cx="1857388" cy="788123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285728" y="3309926"/>
            <a:ext cx="1231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" dirty="0" smtClean="0">
                <a:latin typeface="Bookman Old Style" pitchFamily="18" charset="0"/>
                <a:cs typeface="Times New Roman" pitchFamily="18" charset="0"/>
              </a:rPr>
              <a:t>Быть земледельцем-</a:t>
            </a:r>
          </a:p>
          <a:p>
            <a:r>
              <a:rPr lang="ru-RU" sz="800" dirty="0" smtClean="0">
                <a:latin typeface="Bookman Old Style" pitchFamily="18" charset="0"/>
                <a:cs typeface="Times New Roman" pitchFamily="18" charset="0"/>
              </a:rPr>
              <a:t>  Высокая честь</a:t>
            </a:r>
            <a:endParaRPr lang="ru-RU" sz="800" dirty="0"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38158"/>
            <a:ext cx="6572296" cy="485778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О Великой Отечественной войне написано и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сказано   немало. Но, пожалуй, самые ценные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свидетельства войны – рассказы ее участников и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людей, заставших,  то время.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Дети войны… Они встретили  войну в разном              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возрасте. Кто-то совсем крохой, кто-то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подростком.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2 мая в библиотеке колледжа состоялась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встреча, с ветераном      труда, руководителем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клуба «Дети войны» 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Глирой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Тухватовной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Валеевой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В беседе с ребятами она поделилась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воспоминаниями о своем трудном детстве.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Родилась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Глира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Тухватовна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Бугульме в 1939 году в многодетной семье. Когда началась война,  ей исполнилось только 3 года. Отца забрали защищать Родину. В 1942, накануне своего 40-летия  он погиб в боях под Сталинградом. Забота о четырёх дочерях легла на мамины плечи.  Маленькая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Глира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вместе с сёстрами быстро приобщилась к труду.  Во время войны жили трудно, продукты получали по карточкам. «Несахарное детство» - это детство детей войны, питались тем, что росло на огороде, вдоволь хлеба не ели, вкус конфет не знали. Прокормить четверо  детей это труднейшая доля, которая  выпала на плечи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матери.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отец уходил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фронт,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то он просил, сохранить детей», - продолжила свой рассказ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Глира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Тухватовна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Хорошо помнит она и День Победы. Ей тогда исполнилось 7 лет. Все вышли на улицу, обнимались. Люди радовались, кто-то плакал…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«Этот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День Победы и не может не быть самым памятным. Девятого мая для нас был самый настоящий праздник, потому что мы знали, что такое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война»,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говорит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Глира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Тухватовна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В нашем городе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Глиру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Тухватовну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знают, как общественного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деятеля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это удивительный, неутомимый человек.  Всю жизнь она жила и трудилась в Бугульме, к 65-летию Победы основала клуб «Дети войны». До сих пор она встречается с его членами за чашкой чая,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организует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культурные мероприятия.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В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заключении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встречи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Глира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Тухватовна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обратилась к ребятам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 словами: «Святой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долг каждого из нас — сохранить историю своего народа.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Пройдут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годы, и  живых свидетелей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уже не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станет.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Вы с уважением и заботой должны относиться к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ветеранам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Вы должны учиться у этих людей стойкости,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мужеству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человечности. Ведь война забрала у них детство – самую прекрасную,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самую чистую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пору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Мы сегодня живём в мирное время,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наше поколение не знает, что такое война. И слава богу.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Ведь ничего страшнее  нет в мире, чем война.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Пусть никогда не будет войны!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Пусть будут живы папы и мамы!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Пусть будет счастливая пора у всех детей!</a:t>
            </a:r>
          </a:p>
          <a:p>
            <a:pPr>
              <a:buNone/>
            </a:pPr>
            <a:endParaRPr lang="ru-RU" sz="40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0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0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60" y="238092"/>
            <a:ext cx="1143008" cy="24622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yrillicOld" pitchFamily="2" charset="0"/>
              </a:rPr>
              <a:t>1941 - 1945</a:t>
            </a:r>
            <a:endParaRPr lang="ru-RU" sz="1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yrillicOld" pitchFamily="2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57166" y="9739346"/>
            <a:ext cx="628654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357694" y="309530"/>
            <a:ext cx="1785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dirty="0" smtClean="0">
                <a:solidFill>
                  <a:srgbClr val="FF0000"/>
                </a:solidFill>
                <a:latin typeface="Palatino Linotype" pitchFamily="18" charset="0"/>
                <a:cs typeface="Times New Roman" pitchFamily="18" charset="0"/>
              </a:rPr>
              <a:t>Дети Великой Отечественной войны</a:t>
            </a:r>
            <a:endParaRPr lang="ru-RU" sz="1000" b="1" i="1" dirty="0">
              <a:solidFill>
                <a:srgbClr val="FF0000"/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00834" y="9453594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85728" y="6238884"/>
            <a:ext cx="63579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DSC_10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22" y="7667644"/>
            <a:ext cx="1571636" cy="1804404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1714488" y="0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dirty="0" smtClean="0"/>
              <a:t> </a:t>
            </a:r>
            <a:endParaRPr lang="ru-RU" sz="1000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57166" y="6453198"/>
            <a:ext cx="4071966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57298" y="6453198"/>
            <a:ext cx="328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99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7030A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Быть земледельцем – высокая честь</a:t>
            </a:r>
            <a:endParaRPr lang="ru-RU" sz="12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5728" y="6738950"/>
            <a:ext cx="4214842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just" fontAlgn="base"/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Много профессий на земле, но   самая важная и самая почётная профессия –  механизатор!</a:t>
            </a:r>
          </a:p>
          <a:p>
            <a:pPr lvl="0" indent="180975" algn="just" eaLnBrk="0" fontAlgn="base" hangingPunct="0"/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Чтобы работать на земле, надо, прежде всего, любить ее, отдавать ей частичку душевного тепла. А еще нужно в совершенстве владеть техникой.</a:t>
            </a:r>
          </a:p>
          <a:p>
            <a:pPr lvl="0" indent="180975" algn="just" eaLnBrk="0" fontAlgn="base" hangingPunct="0"/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Кто живет на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селе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знает, что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«механизаторская жизнь»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такая, что  приходится работать и в жару, и в холод. </a:t>
            </a:r>
          </a:p>
          <a:p>
            <a:pPr lvl="0" indent="180975" algn="just" eaLnBrk="0" fontAlgn="base" hangingPunct="0"/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Наш колледж -  государственное образовательное учреждение, где уже много лет готовят кадры для села. Из его стен выходят не просто квалифицированные специалисты, а настоящие механизаторы, необходимые в каждом хозяйстве. Выпускники колледжа трудятся во многих регионах нашей огромной страны. Немало их и на бугульминской земле. Где бы они ни работали – везде заслуживают добрые отзывы.</a:t>
            </a:r>
          </a:p>
          <a:p>
            <a:pPr algn="just"/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Студенты колледжа во время обучения наряду с разнообразными теоретическими знаниями, получают также практические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навыки: работают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полях учебного хозяйства, получают универсальную подготовку. </a:t>
            </a:r>
          </a:p>
          <a:p>
            <a:pPr algn="just"/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     Весенне-полевые работы  - важный процесс в учебном хозяйстве колледжа.</a:t>
            </a:r>
          </a:p>
          <a:p>
            <a:pPr algn="just"/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     В этом году к началу посевной  отремонтировали технику.  Был составлен план работ, где указана структура посевных площадей, размещение культур и севооборот. </a:t>
            </a:r>
          </a:p>
        </p:txBody>
      </p:sp>
      <p:pic>
        <p:nvPicPr>
          <p:cNvPr id="31" name="Рисунок 30" descr="DSC_10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46" y="6310322"/>
            <a:ext cx="1857960" cy="123534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57166" y="6381760"/>
            <a:ext cx="979755" cy="25391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1050" dirty="0" smtClean="0"/>
              <a:t>Сев завершен</a:t>
            </a:r>
            <a:endParaRPr lang="ru-RU" sz="1050" dirty="0"/>
          </a:p>
        </p:txBody>
      </p:sp>
      <p:pic>
        <p:nvPicPr>
          <p:cNvPr id="19" name="Рисунок 18" descr="DSC_03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9066" y="4738686"/>
            <a:ext cx="2331504" cy="1386459"/>
          </a:xfrm>
          <a:prstGeom prst="rect">
            <a:avLst/>
          </a:prstGeom>
        </p:spPr>
      </p:pic>
      <p:pic>
        <p:nvPicPr>
          <p:cNvPr id="20" name="Рисунок 19" descr="DSC_034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8" y="595282"/>
            <a:ext cx="3631971" cy="1928826"/>
          </a:xfrm>
          <a:prstGeom prst="rect">
            <a:avLst/>
          </a:prstGeom>
        </p:spPr>
      </p:pic>
      <p:cxnSp>
        <p:nvCxnSpPr>
          <p:cNvPr id="37" name="Прямая соединительная линия 36"/>
          <p:cNvCxnSpPr/>
          <p:nvPr/>
        </p:nvCxnSpPr>
        <p:spPr>
          <a:xfrm>
            <a:off x="214290" y="166654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90" y="541704"/>
            <a:ext cx="6429420" cy="6500857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00834" y="9525032"/>
            <a:ext cx="250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42852" y="9739346"/>
            <a:ext cx="65722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4aGO7M7K1h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26" y="3238488"/>
            <a:ext cx="1143008" cy="1745540"/>
          </a:xfrm>
          <a:prstGeom prst="rect">
            <a:avLst/>
          </a:prstGeom>
        </p:spPr>
      </p:pic>
      <p:pic>
        <p:nvPicPr>
          <p:cNvPr id="13" name="Рисунок 12" descr="ZMJ_Pb0QR_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702" y="5238752"/>
            <a:ext cx="1083458" cy="1428736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42852" y="238092"/>
            <a:ext cx="4929222" cy="49398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Практику ребята проходили под руководством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опытных наставников, мастеров производственного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обучения: Рустама Камиловича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Хайрова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Хусаена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Ахтамовича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Ситдикова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Айрата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Фаридовича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Сафина, Константина Сергеевича Татьянина,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Александра Михайловича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Христоферова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Анаса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Гариповича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Мухаматдинова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Студенты группы ТМ -103 Илья 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Тетиков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Александр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Синдяков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Максим Долгов под руководством мастера производственного обучения Василия Александровича Егорова во время посевной обеспечивали агрегаты семенами и удобрением.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Первым приемом обработки почвы под яровые культуры является весеннее боронование. Студент группы МТО-109 Андрей Фролов</a:t>
            </a:r>
            <a:r>
              <a:rPr kumimoji="0" lang="ru-RU" sz="9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мастером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Айратом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Фаридовичем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Сафиным производили боронование почвы для</a:t>
            </a:r>
            <a:r>
              <a:rPr kumimoji="0" lang="ru-RU" sz="9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выравнивания и сохранения влаги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Александр  Карпов, Иван Веснин и Николай Фролов студенты группы ТМ -202 участвуют на посевной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уже не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год. Александр  подготавливал поле культивацией под посев.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Иван на тракторе МТЗ – 80 на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катковальном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агрегате выполнил работу на площади</a:t>
            </a:r>
            <a:r>
              <a:rPr kumimoji="0" lang="ru-RU" sz="9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350 га</a:t>
            </a:r>
            <a:r>
              <a:rPr kumimoji="0" lang="ru-RU" sz="9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9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Николай Фролов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занимался погрузкой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семян, следил за работой сеялок.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тудент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группы МСХТ-108 Эдуард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Сагитов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работал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зернотоке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Он проводил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протравливание семян,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поддерживал чистоту и порядок на складах.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Старший мастер Наиль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Гумарович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Галеев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вел контроль за работой машинно-тракторных агрегатов, обеспечивая их запасными частями.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Мастер производственного обучения Владимир Иванович </a:t>
            </a:r>
            <a:r>
              <a:rPr kumimoji="0" lang="ru-RU" sz="9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Недобежкин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микроавтобусе УАЗ ежедневно к  6.00 часам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подвозил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студентов и мастеров на полевой стан.  На полевых</a:t>
            </a:r>
            <a:r>
              <a:rPr kumimoji="0" lang="ru-RU" sz="9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работах мастера и студенты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трудились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зари до зари. Владимир Иванович своевременно  доставлял  обед и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ужин. </a:t>
            </a:r>
            <a:endParaRPr kumimoji="0" lang="ru-RU" sz="9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весенних полевых работ в колледже каждый стремился внести свой вклад в общее дело. Агитбригада из числа студентов колледжа не раз приезжала к труженикам полей. Творческий десант в обеденный перерыв выступал с концертной программой.  Члены агитбригады  пели  песни, танцевали, читали стихи, посвященные самоотверженному труду земледельцев. Механизаторы  получали эмоциональный подъем к дальнейшей работе.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9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DSC_107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50" y="309530"/>
            <a:ext cx="1357322" cy="950682"/>
          </a:xfrm>
          <a:prstGeom prst="rect">
            <a:avLst/>
          </a:prstGeom>
        </p:spPr>
      </p:pic>
      <p:pic>
        <p:nvPicPr>
          <p:cNvPr id="18" name="Рисунок 17" descr="DSC_109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57826" y="6881826"/>
            <a:ext cx="1396755" cy="928694"/>
          </a:xfrm>
          <a:prstGeom prst="rect">
            <a:avLst/>
          </a:prstGeom>
        </p:spPr>
      </p:pic>
      <p:pic>
        <p:nvPicPr>
          <p:cNvPr id="20" name="Рисунок 19" descr="DSC_0004.JPG"/>
          <p:cNvPicPr>
            <a:picLocks noChangeAspect="1"/>
          </p:cNvPicPr>
          <p:nvPr/>
        </p:nvPicPr>
        <p:blipFill>
          <a:blip r:embed="rId7" cstate="print"/>
          <a:srcRect l="9214" r="4726"/>
          <a:stretch>
            <a:fillRect/>
          </a:stretch>
        </p:blipFill>
        <p:spPr>
          <a:xfrm>
            <a:off x="142852" y="380968"/>
            <a:ext cx="2071678" cy="1000132"/>
          </a:xfrm>
          <a:prstGeom prst="rect">
            <a:avLst/>
          </a:prstGeom>
        </p:spPr>
      </p:pic>
      <p:pic>
        <p:nvPicPr>
          <p:cNvPr id="22" name="Рисунок 21" descr="DSC_109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6322" y="8024834"/>
            <a:ext cx="1950368" cy="155772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42852" y="7810520"/>
            <a:ext cx="457203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Заместитель директора  по </a:t>
            </a:r>
            <a:r>
              <a:rPr lang="ru-RU" sz="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учебно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производственной практике Марсель </a:t>
            </a:r>
            <a:r>
              <a:rPr lang="ru-RU" sz="9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Хабирович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Салихов отметил,  что посевная работа прошла на высоком организационном и агротехническом уровне. Студенты и мастера работали слаженно, организованно, стараясь не упустить благоприятное время.  Было обработано и засеяно пшеницей и ячменем  350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гектаров пашни.</a:t>
            </a:r>
            <a:endParaRPr lang="ru-RU" sz="9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Сев завершен! Но сейчас главная забота – защита посевов от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сорняков и вредителей и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подготовка  полей под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чистый пар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которые планируются засеять в августе озимыми. 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Ребята нашего колледжа выбрали профессию механизатора по душе и по призванию. Работа в поле доказала, что труд механизатора тяжелый, но 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достойный! </a:t>
            </a:r>
            <a:endParaRPr lang="ru-RU" sz="9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Быть земледельцем – высокая честь!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Тот, кто выбирает профессию механизатора, должен обязательно любить и понимать землю. </a:t>
            </a:r>
            <a:endParaRPr lang="ru-RU" sz="900" dirty="0"/>
          </a:p>
        </p:txBody>
      </p:sp>
      <p:pic>
        <p:nvPicPr>
          <p:cNvPr id="24" name="Рисунок 23" descr="DSC_000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2852" y="5024438"/>
            <a:ext cx="5129547" cy="2696795"/>
          </a:xfrm>
          <a:prstGeom prst="rect">
            <a:avLst/>
          </a:prstGeom>
        </p:spPr>
      </p:pic>
      <p:pic>
        <p:nvPicPr>
          <p:cNvPr id="26" name="Рисунок 25" descr="DSC_107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43512" y="1381100"/>
            <a:ext cx="1491828" cy="1614968"/>
          </a:xfrm>
          <a:prstGeom prst="rect">
            <a:avLst/>
          </a:prstGeom>
        </p:spPr>
      </p:pic>
      <p:cxnSp>
        <p:nvCxnSpPr>
          <p:cNvPr id="35" name="Прямая соединительная линия 34"/>
          <p:cNvCxnSpPr/>
          <p:nvPr/>
        </p:nvCxnSpPr>
        <p:spPr>
          <a:xfrm>
            <a:off x="0" y="166654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96" y="166654"/>
            <a:ext cx="1571636" cy="309565"/>
          </a:xfrm>
        </p:spPr>
        <p:txBody>
          <a:bodyPr>
            <a:normAutofit fontScale="90000"/>
          </a:bodyPr>
          <a:lstStyle/>
          <a:p>
            <a:pPr algn="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571612" y="452406"/>
            <a:ext cx="4929222" cy="4308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lang="ru-RU" sz="1100" dirty="0" smtClean="0"/>
              <a:t>    	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52" y="1666852"/>
            <a:ext cx="928694" cy="24622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000" dirty="0" smtClean="0">
                <a:latin typeface="CyrillicOld" pitchFamily="2" charset="0"/>
              </a:rPr>
              <a:t>КОНКУРСЫ</a:t>
            </a:r>
            <a:endParaRPr lang="ru-RU" sz="1000" dirty="0">
              <a:latin typeface="CyrillicOld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604" y="6381760"/>
            <a:ext cx="50721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100" dirty="0" smtClean="0">
                <a:solidFill>
                  <a:srgbClr val="002060"/>
                </a:solidFill>
              </a:rPr>
              <a:t>                                  </a:t>
            </a:r>
            <a:endParaRPr lang="ru-RU" dirty="0" smtClean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2852" y="166654"/>
            <a:ext cx="65722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20" idx="2"/>
          </p:cNvCxnSpPr>
          <p:nvPr/>
        </p:nvCxnSpPr>
        <p:spPr>
          <a:xfrm>
            <a:off x="214290" y="9667908"/>
            <a:ext cx="6340301" cy="31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85728" y="7881958"/>
            <a:ext cx="63579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29396" y="9453594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5728" y="9239280"/>
            <a:ext cx="23574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Студенческая газета «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Фордзон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Ответственный за выпуск Л.Е. 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Пилевич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71942" y="43814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2500306" y="9239280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Наш адрес: 423230, РТ, г.Бугульма, ул.Ленина, 135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телефон 8 (85594) 4-66-93 факс 8 ( 85594) 4-66-93</a:t>
            </a:r>
          </a:p>
          <a:p>
            <a:pPr fontAlgn="t"/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pu75@yandex.ru Bak.Agrarnyy@tatar.ru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86388" y="9382156"/>
            <a:ext cx="8460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Тираж 50 экз.</a:t>
            </a:r>
            <a:endParaRPr lang="ru-RU" sz="8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2852" y="4024306"/>
            <a:ext cx="5143536" cy="207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«Технический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пасьют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 Планом работы  некоммерческого партнёрства «Совет директоров образовательных учреждений МПО РТ»  на 2016-2017 учебный год, с планом работы научно-образовательного кластера ФГБОУ «Казанский национальный научно-исследовательский университет»  25 мая 2017 на базе  ГАПОУ «Камский государственный автомеханический техникум им Л.Б. Васильева» проведён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Республиканский конкурс «Технический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пасьют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Обучающийся  ГАПОУ «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Бугульминский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аграрный колледж» Юсупов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Альберт,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студент группы МСХТ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207,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награждён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Дипломом и занял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общепрофессиональной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дисциплине «Материаловедение». Преподаватель: Чернов Олег Иванович.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Рисунок 22" descr="DSC055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26" y="4167182"/>
            <a:ext cx="1214446" cy="1520119"/>
          </a:xfrm>
          <a:prstGeom prst="rect">
            <a:avLst/>
          </a:prstGeom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000240" y="414851"/>
            <a:ext cx="450059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 мая   в колледже   проведена объектовая тренировка «День защиты детей».   К участию в тренировке были привлечены: 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руководящий</a:t>
            </a:r>
            <a:r>
              <a:rPr kumimoji="0" lang="ru-RU" sz="1000" b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преподавательский 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</a:t>
            </a:r>
            <a:r>
              <a:rPr kumimoji="0" lang="ru-RU" sz="1000" b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сотрудники колледжа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10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обу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чающиеся 1-3-х 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курсов.  В ходе комплекса мероприятий отрабатывалис</a:t>
            </a:r>
            <a:r>
              <a:rPr lang="ru-RU" sz="1000" baseline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ь</a:t>
            </a:r>
            <a:r>
              <a:rPr lang="ru-RU" sz="1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навыки</a:t>
            </a:r>
            <a:r>
              <a:rPr kumimoji="0" lang="ru-RU" sz="1000" b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эвакуации сотрудников и учащихся</a:t>
            </a:r>
            <a:r>
              <a:rPr kumimoji="0" lang="ru-RU" sz="1000" b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здания колледжа по установленному сигналу</a:t>
            </a:r>
            <a:r>
              <a:rPr kumimoji="0" lang="ru-RU" sz="1000" b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оказания первой медицинской помощи, действий в условиях возгорания помещения, локализации пожара, эвакуации из здания.</a:t>
            </a:r>
            <a:endParaRPr kumimoji="0" lang="ru-RU" sz="1000" b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43116" y="166654"/>
            <a:ext cx="3857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Объектовая тренировка «День защиты детей»</a:t>
            </a:r>
            <a:endParaRPr lang="ru-RU" sz="1000" dirty="0"/>
          </a:p>
        </p:txBody>
      </p:sp>
      <p:pic>
        <p:nvPicPr>
          <p:cNvPr id="28" name="Рисунок 27" descr="https://pp.userapi.com/c836323/v836323223/4040a/ISF60LlNj7Y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8" y="238092"/>
            <a:ext cx="1714512" cy="107157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Прямоугольник 29"/>
          <p:cNvSpPr/>
          <p:nvPr/>
        </p:nvSpPr>
        <p:spPr>
          <a:xfrm>
            <a:off x="142852" y="1952604"/>
            <a:ext cx="56436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2 мая в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Кукморском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аграрном колледже состоялась Республиканская олимпиада профессионального мастерства обучающихся  учреждений  среднего профессионального образования по специальности «Механизация сельского хозяйства», в которой принял  участие  студент нашего колледжа  Алмаз Булатов и был награжден дипломом.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8" y="1666852"/>
            <a:ext cx="714380" cy="98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3" name="Прямая соединительная линия 32"/>
          <p:cNvCxnSpPr/>
          <p:nvPr/>
        </p:nvCxnSpPr>
        <p:spPr>
          <a:xfrm>
            <a:off x="142852" y="3952868"/>
            <a:ext cx="65722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00174" y="5881694"/>
            <a:ext cx="5214974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 25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мая в 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Бугульминском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филиале «КНИТУ» прошла интеллектуальная игра «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Брейн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ринг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».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Она была организована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антинаркотической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комиссией района при поддержке отдела по делам молодежи, спорта и туризма. Наш колледж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представил команду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из 6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студентов первого курса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: Михаил </a:t>
            </a:r>
            <a:r>
              <a:rPr lang="ru-RU" sz="1000" dirty="0" err="1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Важовский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, Анастасия </a:t>
            </a:r>
            <a:r>
              <a:rPr lang="ru-RU" sz="1000" dirty="0" err="1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Корепанова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Диана </a:t>
            </a:r>
            <a:r>
              <a:rPr lang="ru-RU" sz="1000" dirty="0" err="1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Павелюк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, Регина Некрасова, Мария Сивачева, Мария </a:t>
            </a:r>
            <a:r>
              <a:rPr lang="ru-RU" sz="1000" dirty="0" err="1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Маторина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.          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entury Schoolbook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   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Участники конкурса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смогли проверить свою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эрудицию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и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логику.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    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Вопросы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были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не простые,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но интересные на такие темы как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: «Краеведение», «Противодействие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употреблению наркотических веществ и злоупотреблению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алкоголем». В игре приняли участие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команды из 5 учебных заведений города. Наши ребята дошли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до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финала,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уступив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только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БППК,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и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заняли призовое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второе место.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     Подготовила команду  преподаватель истории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Татьяна Васильевна Корнилова.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Поздравляем всех ребят с победой и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желаем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им дальнейших творческих успехов!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42852" y="2666984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71480" y="-261974"/>
            <a:ext cx="592935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1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4E4E4E"/>
                </a:solidFill>
                <a:effectLst/>
                <a:latin typeface="Century Schoolbook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90" y="6524636"/>
            <a:ext cx="1305499" cy="110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Прямоугольник 30"/>
          <p:cNvSpPr/>
          <p:nvPr/>
        </p:nvSpPr>
        <p:spPr>
          <a:xfrm>
            <a:off x="142852" y="2952736"/>
            <a:ext cx="550072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18-19 мая в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Мамадышском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политехническом колледже состоялась Республиканская олимпиада по специальности «Технология продукции общественного питания». Олимпиада проводилась в целях выявления наиболее одаренных и талантливых студентов.</a:t>
            </a:r>
          </a:p>
          <a:p>
            <a:pPr fontAlgn="base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В ней приняли участие студенты из 14 образовательных учреждений. Наш студент </a:t>
            </a:r>
          </a:p>
          <a:p>
            <a:pPr fontAlgn="base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Захаров Алексей из группы ТТ-302 занял призовое 3 место и был награжден дипломом. </a:t>
            </a:r>
          </a:p>
          <a:p>
            <a:pPr fontAlgn="base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Поздравляем!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4" descr="https://edu.tatar.ru/upload/news/146616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86388" y="2881298"/>
            <a:ext cx="1428736" cy="941668"/>
          </a:xfrm>
          <a:prstGeom prst="rect">
            <a:avLst/>
          </a:prstGeom>
          <a:noFill/>
        </p:spPr>
      </p:pic>
      <p:cxnSp>
        <p:nvCxnSpPr>
          <p:cNvPr id="41" name="Прямая соединительная линия 40"/>
          <p:cNvCxnSpPr/>
          <p:nvPr/>
        </p:nvCxnSpPr>
        <p:spPr>
          <a:xfrm>
            <a:off x="214290" y="1595414"/>
            <a:ext cx="635800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500174" y="1666852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Республиканская олимпиада по специальности </a:t>
            </a:r>
          </a:p>
          <a:p>
            <a:pPr algn="ctr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«Механизация сельского хозяйства» 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57166" y="2666984"/>
            <a:ext cx="55721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Республиканская олимпиада по специальности </a:t>
            </a:r>
          </a:p>
          <a:p>
            <a:pPr algn="ctr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«Технология продукции общественного питания»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28802" y="5524504"/>
            <a:ext cx="1148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12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42852" y="5881694"/>
            <a:ext cx="65722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285728" y="6024570"/>
            <a:ext cx="1066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«</a:t>
            </a:r>
            <a:r>
              <a:rPr lang="ru-RU" sz="1000" dirty="0" err="1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Брейн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ринг»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14290" y="7953396"/>
            <a:ext cx="50720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С 28 по 31 мая в Елабуге прошла Спартакиада по многоборью ГТО. </a:t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 финальных соревнованиях участвовали 360 учащихся из 60 профессиональных образовательных организаций Татарстана, среди  которых также  принимали участие 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туденты  нашего колледжа. На протяжении трех дней они  соревновались в таких видах спорта, как стрельба и легкая атлетика (прыжок в длину с места, тест на гибкость, подтягивание и т. д.)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214422" y="7881958"/>
            <a:ext cx="22860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Спартакиада по многоборью ГТО</a:t>
            </a:r>
            <a:endParaRPr lang="ru-RU" sz="11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7826" y="7953396"/>
            <a:ext cx="857257" cy="1143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9" name="Прямая соединительная линия 68"/>
          <p:cNvCxnSpPr/>
          <p:nvPr/>
        </p:nvCxnSpPr>
        <p:spPr>
          <a:xfrm>
            <a:off x="214290" y="9167842"/>
            <a:ext cx="63579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3893</TotalTime>
  <Words>1240</Words>
  <Application>Microsoft Office PowerPoint</Application>
  <PresentationFormat>Лист A4 (210x297 мм)</PresentationFormat>
  <Paragraphs>159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</dc:creator>
  <cp:lastModifiedBy>Библиотека</cp:lastModifiedBy>
  <cp:revision>412</cp:revision>
  <dcterms:created xsi:type="dcterms:W3CDTF">2017-03-01T08:44:10Z</dcterms:created>
  <dcterms:modified xsi:type="dcterms:W3CDTF">2017-06-08T07:00:24Z</dcterms:modified>
</cp:coreProperties>
</file>