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9" r:id="rId4"/>
    <p:sldId id="267" r:id="rId5"/>
    <p:sldId id="271" r:id="rId6"/>
    <p:sldId id="272" r:id="rId7"/>
    <p:sldId id="273" r:id="rId8"/>
    <p:sldId id="275" r:id="rId9"/>
    <p:sldId id="274" r:id="rId10"/>
    <p:sldId id="270" r:id="rId11"/>
    <p:sldId id="285" r:id="rId12"/>
    <p:sldId id="290" r:id="rId13"/>
    <p:sldId id="291" r:id="rId14"/>
    <p:sldId id="261" r:id="rId15"/>
    <p:sldId id="276" r:id="rId16"/>
    <p:sldId id="287" r:id="rId17"/>
    <p:sldId id="288" r:id="rId18"/>
    <p:sldId id="265" r:id="rId19"/>
    <p:sldId id="286" r:id="rId20"/>
    <p:sldId id="289" r:id="rId21"/>
    <p:sldId id="269" r:id="rId22"/>
    <p:sldId id="277" r:id="rId23"/>
    <p:sldId id="280" r:id="rId24"/>
    <p:sldId id="260" r:id="rId25"/>
    <p:sldId id="278" r:id="rId26"/>
    <p:sldId id="263" r:id="rId27"/>
    <p:sldId id="283" r:id="rId28"/>
    <p:sldId id="284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14" autoAdjust="0"/>
    <p:restoredTop sz="94660"/>
  </p:normalViewPr>
  <p:slideViewPr>
    <p:cSldViewPr snapToGrid="0">
      <p:cViewPr>
        <p:scale>
          <a:sx n="93" d="100"/>
          <a:sy n="93" d="100"/>
        </p:scale>
        <p:origin x="-1194" y="-5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199" y="665163"/>
            <a:ext cx="470816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199" y="3602038"/>
            <a:ext cx="470816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18.03.2024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038080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18.03.2024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904178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4933013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18.03.2024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247485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18.03.2024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2"/>
          <p:cNvSpPr>
            <a:spLocks noGrp="1"/>
          </p:cNvSpPr>
          <p:nvPr>
            <p:ph idx="13"/>
          </p:nvPr>
        </p:nvSpPr>
        <p:spPr>
          <a:xfrm>
            <a:off x="719528" y="1825625"/>
            <a:ext cx="5087912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237732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1977" y="765358"/>
            <a:ext cx="491667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511976" y="4589463"/>
            <a:ext cx="4835473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18.03.2024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9807108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83367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18.03.2024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3591176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2200" y="365125"/>
            <a:ext cx="51831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18.03.2024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026912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547" y="260194"/>
            <a:ext cx="508791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18.03.2024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105503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18.03.2024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2744751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586651" cy="14015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80682" y="457201"/>
            <a:ext cx="4774706" cy="564379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58665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18.03.2024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267850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610662" y="987425"/>
            <a:ext cx="4744726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18.03.2024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600940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5888" y="365125"/>
            <a:ext cx="48118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reezing" dir="t"/>
            </a:scene3d>
            <a:sp3d extrusionH="57150" contourW="12700" prstMaterial="dkEdge">
              <a:bevelT w="38100" h="38100"/>
              <a:contourClr>
                <a:schemeClr val="accent4">
                  <a:lumMod val="5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65888" y="1825625"/>
            <a:ext cx="481184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46D937-DF1D-41E6-B9D6-316CB067AABE}" type="datetimeFigureOut">
              <a:rPr lang="ru-RU" smtClean="0"/>
              <a:t>18.03.2024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030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ln w="6350">
            <a:solidFill>
              <a:srgbClr val="640000"/>
            </a:solidFill>
          </a:ln>
          <a:solidFill>
            <a:srgbClr val="FF0000"/>
          </a:solidFill>
          <a:effectLst/>
          <a:latin typeface="Arial Black" panose="020B0A04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96495" y="1587929"/>
            <a:ext cx="4539439" cy="4656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C:\Users\химия\Desktop\ФОТО КОЛЛЕДЖ\Колледж 20212022\здание\16658571107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4767" y="2039921"/>
            <a:ext cx="5003516" cy="3752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22705" y="672055"/>
            <a:ext cx="101212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2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Государственное автономное профессиональное образовательное учреждение </a:t>
            </a:r>
          </a:p>
          <a:p>
            <a:pPr algn="ctr"/>
            <a:r>
              <a:rPr lang="ru-RU" sz="22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"Арский агропромышленный профессиональный колледж"</a:t>
            </a:r>
            <a:endParaRPr lang="ru-RU" sz="22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559274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306170" y="449718"/>
            <a:ext cx="27975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n w="6350">
                  <a:solidFill>
                    <a:srgbClr val="640000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  <a:ea typeface="+mj-ea"/>
                <a:cs typeface="+mj-cs"/>
              </a:rPr>
              <a:t>колледжа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995429" y="449719"/>
            <a:ext cx="38250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n w="6350">
                  <a:solidFill>
                    <a:srgbClr val="640000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  <a:ea typeface="+mj-ea"/>
                <a:cs typeface="+mj-cs"/>
              </a:rPr>
              <a:t>Руководители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949569" y="5650523"/>
            <a:ext cx="4870946" cy="829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200" dirty="0" err="1">
                <a:solidFill>
                  <a:prstClr val="black"/>
                </a:solidFill>
              </a:rPr>
              <a:t>Кутдусов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Ильнур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Фарадисович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endParaRPr lang="ru-RU" sz="2200" dirty="0" smtClean="0">
              <a:solidFill>
                <a:prstClr val="black"/>
              </a:solidFill>
            </a:endParaRP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200" dirty="0" smtClean="0">
                <a:solidFill>
                  <a:prstClr val="black"/>
                </a:solidFill>
              </a:rPr>
              <a:t>(</a:t>
            </a:r>
            <a:r>
              <a:rPr lang="ru-RU" sz="2200" dirty="0">
                <a:solidFill>
                  <a:prstClr val="black"/>
                </a:solidFill>
              </a:rPr>
              <a:t>2015-2017)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06170" y="5650523"/>
            <a:ext cx="467835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200" dirty="0" err="1">
                <a:solidFill>
                  <a:prstClr val="black"/>
                </a:solidFill>
              </a:rPr>
              <a:t>Камалутдинов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Рифкать</a:t>
            </a:r>
            <a:r>
              <a:rPr lang="ru-RU" sz="2200" dirty="0">
                <a:solidFill>
                  <a:prstClr val="black"/>
                </a:solidFill>
              </a:rPr>
              <a:t> Рафаилович (</a:t>
            </a:r>
            <a:r>
              <a:rPr lang="ru-RU" sz="2200" dirty="0" smtClean="0">
                <a:solidFill>
                  <a:prstClr val="black"/>
                </a:solidFill>
              </a:rPr>
              <a:t>2017-2020)</a:t>
            </a:r>
            <a:endParaRPr lang="ru-RU" sz="2200" dirty="0">
              <a:solidFill>
                <a:prstClr val="black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613" y="1311010"/>
            <a:ext cx="4810161" cy="39200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5908" y="1312960"/>
            <a:ext cx="2930769" cy="39076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7666844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306170" y="449718"/>
            <a:ext cx="27975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n w="6350">
                  <a:solidFill>
                    <a:srgbClr val="640000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  <a:ea typeface="+mj-ea"/>
                <a:cs typeface="+mj-cs"/>
              </a:rPr>
              <a:t>колледжа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995429" y="449719"/>
            <a:ext cx="38250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n w="6350">
                  <a:solidFill>
                    <a:srgbClr val="640000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  <a:ea typeface="+mj-ea"/>
                <a:cs typeface="+mj-cs"/>
              </a:rPr>
              <a:t>Руководители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36799" y="2990450"/>
            <a:ext cx="4678353" cy="1512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800" dirty="0" err="1" smtClean="0">
                <a:solidFill>
                  <a:prstClr val="black"/>
                </a:solidFill>
              </a:rPr>
              <a:t>Давлетбаев</a:t>
            </a:r>
            <a:r>
              <a:rPr lang="ru-RU" sz="2800" dirty="0" smtClean="0">
                <a:solidFill>
                  <a:prstClr val="black"/>
                </a:solidFill>
              </a:rPr>
              <a:t> 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800" dirty="0" smtClean="0">
                <a:solidFill>
                  <a:prstClr val="black"/>
                </a:solidFill>
              </a:rPr>
              <a:t> </a:t>
            </a:r>
            <a:r>
              <a:rPr lang="ru-RU" sz="2800" dirty="0" err="1" smtClean="0">
                <a:solidFill>
                  <a:prstClr val="black"/>
                </a:solidFill>
              </a:rPr>
              <a:t>Зульфат</a:t>
            </a:r>
            <a:r>
              <a:rPr lang="ru-RU" sz="2800" dirty="0" smtClean="0">
                <a:solidFill>
                  <a:prstClr val="black"/>
                </a:solidFill>
              </a:rPr>
              <a:t> </a:t>
            </a:r>
            <a:r>
              <a:rPr lang="ru-RU" sz="2800" dirty="0" err="1" smtClean="0">
                <a:solidFill>
                  <a:prstClr val="black"/>
                </a:solidFill>
              </a:rPr>
              <a:t>Миннефарович</a:t>
            </a:r>
            <a:endParaRPr lang="ru-RU" sz="2800" dirty="0" smtClean="0">
              <a:solidFill>
                <a:prstClr val="black"/>
              </a:solidFill>
            </a:endParaRP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800" dirty="0" smtClean="0">
                <a:solidFill>
                  <a:prstClr val="black"/>
                </a:solidFill>
              </a:rPr>
              <a:t> (с 2020 года)</a:t>
            </a:r>
            <a:endParaRPr lang="ru-RU" sz="2800" dirty="0">
              <a:solidFill>
                <a:prstClr val="black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429" y="1561973"/>
            <a:ext cx="3004458" cy="40059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3154948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306170" y="449718"/>
            <a:ext cx="26821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n w="6350">
                  <a:solidFill>
                    <a:srgbClr val="640000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  <a:ea typeface="+mj-ea"/>
                <a:cs typeface="+mj-cs"/>
              </a:rPr>
              <a:t>в</a:t>
            </a:r>
            <a:r>
              <a:rPr lang="ru-RU" sz="3600" b="1" dirty="0" smtClean="0">
                <a:ln w="6350">
                  <a:solidFill>
                    <a:srgbClr val="640000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  <a:ea typeface="+mj-ea"/>
                <a:cs typeface="+mj-cs"/>
              </a:rPr>
              <a:t>етераны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027922" y="453960"/>
            <a:ext cx="16401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n w="6350">
                  <a:solidFill>
                    <a:srgbClr val="640000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  <a:ea typeface="+mj-ea"/>
                <a:cs typeface="+mj-cs"/>
              </a:rPr>
              <a:t>Наши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819525" y="1662947"/>
            <a:ext cx="1966339" cy="1262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2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Шаймуллин</a:t>
            </a:r>
            <a:r>
              <a:rPr lang="ru-RU" sz="22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200" b="1" i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2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Хурматулла</a:t>
            </a:r>
            <a:r>
              <a:rPr lang="ru-RU" sz="22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2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Шаймуллович</a:t>
            </a:r>
            <a:endParaRPr lang="ru-RU" sz="22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629650" y="1486488"/>
            <a:ext cx="2583473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  <a:spcBef>
                <a:spcPts val="1000"/>
              </a:spcBef>
            </a:pPr>
            <a:r>
              <a:rPr lang="ru-RU" sz="22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Галиахметов</a:t>
            </a:r>
            <a:r>
              <a:rPr lang="ru-RU" sz="22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Габдулкутдус</a:t>
            </a:r>
            <a:r>
              <a:rPr lang="ru-RU" sz="22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Мухаметшинович</a:t>
            </a:r>
            <a:endParaRPr lang="ru-RU" sz="22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C:\Users\Я\Desktop\ветераны\_DSC0033.JPG"/>
          <p:cNvPicPr>
            <a:picLocks noGrp="1" noChangeAspect="1" noChangeArrowheads="1"/>
          </p:cNvPicPr>
          <p:nvPr>
            <p:ph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99" t="7879" r="11068" b="12324"/>
          <a:stretch/>
        </p:blipFill>
        <p:spPr bwMode="auto">
          <a:xfrm>
            <a:off x="1259348" y="1079198"/>
            <a:ext cx="2193463" cy="34943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TextBox 2"/>
          <p:cNvSpPr txBox="1"/>
          <p:nvPr/>
        </p:nvSpPr>
        <p:spPr>
          <a:xfrm>
            <a:off x="942974" y="4753959"/>
            <a:ext cx="50196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Родился в 1925  году в д. Верхний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Пшалым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Мобилизован в 1943 году.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Демобилизован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1950 году. Работал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мастером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производственного обучения.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Умер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1998 году. Похоронен в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д.Верхний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Пшалым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8754" y="4753959"/>
            <a:ext cx="46021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Родился в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июне 1923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года в д.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Мендюш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Мобилизован в 1942 году. 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Ранен под Старой Руссой.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Демобилизован в 1943 году.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Работал преподавателем с ноября 1944 года.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Умер в 1973 году.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826" y="1079198"/>
            <a:ext cx="2518350" cy="349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31422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306170" y="449718"/>
            <a:ext cx="26821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n w="6350">
                  <a:solidFill>
                    <a:srgbClr val="640000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  <a:ea typeface="+mj-ea"/>
                <a:cs typeface="+mj-cs"/>
              </a:rPr>
              <a:t>в</a:t>
            </a:r>
            <a:r>
              <a:rPr lang="ru-RU" sz="3600" b="1" dirty="0" smtClean="0">
                <a:ln w="6350">
                  <a:solidFill>
                    <a:srgbClr val="640000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  <a:ea typeface="+mj-ea"/>
                <a:cs typeface="+mj-cs"/>
              </a:rPr>
              <a:t>етераны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027922" y="453960"/>
            <a:ext cx="16401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n w="6350">
                  <a:solidFill>
                    <a:srgbClr val="640000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  <a:ea typeface="+mj-ea"/>
                <a:cs typeface="+mj-cs"/>
              </a:rPr>
              <a:t>Наши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710147" y="1627310"/>
            <a:ext cx="1875692" cy="1555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  <a:spcBef>
                <a:spcPts val="1000"/>
              </a:spcBef>
            </a:pPr>
            <a:r>
              <a:rPr lang="ru-RU" sz="22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Зайдиев</a:t>
            </a:r>
            <a:r>
              <a:rPr lang="ru-RU" sz="22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Хидият</a:t>
            </a:r>
            <a:r>
              <a:rPr lang="ru-RU" sz="22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Зайдиевич</a:t>
            </a:r>
            <a:endParaRPr lang="ru-RU" sz="22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88315" y="1843456"/>
            <a:ext cx="2121877" cy="1262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2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Гайнанов</a:t>
            </a:r>
            <a:r>
              <a:rPr lang="ru-RU" sz="22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200" b="1" i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2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Накип</a:t>
            </a:r>
            <a:r>
              <a:rPr lang="ru-RU" sz="22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2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Гайнанович</a:t>
            </a:r>
            <a:r>
              <a:rPr lang="ru-RU" sz="22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42636" y="4343400"/>
            <a:ext cx="5287107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Родился в  22 .03. 1926 году в д. Нижний </a:t>
            </a:r>
            <a:r>
              <a:rPr lang="ru-RU" sz="1500" dirty="0" err="1">
                <a:latin typeface="Times New Roman" pitchFamily="18" charset="0"/>
                <a:cs typeface="Times New Roman" pitchFamily="18" charset="0"/>
              </a:rPr>
              <a:t>Пшалым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Мобилизован в июне  1944 года. Старшина I статьи.</a:t>
            </a:r>
          </a:p>
          <a:p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Командир отделения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сторожевых 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кораблей ПВ МВД. </a:t>
            </a:r>
          </a:p>
          <a:p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В 1944 году участвовал при формировании Днестровского Лимана.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Демобилизован 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в  декабре  1951 году.</a:t>
            </a:r>
          </a:p>
          <a:p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Награжден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медалью «За 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победу над Германией в ВОВ 1941- 1945 гг.»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07.04.1946 г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. ,</a:t>
            </a: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Работал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заместителем  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директора по хозяйственной части.</a:t>
            </a:r>
          </a:p>
          <a:p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Умер в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1984 году. Похоронен  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в д. Нижний </a:t>
            </a:r>
            <a:r>
              <a:rPr lang="ru-RU" sz="1500" dirty="0" err="1">
                <a:latin typeface="Times New Roman" pitchFamily="18" charset="0"/>
                <a:cs typeface="Times New Roman" pitchFamily="18" charset="0"/>
              </a:rPr>
              <a:t>Пшалым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2" name="Picture 2" descr="C:\Users\Я\Desktop\IMG_20150220_180737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" t="3594" r="15962"/>
          <a:stretch/>
        </p:blipFill>
        <p:spPr bwMode="auto">
          <a:xfrm>
            <a:off x="6510477" y="1011541"/>
            <a:ext cx="2023923" cy="31811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TextBox 6"/>
          <p:cNvSpPr txBox="1"/>
          <p:nvPr/>
        </p:nvSpPr>
        <p:spPr>
          <a:xfrm>
            <a:off x="6306170" y="4374848"/>
            <a:ext cx="4862637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Родился в 1920 году в д. Нижний </a:t>
            </a:r>
            <a:r>
              <a:rPr lang="ru-RU" sz="1500" dirty="0" err="1">
                <a:latin typeface="Times New Roman" pitchFamily="18" charset="0"/>
                <a:cs typeface="Times New Roman" pitchFamily="18" charset="0"/>
              </a:rPr>
              <a:t>Пшалым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Мобилизован в 1941 году.</a:t>
            </a: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Сержант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Демобилизован в 1946 году.</a:t>
            </a:r>
          </a:p>
          <a:p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Работал  мастером производственного обучения.</a:t>
            </a:r>
          </a:p>
          <a:p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Умер в 1968 году.</a:t>
            </a: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Похоронен 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в д. Нижний </a:t>
            </a:r>
            <a:r>
              <a:rPr lang="ru-RU" sz="1500" dirty="0" err="1">
                <a:latin typeface="Times New Roman" pitchFamily="18" charset="0"/>
                <a:cs typeface="Times New Roman" pitchFamily="18" charset="0"/>
              </a:rPr>
              <a:t>Пшалым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476" y="968310"/>
            <a:ext cx="2503713" cy="3375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78907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55429" y="302402"/>
            <a:ext cx="10659370" cy="1325563"/>
          </a:xfrm>
        </p:spPr>
        <p:txBody>
          <a:bodyPr/>
          <a:lstStyle/>
          <a:p>
            <a:r>
              <a:rPr lang="ru-RU" dirty="0" smtClean="0"/>
              <a:t>Славные имена в истории колледжа</a:t>
            </a:r>
            <a:endParaRPr lang="ru-RU" dirty="0"/>
          </a:p>
        </p:txBody>
      </p:sp>
      <p:pic>
        <p:nvPicPr>
          <p:cNvPr id="2050" name="Рисунок 7" descr="Описание: http://16206s036.edusite.ru/nikiforov/images/p9_bezimeni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008" y="1443611"/>
            <a:ext cx="2093131" cy="259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TextBox 1"/>
          <p:cNvSpPr txBox="1"/>
          <p:nvPr/>
        </p:nvSpPr>
        <p:spPr>
          <a:xfrm>
            <a:off x="3347907" y="1526323"/>
            <a:ext cx="2579915" cy="1561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200" b="1" i="1" dirty="0" err="1">
                <a:latin typeface="Times New Roman"/>
                <a:ea typeface="Times New Roman"/>
              </a:rPr>
              <a:t>Сагдуллин</a:t>
            </a:r>
            <a:r>
              <a:rPr lang="ru-RU" sz="2200" b="1" i="1" dirty="0">
                <a:latin typeface="Times New Roman"/>
                <a:ea typeface="Times New Roman"/>
              </a:rPr>
              <a:t> </a:t>
            </a:r>
            <a:r>
              <a:rPr lang="ru-RU" sz="2200" b="1" i="1" dirty="0" err="1">
                <a:latin typeface="Times New Roman"/>
                <a:ea typeface="Times New Roman"/>
              </a:rPr>
              <a:t>Шарифулла</a:t>
            </a:r>
            <a:r>
              <a:rPr lang="ru-RU" sz="2200" b="1" i="1" dirty="0">
                <a:latin typeface="Times New Roman"/>
                <a:ea typeface="Times New Roman"/>
              </a:rPr>
              <a:t> </a:t>
            </a:r>
            <a:r>
              <a:rPr lang="ru-RU" sz="2200" b="1" i="1" dirty="0" err="1">
                <a:latin typeface="Times New Roman"/>
                <a:ea typeface="Times New Roman"/>
              </a:rPr>
              <a:t>Сагдуллович</a:t>
            </a:r>
            <a:endParaRPr lang="ru-RU" sz="2200" b="1" i="1" dirty="0"/>
          </a:p>
        </p:txBody>
      </p:sp>
      <p:sp>
        <p:nvSpPr>
          <p:cNvPr id="3" name="TextBox 2"/>
          <p:cNvSpPr txBox="1"/>
          <p:nvPr/>
        </p:nvSpPr>
        <p:spPr>
          <a:xfrm>
            <a:off x="996594" y="4271075"/>
            <a:ext cx="485502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  <a:tabLst>
                <a:tab pos="204470" algn="dec"/>
                <a:tab pos="381000" algn="l"/>
              </a:tabLst>
            </a:pPr>
            <a:r>
              <a:rPr lang="ru-RU" sz="1600" dirty="0" smtClean="0">
                <a:latin typeface="Times New Roman"/>
                <a:ea typeface="Times New Roman"/>
              </a:rPr>
              <a:t>      В </a:t>
            </a:r>
            <a:r>
              <a:rPr lang="ru-RU" sz="1600" dirty="0">
                <a:latin typeface="Times New Roman"/>
                <a:ea typeface="Times New Roman"/>
              </a:rPr>
              <a:t>1952 году парня призывают в Советскую Армию</a:t>
            </a:r>
            <a:r>
              <a:rPr lang="ru-RU" sz="1600" dirty="0" smtClean="0">
                <a:latin typeface="Times New Roman"/>
                <a:ea typeface="Times New Roman"/>
              </a:rPr>
              <a:t>. После армии </a:t>
            </a:r>
            <a:r>
              <a:rPr lang="ru-RU" sz="1600" dirty="0">
                <a:latin typeface="Times New Roman"/>
                <a:ea typeface="Times New Roman"/>
              </a:rPr>
              <a:t>оканчивает училище в </a:t>
            </a:r>
            <a:r>
              <a:rPr lang="ru-RU" sz="1600" dirty="0" err="1">
                <a:latin typeface="Times New Roman"/>
                <a:ea typeface="Times New Roman"/>
              </a:rPr>
              <a:t>Урняке</a:t>
            </a:r>
            <a:r>
              <a:rPr lang="ru-RU" sz="1600" dirty="0">
                <a:latin typeface="Times New Roman"/>
                <a:ea typeface="Times New Roman"/>
              </a:rPr>
              <a:t>, получает специальность механизатора и до 1991 года остаётся верен этой профессии.</a:t>
            </a:r>
          </a:p>
          <a:p>
            <a:pPr algn="just"/>
            <a:r>
              <a:rPr lang="ru-RU" sz="1600" dirty="0" smtClean="0">
                <a:latin typeface="Times New Roman"/>
                <a:ea typeface="Times New Roman"/>
              </a:rPr>
              <a:t>      В </a:t>
            </a:r>
            <a:r>
              <a:rPr lang="ru-RU" sz="1600" dirty="0">
                <a:latin typeface="Times New Roman"/>
                <a:ea typeface="Times New Roman"/>
              </a:rPr>
              <a:t>1976 году ему присвоили звание Героя Социалистического Труда. Ему вручили орден Ленина и золотую медаль «Серп и молот</a:t>
            </a:r>
            <a:r>
              <a:rPr lang="ru-RU" sz="1600" dirty="0" smtClean="0">
                <a:latin typeface="Times New Roman"/>
                <a:ea typeface="Times New Roman"/>
              </a:rPr>
              <a:t>»,  </a:t>
            </a:r>
            <a:r>
              <a:rPr lang="ru-RU" sz="1600" dirty="0">
                <a:latin typeface="Times New Roman"/>
                <a:ea typeface="Times New Roman"/>
              </a:rPr>
              <a:t>был награждён медалью «За подвиг во время войны».</a:t>
            </a:r>
            <a:endParaRPr lang="ru-RU" sz="1600" dirty="0"/>
          </a:p>
        </p:txBody>
      </p:sp>
      <p:pic>
        <p:nvPicPr>
          <p:cNvPr id="2051" name="Рисунок 16" descr="Описание: https://nailtimler.com/people_page/people_24sh/shayhutdinov_ilsur_garafievic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743" y="1442623"/>
            <a:ext cx="1901964" cy="259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TextBox 3"/>
          <p:cNvSpPr txBox="1"/>
          <p:nvPr/>
        </p:nvSpPr>
        <p:spPr>
          <a:xfrm>
            <a:off x="8327572" y="1429950"/>
            <a:ext cx="2667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200" b="1" i="1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Шайхутдинов</a:t>
            </a:r>
            <a:r>
              <a:rPr lang="ru-RU" sz="28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  <a:endParaRPr lang="ru-RU" sz="2800" dirty="0" smtClean="0">
              <a:solidFill>
                <a:srgbClr val="222222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200" b="1" i="1" dirty="0" err="1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Ильсур</a:t>
            </a:r>
            <a:r>
              <a:rPr lang="ru-RU" sz="2200" b="1" i="1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sz="2200" b="1" i="1" dirty="0" err="1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Гарафиевич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27572" y="3179485"/>
            <a:ext cx="2667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Родился 2 января 1936 года </a:t>
            </a: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 в деревне </a:t>
            </a:r>
            <a:r>
              <a:rPr lang="ru-RU" sz="16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Арняш</a:t>
            </a: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 Арского района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24108" y="3148481"/>
            <a:ext cx="24275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/>
                <a:ea typeface="Times New Roman"/>
              </a:rPr>
              <a:t>Родился </a:t>
            </a:r>
            <a:r>
              <a:rPr lang="ru-RU" sz="1600" dirty="0">
                <a:latin typeface="Times New Roman"/>
                <a:ea typeface="Times New Roman"/>
              </a:rPr>
              <a:t>29 июля 1930 года в деревне </a:t>
            </a:r>
            <a:r>
              <a:rPr lang="ru-RU" sz="1600" dirty="0" err="1">
                <a:latin typeface="Times New Roman"/>
                <a:ea typeface="Times New Roman"/>
              </a:rPr>
              <a:t>Шушмабаш</a:t>
            </a:r>
            <a:r>
              <a:rPr lang="ru-RU" sz="1600" dirty="0">
                <a:latin typeface="Times New Roman"/>
                <a:ea typeface="Times New Roman"/>
              </a:rPr>
              <a:t> Арского района</a:t>
            </a:r>
            <a:endParaRPr lang="ru-RU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6085114" y="4245427"/>
            <a:ext cx="5148944" cy="2087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spcAft>
                <a:spcPts val="120"/>
              </a:spcAft>
              <a:buSzPts val="1000"/>
              <a:tabLst>
                <a:tab pos="457200" algn="l"/>
              </a:tabLst>
            </a:pPr>
            <a:r>
              <a:rPr lang="ru-RU" sz="1600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</a:t>
            </a:r>
            <a:r>
              <a:rPr lang="ru-RU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После средней школы окончил </a:t>
            </a:r>
            <a:r>
              <a:rPr lang="ru-RU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Арское</a:t>
            </a:r>
            <a:r>
              <a:rPr lang="ru-RU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педагогическое </a:t>
            </a:r>
            <a:r>
              <a:rPr lang="ru-RU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училище. Затем </a:t>
            </a:r>
            <a:r>
              <a:rPr lang="ru-RU" sz="1600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 направлению комсомола</a:t>
            </a:r>
            <a:r>
              <a:rPr lang="ru-RU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поступил в училище механизации</a:t>
            </a:r>
            <a:r>
              <a:rPr lang="ru-RU" sz="1600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с/х №</a:t>
            </a:r>
            <a:r>
              <a:rPr lang="ru-RU" sz="1600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9.</a:t>
            </a:r>
            <a:endParaRPr lang="ru-RU" sz="1600" dirty="0" smtClean="0">
              <a:solidFill>
                <a:srgbClr val="222222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 algn="just">
              <a:spcAft>
                <a:spcPts val="120"/>
              </a:spcAft>
              <a:buSzPts val="1000"/>
              <a:tabLst>
                <a:tab pos="457200" algn="l"/>
              </a:tabLst>
            </a:pPr>
            <a:r>
              <a:rPr lang="ru-RU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В </a:t>
            </a:r>
            <a:r>
              <a:rPr lang="ru-RU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1975 году И. Г. </a:t>
            </a:r>
            <a:r>
              <a:rPr lang="ru-RU" sz="16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Шайхутдинову</a:t>
            </a:r>
            <a:r>
              <a:rPr lang="ru-RU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было присвоено звание Героя Социалистического Труда с </a:t>
            </a:r>
            <a:r>
              <a:rPr lang="ru-RU" sz="1600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вручением ордена Ленина.</a:t>
            </a: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Также </a:t>
            </a:r>
            <a:r>
              <a:rPr lang="ru-RU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награждён вторым орденом Ленина (1966), орденом Октябрьской Революции (1983) и медалями.</a:t>
            </a:r>
            <a:endParaRPr lang="ru-RU" sz="1600" dirty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3309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55950" y="990233"/>
            <a:ext cx="2579915" cy="1555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200" b="1" i="1" dirty="0">
                <a:latin typeface="Times New Roman"/>
                <a:ea typeface="Times New Roman"/>
              </a:rPr>
              <a:t>Закиров </a:t>
            </a:r>
          </a:p>
          <a:p>
            <a:pPr algn="ctr">
              <a:lnSpc>
                <a:spcPct val="150000"/>
              </a:lnSpc>
            </a:pPr>
            <a:r>
              <a:rPr lang="ru-RU" sz="2200" b="1" i="1" dirty="0" smtClean="0">
                <a:latin typeface="Times New Roman"/>
                <a:ea typeface="Times New Roman"/>
              </a:rPr>
              <a:t>Рустам </a:t>
            </a:r>
          </a:p>
          <a:p>
            <a:pPr algn="ctr">
              <a:lnSpc>
                <a:spcPct val="150000"/>
              </a:lnSpc>
            </a:pPr>
            <a:r>
              <a:rPr lang="ru-RU" sz="2200" b="1" i="1" dirty="0" err="1" smtClean="0">
                <a:latin typeface="Times New Roman"/>
                <a:ea typeface="Times New Roman"/>
              </a:rPr>
              <a:t>Раифович</a:t>
            </a:r>
            <a:endParaRPr lang="ru-RU" sz="2200" b="1" i="1" dirty="0">
              <a:latin typeface="Times New Roman"/>
              <a:ea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4462" y="3794294"/>
            <a:ext cx="48550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4625" algn="just">
              <a:spcAft>
                <a:spcPts val="0"/>
              </a:spcAft>
              <a:tabLst>
                <a:tab pos="204470" algn="dec"/>
                <a:tab pos="381000" algn="l"/>
              </a:tabLst>
            </a:pPr>
            <a:r>
              <a:rPr lang="ru-RU" sz="1600" dirty="0">
                <a:latin typeface="Times New Roman"/>
                <a:ea typeface="Times New Roman"/>
              </a:rPr>
              <a:t>После школы поступил </a:t>
            </a:r>
            <a:r>
              <a:rPr lang="ru-RU" sz="1600" dirty="0" smtClean="0">
                <a:latin typeface="Times New Roman"/>
                <a:ea typeface="Times New Roman"/>
              </a:rPr>
              <a:t> </a:t>
            </a:r>
            <a:r>
              <a:rPr lang="ru-RU" sz="1600" dirty="0">
                <a:latin typeface="Times New Roman"/>
                <a:ea typeface="Times New Roman"/>
              </a:rPr>
              <a:t>в профессионально-техническое </a:t>
            </a:r>
            <a:r>
              <a:rPr lang="ru-RU" sz="1600" dirty="0" smtClean="0">
                <a:latin typeface="Times New Roman"/>
                <a:ea typeface="Times New Roman"/>
              </a:rPr>
              <a:t>училище №77, </a:t>
            </a:r>
            <a:r>
              <a:rPr lang="ru-RU" sz="1600" dirty="0">
                <a:latin typeface="Times New Roman"/>
                <a:ea typeface="Times New Roman"/>
              </a:rPr>
              <a:t>решил получить </a:t>
            </a:r>
            <a:r>
              <a:rPr lang="ru-RU" sz="1600" dirty="0" smtClean="0">
                <a:latin typeface="Times New Roman"/>
                <a:ea typeface="Times New Roman"/>
              </a:rPr>
              <a:t>специальность тракториста - механизатора</a:t>
            </a:r>
            <a:r>
              <a:rPr lang="ru-RU" sz="1600" dirty="0" smtClean="0">
                <a:latin typeface="Times New Roman"/>
                <a:ea typeface="Times New Roman"/>
              </a:rPr>
              <a:t>. </a:t>
            </a:r>
            <a:r>
              <a:rPr lang="ru-RU" sz="1600" dirty="0">
                <a:latin typeface="Times New Roman"/>
                <a:ea typeface="Times New Roman"/>
              </a:rPr>
              <a:t>После армии </a:t>
            </a:r>
            <a:r>
              <a:rPr lang="ru-RU" sz="1600" dirty="0" smtClean="0">
                <a:latin typeface="Times New Roman"/>
                <a:ea typeface="Times New Roman"/>
              </a:rPr>
              <a:t>закончил </a:t>
            </a:r>
            <a:r>
              <a:rPr lang="ru-RU" sz="1600" dirty="0">
                <a:latin typeface="Times New Roman"/>
                <a:ea typeface="Times New Roman"/>
              </a:rPr>
              <a:t>музыкальное отделение Казанского педагогического института</a:t>
            </a:r>
            <a:r>
              <a:rPr lang="ru-RU" sz="1600" dirty="0" smtClean="0">
                <a:latin typeface="Times New Roman"/>
                <a:ea typeface="Times New Roman"/>
              </a:rPr>
              <a:t>. </a:t>
            </a:r>
            <a:r>
              <a:rPr lang="ru-RU" sz="1600" dirty="0">
                <a:latin typeface="Times New Roman"/>
                <a:ea typeface="Times New Roman"/>
              </a:rPr>
              <a:t>Успех пришел к нему после участия в </a:t>
            </a:r>
            <a:r>
              <a:rPr lang="ru-RU" sz="1600" dirty="0" smtClean="0">
                <a:latin typeface="Times New Roman"/>
                <a:ea typeface="Times New Roman"/>
              </a:rPr>
              <a:t>конкурсе татарской </a:t>
            </a:r>
            <a:r>
              <a:rPr lang="ru-RU" sz="1600" dirty="0">
                <a:latin typeface="Times New Roman"/>
                <a:ea typeface="Times New Roman"/>
              </a:rPr>
              <a:t>песне года 1993</a:t>
            </a:r>
            <a:r>
              <a:rPr lang="ru-RU" sz="1600" dirty="0" smtClean="0">
                <a:latin typeface="Times New Roman"/>
                <a:ea typeface="Times New Roman"/>
              </a:rPr>
              <a:t>. </a:t>
            </a:r>
            <a:r>
              <a:rPr lang="ru-RU" sz="1600" dirty="0">
                <a:latin typeface="Times New Roman"/>
                <a:ea typeface="Times New Roman"/>
              </a:rPr>
              <a:t>За композиции «Иске </a:t>
            </a:r>
            <a:r>
              <a:rPr lang="ru-RU" sz="1600" dirty="0" err="1">
                <a:latin typeface="Times New Roman"/>
                <a:ea typeface="Times New Roman"/>
              </a:rPr>
              <a:t>карурман</a:t>
            </a:r>
            <a:r>
              <a:rPr lang="ru-RU" sz="1600" dirty="0">
                <a:latin typeface="Times New Roman"/>
                <a:ea typeface="Times New Roman"/>
              </a:rPr>
              <a:t>», «</a:t>
            </a:r>
            <a:r>
              <a:rPr lang="ru-RU" sz="1600" dirty="0" err="1">
                <a:latin typeface="Times New Roman"/>
                <a:ea typeface="Times New Roman"/>
              </a:rPr>
              <a:t>Агыла</a:t>
            </a:r>
            <a:r>
              <a:rPr lang="ru-RU" sz="1600" dirty="0">
                <a:latin typeface="Times New Roman"/>
                <a:ea typeface="Times New Roman"/>
              </a:rPr>
              <a:t> да </a:t>
            </a:r>
            <a:r>
              <a:rPr lang="ru-RU" sz="1600" dirty="0" err="1">
                <a:latin typeface="Times New Roman"/>
                <a:ea typeface="Times New Roman"/>
              </a:rPr>
              <a:t>болыт</a:t>
            </a:r>
            <a:r>
              <a:rPr lang="ru-RU" sz="1600" dirty="0">
                <a:latin typeface="Times New Roman"/>
                <a:ea typeface="Times New Roman"/>
              </a:rPr>
              <a:t> </a:t>
            </a:r>
            <a:r>
              <a:rPr lang="ru-RU" sz="1600" dirty="0" err="1">
                <a:latin typeface="Times New Roman"/>
                <a:ea typeface="Times New Roman"/>
              </a:rPr>
              <a:t>агыла</a:t>
            </a:r>
            <a:r>
              <a:rPr lang="ru-RU" sz="1600" dirty="0">
                <a:latin typeface="Times New Roman"/>
                <a:ea typeface="Times New Roman"/>
              </a:rPr>
              <a:t>» удостоен специального приза - Гран-при Президента </a:t>
            </a:r>
            <a:r>
              <a:rPr lang="ru-RU" sz="1600" dirty="0" smtClean="0">
                <a:latin typeface="Times New Roman"/>
                <a:ea typeface="Times New Roman"/>
              </a:rPr>
              <a:t>РТ.</a:t>
            </a:r>
            <a:endParaRPr lang="ru-RU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8430313" y="867750"/>
            <a:ext cx="2667000" cy="1555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200" b="1" i="1" dirty="0" err="1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Шафигуллин</a:t>
            </a:r>
            <a:endParaRPr lang="ru-RU" sz="2200" b="1" i="1" dirty="0" smtClean="0">
              <a:solidFill>
                <a:srgbClr val="222222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200" b="1" i="1" dirty="0" err="1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Фаргат</a:t>
            </a:r>
            <a:endParaRPr lang="ru-RU" sz="2200" b="1" i="1" dirty="0" smtClean="0">
              <a:solidFill>
                <a:srgbClr val="222222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200" b="1" i="1" dirty="0" err="1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Талгатович</a:t>
            </a:r>
            <a:r>
              <a:rPr lang="ru-RU" sz="2200" b="1" i="1" dirty="0">
                <a:solidFill>
                  <a:srgbClr val="222222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  <a:endParaRPr lang="ru-RU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30313" y="2545274"/>
            <a:ext cx="2667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Родился</a:t>
            </a:r>
          </a:p>
          <a:p>
            <a:pPr algn="ctr"/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21 марта </a:t>
            </a:r>
            <a:r>
              <a:rPr lang="ru-RU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1964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Выпускник 1982 года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77139" y="2545274"/>
            <a:ext cx="26623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/>
                <a:ea typeface="Times New Roman"/>
              </a:rPr>
              <a:t>Родился 11 мая 1967 года в д. Средний </a:t>
            </a:r>
            <a:r>
              <a:rPr lang="ru-RU" sz="1600" dirty="0" err="1">
                <a:latin typeface="Times New Roman"/>
                <a:ea typeface="Times New Roman"/>
              </a:rPr>
              <a:t>Пшалым</a:t>
            </a:r>
            <a:r>
              <a:rPr lang="ru-RU" sz="1600" dirty="0">
                <a:latin typeface="Times New Roman"/>
                <a:ea typeface="Times New Roman"/>
              </a:rPr>
              <a:t> Арского </a:t>
            </a:r>
            <a:r>
              <a:rPr lang="ru-RU" sz="1600" dirty="0" smtClean="0">
                <a:latin typeface="Times New Roman"/>
                <a:ea typeface="Times New Roman"/>
              </a:rPr>
              <a:t>района</a:t>
            </a:r>
          </a:p>
          <a:p>
            <a:pPr algn="ctr"/>
            <a:r>
              <a:rPr lang="ru-RU" sz="1600" dirty="0" smtClean="0">
                <a:latin typeface="Times New Roman"/>
                <a:ea typeface="Times New Roman"/>
              </a:rPr>
              <a:t>Выпускник 1985 года </a:t>
            </a:r>
            <a:endParaRPr lang="ru-RU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6128597" y="3793067"/>
            <a:ext cx="4968716" cy="1582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spcAft>
                <a:spcPts val="120"/>
              </a:spcAft>
              <a:buSzPts val="1000"/>
              <a:tabLst>
                <a:tab pos="457200" algn="l"/>
              </a:tabLst>
            </a:pPr>
            <a:r>
              <a:rPr lang="ru-RU" sz="1600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В 1979-1982 года учился в ССПТУ №9 по специальности тракторист-машинист, 1982-1984 годы служба в рядах Советской армии, с 1985 по 1987 год – учеба в Орловской школе милиции.</a:t>
            </a:r>
          </a:p>
          <a:p>
            <a:pPr lvl="0" algn="just">
              <a:spcAft>
                <a:spcPts val="120"/>
              </a:spcAft>
              <a:buSzPts val="1000"/>
              <a:tabLst>
                <a:tab pos="457200" algn="l"/>
              </a:tabLst>
            </a:pPr>
            <a:r>
              <a:rPr lang="ru-RU" sz="1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С1988 по 2015 год работал </a:t>
            </a:r>
            <a:r>
              <a:rPr lang="ru-RU" sz="1600" dirty="0" smtClean="0">
                <a:latin typeface="Times New Roman"/>
                <a:ea typeface="Times New Roman"/>
              </a:rPr>
              <a:t>начальником </a:t>
            </a:r>
            <a:r>
              <a:rPr lang="ru-RU" sz="1600" dirty="0">
                <a:latin typeface="Times New Roman"/>
                <a:ea typeface="Times New Roman"/>
              </a:rPr>
              <a:t>отделения ГИБДД </a:t>
            </a:r>
            <a:r>
              <a:rPr lang="ru-RU" sz="1600" dirty="0" err="1">
                <a:latin typeface="Times New Roman"/>
                <a:ea typeface="Times New Roman"/>
              </a:rPr>
              <a:t>Балтасинского</a:t>
            </a:r>
            <a:r>
              <a:rPr lang="ru-RU" sz="1600" dirty="0">
                <a:latin typeface="Times New Roman"/>
                <a:ea typeface="Times New Roman"/>
              </a:rPr>
              <a:t> </a:t>
            </a:r>
            <a:r>
              <a:rPr lang="ru-RU" sz="1600" dirty="0" smtClean="0">
                <a:latin typeface="Times New Roman"/>
                <a:ea typeface="Times New Roman"/>
              </a:rPr>
              <a:t>района.</a:t>
            </a:r>
            <a:endParaRPr lang="ru-RU" sz="1600" dirty="0">
              <a:solidFill>
                <a:srgbClr val="222222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63" y="858202"/>
            <a:ext cx="1727254" cy="259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830" y="881194"/>
            <a:ext cx="1944000" cy="259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7246249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03DE~1\AppData\Local\Temp\FineReader12.00\media\image1.jpe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697" y="481466"/>
            <a:ext cx="1916430" cy="259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435725" y="18256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43472" y="742941"/>
            <a:ext cx="3048000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i="1" dirty="0" err="1">
                <a:latin typeface="Times New Roman" pitchFamily="18" charset="0"/>
                <a:cs typeface="Times New Roman" pitchFamily="18" charset="0"/>
              </a:rPr>
              <a:t>Кавиев</a:t>
            </a:r>
            <a:endParaRPr lang="ru-RU" sz="2200" b="1" i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Рим </a:t>
            </a:r>
            <a:r>
              <a:rPr lang="ru-RU" sz="2200" b="1" i="1" dirty="0" err="1" smtClean="0">
                <a:latin typeface="Times New Roman" pitchFamily="18" charset="0"/>
                <a:cs typeface="Times New Roman" pitchFamily="18" charset="0"/>
              </a:rPr>
              <a:t>Нафикович</a:t>
            </a:r>
            <a:endParaRPr lang="ru-RU" sz="2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43471" y="1635826"/>
            <a:ext cx="31348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 smtClean="0"/>
          </a:p>
          <a:p>
            <a:endParaRPr lang="ru-RU" sz="12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5777" y="365032"/>
            <a:ext cx="1908175" cy="254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8225641" y="365032"/>
            <a:ext cx="2960915" cy="1555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200" b="1" i="1" dirty="0">
                <a:latin typeface="Times New Roman" pitchFamily="18" charset="0"/>
                <a:cs typeface="Times New Roman" pitchFamily="18" charset="0"/>
              </a:rPr>
              <a:t>Назипов, </a:t>
            </a:r>
            <a:r>
              <a:rPr lang="ru-RU" sz="2200" b="1" i="1" dirty="0" err="1">
                <a:latin typeface="Times New Roman" pitchFamily="18" charset="0"/>
                <a:cs typeface="Times New Roman" pitchFamily="18" charset="0"/>
              </a:rPr>
              <a:t>Мухаметхамат</a:t>
            </a:r>
            <a:r>
              <a:rPr lang="ru-RU" sz="2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err="1">
                <a:latin typeface="Times New Roman" pitchFamily="18" charset="0"/>
                <a:cs typeface="Times New Roman" pitchFamily="18" charset="0"/>
              </a:rPr>
              <a:t>Габдулфартович</a:t>
            </a:r>
            <a:endParaRPr lang="ru-RU" sz="2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225641" y="2075623"/>
            <a:ext cx="296091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Родился 10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сентября 1961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г.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д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Н-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Ирюк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Малмыжского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района 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Кировской области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05777" y="3195505"/>
            <a:ext cx="5292468" cy="4100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>
              <a:lnSpc>
                <a:spcPct val="115000"/>
              </a:lnSpc>
              <a:spcAft>
                <a:spcPts val="1000"/>
              </a:spcAft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1977-1980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гг. учился в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ССПТУ №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ru-RU" sz="1600" dirty="0" smtClean="0">
                <a:latin typeface="Times New Roman" pitchFamily="18" charset="0"/>
                <a:ea typeface="Calibri"/>
                <a:cs typeface="Times New Roman" pitchFamily="18" charset="0"/>
              </a:rPr>
              <a:t>Советский </a:t>
            </a: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и российский легкоатлет, специалист по бегу на длинные дистанции и марафону. Выступал на профессиональном уровне в 1988—2006 </a:t>
            </a:r>
            <a:r>
              <a:rPr lang="ru-RU" sz="1600" dirty="0" smtClean="0">
                <a:latin typeface="Times New Roman" pitchFamily="18" charset="0"/>
                <a:ea typeface="Calibri"/>
                <a:cs typeface="Times New Roman" pitchFamily="18" charset="0"/>
              </a:rPr>
              <a:t>гг., </a:t>
            </a: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победитель и призёр ряда крупных международных стартов на шоссе, участник чемпионата мира в Штутгарте. Мастер спорта России международного </a:t>
            </a:r>
            <a:r>
              <a:rPr lang="ru-RU" sz="1600" dirty="0" smtClean="0">
                <a:latin typeface="Times New Roman" pitchFamily="18" charset="0"/>
                <a:ea typeface="Calibri"/>
                <a:cs typeface="Times New Roman" pitchFamily="18" charset="0"/>
              </a:rPr>
              <a:t>класса. За </a:t>
            </a: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выдающиеся спортивные достижения удостоен почётного звания «Мастер спорта России международного класса</a:t>
            </a:r>
            <a:r>
              <a:rPr lang="ru-RU" sz="1600" dirty="0" smtClean="0">
                <a:latin typeface="Times New Roman" pitchFamily="18" charset="0"/>
                <a:ea typeface="Calibri"/>
                <a:cs typeface="Times New Roman" pitchFamily="18" charset="0"/>
              </a:rPr>
              <a:t>». Впоследствии </a:t>
            </a: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занимал должность директора Спортивной школы олимпийского резерва «Яр </a:t>
            </a:r>
            <a:r>
              <a:rPr lang="ru-RU" sz="1600" dirty="0" err="1">
                <a:latin typeface="Times New Roman" pitchFamily="18" charset="0"/>
                <a:ea typeface="Calibri"/>
                <a:cs typeface="Times New Roman" pitchFamily="18" charset="0"/>
              </a:rPr>
              <a:t>Чаллы</a:t>
            </a: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» </a:t>
            </a:r>
            <a:r>
              <a:rPr lang="ru-RU" sz="1600" dirty="0" smtClean="0">
                <a:latin typeface="Times New Roman" pitchFamily="18" charset="0"/>
                <a:ea typeface="Calibri"/>
                <a:cs typeface="Times New Roman" pitchFamily="18" charset="0"/>
              </a:rPr>
              <a:t>Набережных Челнах.</a:t>
            </a:r>
            <a:endParaRPr lang="ru-RU" sz="16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ea typeface="Calibri"/>
                <a:cs typeface="Times New Roman"/>
              </a:rPr>
              <a:t> 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743471" y="2077319"/>
            <a:ext cx="31348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Родился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4 марта 1964г.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Алан-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Елга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Сабинского района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61697" y="2975676"/>
            <a:ext cx="4916589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indent="174625"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1979 по 1982 год -учеба в Арском ССПТУ № 9. Во время учебы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училище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 -настоящему увлекся национальной борьбой. С первым тренером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Алеевым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Ренатом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Загитовичем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достиг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тех вершин, который  стал чемпионом РТ и РФ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С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1982 по 1984гг. - служба в рядах ВС СССР в ГДР. Во время службы возможности заниматься борьбой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не было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Поддерживал форму физическими упражнениями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С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1985 по 1990гг.- работа на КамАЗе  слесарем. Работу совмещал с тренировками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спортзале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В течение этого периода выступал за сборную команду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Н.Челнов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в весовой категории до 65 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70 кг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Неоднократно становился чемпионом города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669150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Люция\Desktop\IMG-20240312-WA00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122" y="477461"/>
            <a:ext cx="1901481" cy="259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63464" y="405542"/>
            <a:ext cx="2585544" cy="1561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200" b="1" i="1" dirty="0" err="1">
                <a:latin typeface="Times New Roman"/>
                <a:ea typeface="Calibri"/>
              </a:rPr>
              <a:t>Набиуллин</a:t>
            </a:r>
            <a:r>
              <a:rPr lang="ru-RU" sz="2200" b="1" i="1" dirty="0">
                <a:latin typeface="Times New Roman"/>
                <a:ea typeface="Calibri"/>
              </a:rPr>
              <a:t> </a:t>
            </a:r>
            <a:endParaRPr lang="ru-RU" sz="2200" b="1" i="1" dirty="0" smtClean="0">
              <a:latin typeface="Times New Roman"/>
              <a:ea typeface="Calibri"/>
            </a:endParaRPr>
          </a:p>
          <a:p>
            <a:pPr algn="ctr">
              <a:lnSpc>
                <a:spcPct val="150000"/>
              </a:lnSpc>
            </a:pPr>
            <a:r>
              <a:rPr lang="ru-RU" sz="2200" b="1" i="1" dirty="0" smtClean="0">
                <a:latin typeface="Times New Roman"/>
                <a:ea typeface="Calibri"/>
              </a:rPr>
              <a:t>Ахмат </a:t>
            </a:r>
            <a:r>
              <a:rPr lang="ru-RU" sz="2200" b="1" i="1" dirty="0" err="1">
                <a:latin typeface="Times New Roman"/>
                <a:ea typeface="Calibri"/>
              </a:rPr>
              <a:t>Альтапович</a:t>
            </a:r>
            <a:endParaRPr lang="ru-RU" sz="2200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168871" y="1967123"/>
            <a:ext cx="2774730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Р</a:t>
            </a:r>
            <a:r>
              <a:rPr lang="ru-RU" sz="1600" dirty="0" smtClean="0">
                <a:latin typeface="Times New Roman" pitchFamily="18" charset="0"/>
                <a:ea typeface="Calibri"/>
                <a:cs typeface="Times New Roman" pitchFamily="18" charset="0"/>
              </a:rPr>
              <a:t>одился </a:t>
            </a: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2 января 1960 </a:t>
            </a:r>
            <a:r>
              <a:rPr lang="ru-RU" sz="1600" dirty="0" smtClean="0">
                <a:latin typeface="Times New Roman" pitchFamily="18" charset="0"/>
                <a:ea typeface="Calibri"/>
                <a:cs typeface="Times New Roman" pitchFamily="18" charset="0"/>
              </a:rPr>
              <a:t>году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Times New Roman" pitchFamily="18" charset="0"/>
                <a:ea typeface="Calibri"/>
                <a:cs typeface="Times New Roman" pitchFamily="18" charset="0"/>
              </a:rPr>
              <a:t>в д. </a:t>
            </a:r>
            <a:r>
              <a:rPr lang="ru-RU" sz="1600" dirty="0" err="1">
                <a:latin typeface="Times New Roman" pitchFamily="18" charset="0"/>
                <a:ea typeface="Calibri"/>
                <a:cs typeface="Times New Roman" pitchFamily="18" charset="0"/>
              </a:rPr>
              <a:t>Арбаш</a:t>
            </a: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endParaRPr lang="ru-RU" sz="16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Балтасинского</a:t>
            </a:r>
            <a:r>
              <a:rPr lang="ru-RU" sz="16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района </a:t>
            </a:r>
            <a:r>
              <a:rPr lang="ru-RU" sz="1600" dirty="0" smtClean="0">
                <a:latin typeface="Times New Roman" pitchFamily="18" charset="0"/>
                <a:ea typeface="Calibri"/>
                <a:cs typeface="Times New Roman" pitchFamily="18" charset="0"/>
              </a:rPr>
              <a:t>РТ</a:t>
            </a:r>
            <a:endParaRPr lang="ru-RU" sz="16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08785" y="3296073"/>
            <a:ext cx="5034815" cy="370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С 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1975 по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1978 год учился в ССПТУ-9 посёлка </a:t>
            </a:r>
            <a:r>
              <a:rPr lang="ru-RU" sz="1600" dirty="0" err="1">
                <a:latin typeface="Times New Roman"/>
                <a:ea typeface="Calibri"/>
                <a:cs typeface="Times New Roman"/>
              </a:rPr>
              <a:t>Урняк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 Арского района РТ. Во время летних каникул работал в колхозе имени Калинина помощником комбайнера .Выступал за сборную команду по лыжным гонкам и легкоатлетическому кроссу за училище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. 1979-1981 </a:t>
            </a:r>
            <a:r>
              <a:rPr lang="ru-RU" sz="1600" dirty="0" err="1">
                <a:latin typeface="Times New Roman"/>
                <a:ea typeface="Calibri"/>
                <a:cs typeface="Times New Roman"/>
              </a:rPr>
              <a:t>г.г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.- служба  в рядах СА ВВ МВД 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СССР. Входил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в сборную дивизии по лыжным гонкам, по легкой атлетике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. В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настоящее время я и моя семья проживаем в городе Набережные Челны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. Принимал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участие в боевых действиях в Чечне в 1995 году, участник боевых действий. 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 Мастер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спорта России.</a:t>
            </a:r>
            <a:endParaRPr lang="ru-RU" sz="16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/>
                <a:ea typeface="Calibri"/>
                <a:cs typeface="Times New Roman"/>
              </a:rPr>
              <a:t> </a:t>
            </a:r>
            <a:endParaRPr lang="ru-RU" sz="12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8920" y="621880"/>
            <a:ext cx="2009916" cy="259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267235" y="3324965"/>
            <a:ext cx="4880225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Times New Roman" pitchFamily="18" charset="0"/>
                <a:ea typeface="Calibri"/>
                <a:cs typeface="Times New Roman" pitchFamily="18" charset="0"/>
              </a:rPr>
              <a:t>Учился </a:t>
            </a: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в </a:t>
            </a:r>
            <a:r>
              <a:rPr lang="ru-RU" sz="1600" dirty="0" smtClean="0">
                <a:latin typeface="Times New Roman" pitchFamily="18" charset="0"/>
                <a:ea typeface="Calibri"/>
                <a:cs typeface="Times New Roman" pitchFamily="18" charset="0"/>
              </a:rPr>
              <a:t>СПТУ-9 в </a:t>
            </a:r>
            <a:r>
              <a:rPr lang="ru-RU" sz="16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п.Урняк</a:t>
            </a:r>
            <a:r>
              <a:rPr lang="ru-RU" sz="16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Арского </a:t>
            </a:r>
            <a:r>
              <a:rPr lang="ru-RU" sz="1600" dirty="0" smtClean="0">
                <a:latin typeface="Times New Roman" pitchFamily="18" charset="0"/>
                <a:ea typeface="Calibri"/>
                <a:cs typeface="Times New Roman" pitchFamily="18" charset="0"/>
              </a:rPr>
              <a:t>района. В </a:t>
            </a: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Вооруженные Силы СССР призван </a:t>
            </a:r>
            <a:r>
              <a:rPr lang="ru-RU" sz="1600" dirty="0" smtClean="0">
                <a:latin typeface="Times New Roman" pitchFamily="18" charset="0"/>
                <a:ea typeface="Calibri"/>
                <a:cs typeface="Times New Roman" pitchFamily="18" charset="0"/>
              </a:rPr>
              <a:t>27.11.1979г</a:t>
            </a:r>
            <a:r>
              <a:rPr lang="ru-RU" sz="1600" dirty="0" smtClean="0">
                <a:latin typeface="Times New Roman" pitchFamily="18" charset="0"/>
                <a:ea typeface="Calibri"/>
                <a:cs typeface="Times New Roman" pitchFamily="18" charset="0"/>
              </a:rPr>
              <a:t>. </a:t>
            </a: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Арским </a:t>
            </a:r>
            <a:r>
              <a:rPr lang="ru-RU" sz="1600" dirty="0" smtClean="0">
                <a:latin typeface="Times New Roman" pitchFamily="18" charset="0"/>
                <a:ea typeface="Calibri"/>
                <a:cs typeface="Times New Roman" pitchFamily="18" charset="0"/>
              </a:rPr>
              <a:t>РВК. В </a:t>
            </a: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Республике Афганистан с февраля </a:t>
            </a:r>
            <a:r>
              <a:rPr lang="ru-RU" sz="1600" dirty="0" smtClean="0">
                <a:latin typeface="Times New Roman" pitchFamily="18" charset="0"/>
                <a:ea typeface="Calibri"/>
                <a:cs typeface="Times New Roman" pitchFamily="18" charset="0"/>
              </a:rPr>
              <a:t>1980. 24 </a:t>
            </a:r>
            <a:r>
              <a:rPr lang="ru-RU" sz="1600" dirty="0" smtClean="0">
                <a:latin typeface="Times New Roman" pitchFamily="18" charset="0"/>
                <a:ea typeface="Calibri"/>
                <a:cs typeface="Times New Roman" pitchFamily="18" charset="0"/>
              </a:rPr>
              <a:t>декабря 1980 г. </a:t>
            </a: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во время боя огнем из автомата прикрывал водителя, устранявшего неисправность боевой машины.</a:t>
            </a:r>
          </a:p>
          <a:p>
            <a:pPr indent="355600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Times New Roman" pitchFamily="18" charset="0"/>
                <a:ea typeface="Calibri"/>
                <a:cs typeface="Times New Roman" pitchFamily="18" charset="0"/>
              </a:rPr>
              <a:t>6 марта 1981г. </a:t>
            </a: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в бою с </a:t>
            </a:r>
            <a:r>
              <a:rPr lang="ru-RU" sz="1600" dirty="0" smtClean="0">
                <a:latin typeface="Times New Roman" pitchFamily="18" charset="0"/>
                <a:ea typeface="Calibri"/>
                <a:cs typeface="Times New Roman" pitchFamily="18" charset="0"/>
              </a:rPr>
              <a:t>противником </a:t>
            </a: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был смертельно </a:t>
            </a:r>
            <a:r>
              <a:rPr lang="ru-RU" sz="1600" dirty="0" smtClean="0">
                <a:latin typeface="Times New Roman" pitchFamily="18" charset="0"/>
                <a:ea typeface="Calibri"/>
                <a:cs typeface="Times New Roman" pitchFamily="18" charset="0"/>
              </a:rPr>
              <a:t>ранен. За </a:t>
            </a: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мужество и отвагу </a:t>
            </a:r>
            <a:r>
              <a:rPr lang="ru-RU" sz="1600" dirty="0" smtClean="0">
                <a:latin typeface="Times New Roman" pitchFamily="18" charset="0"/>
                <a:ea typeface="Calibri"/>
                <a:cs typeface="Times New Roman" pitchFamily="18" charset="0"/>
              </a:rPr>
              <a:t>награжден </a:t>
            </a: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медалью "За отвагу" (посмертно).</a:t>
            </a:r>
          </a:p>
          <a:p>
            <a:pPr indent="355600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Похоронен в пос. Починок-Поник</a:t>
            </a:r>
            <a:r>
              <a:rPr lang="ru-RU" sz="1600" dirty="0" smtClean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686507" y="501147"/>
            <a:ext cx="2585544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200" b="1" i="1" dirty="0" smtClean="0">
                <a:latin typeface="Times New Roman" pitchFamily="18" charset="0"/>
                <a:ea typeface="Calibri"/>
                <a:cs typeface="Times New Roman" pitchFamily="18" charset="0"/>
              </a:rPr>
              <a:t>Бикбаев</a:t>
            </a:r>
          </a:p>
          <a:p>
            <a:pPr algn="ctr">
              <a:lnSpc>
                <a:spcPct val="150000"/>
              </a:lnSpc>
            </a:pPr>
            <a:r>
              <a:rPr lang="ru-RU" sz="2200" b="1" i="1" dirty="0" err="1">
                <a:latin typeface="Times New Roman" pitchFamily="18" charset="0"/>
                <a:cs typeface="Times New Roman" pitchFamily="18" charset="0"/>
              </a:rPr>
              <a:t>Фанис</a:t>
            </a:r>
            <a:r>
              <a:rPr lang="ru-RU" sz="2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err="1">
                <a:latin typeface="Times New Roman" pitchFamily="18" charset="0"/>
                <a:cs typeface="Times New Roman" pitchFamily="18" charset="0"/>
              </a:rPr>
              <a:t>Мухаметович</a:t>
            </a:r>
            <a:r>
              <a:rPr lang="ru-RU" sz="2200" b="1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91914" y="2127665"/>
            <a:ext cx="2774730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Times New Roman" pitchFamily="18" charset="0"/>
                <a:ea typeface="Calibri"/>
                <a:cs typeface="Times New Roman" pitchFamily="18" charset="0"/>
              </a:rPr>
              <a:t>Родился </a:t>
            </a: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18 января 1961 года в посёлке Починок-Поник Арского района </a:t>
            </a:r>
            <a:r>
              <a:rPr lang="ru-RU" sz="1600" dirty="0" smtClean="0">
                <a:latin typeface="Times New Roman" pitchFamily="18" charset="0"/>
                <a:ea typeface="Calibri"/>
                <a:cs typeface="Times New Roman" pitchFamily="18" charset="0"/>
              </a:rPr>
              <a:t>РТ</a:t>
            </a:r>
            <a:endParaRPr lang="ru-RU" sz="16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721256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Первые выпуски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863" y="2222396"/>
            <a:ext cx="4811712" cy="35577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Объект 6"/>
          <p:cNvPicPr>
            <a:picLocks noGrp="1" noChangeAspect="1"/>
          </p:cNvPicPr>
          <p:nvPr>
            <p:ph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482" y="371360"/>
            <a:ext cx="4216954" cy="3076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F:\75 лет колледжу\фото\DSC007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294" y="3569463"/>
            <a:ext cx="4195746" cy="29965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43495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3279" y="965512"/>
            <a:ext cx="4026294" cy="2684196"/>
          </a:xfrm>
          <a:prstGeom prst="round2DiagRect">
            <a:avLst>
              <a:gd name="adj1" fmla="val 0"/>
              <a:gd name="adj2" fmla="val 19872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41097" y="3872450"/>
            <a:ext cx="4003014" cy="26686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93279" y="4068494"/>
            <a:ext cx="4106388" cy="2308249"/>
          </a:xfrm>
          <a:prstGeom prst="round2DiagRect">
            <a:avLst>
              <a:gd name="adj1" fmla="val 0"/>
              <a:gd name="adj2" fmla="val 18141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58732" y="978023"/>
            <a:ext cx="3562246" cy="26716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56117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966" y="1581829"/>
            <a:ext cx="4876957" cy="3386158"/>
          </a:xfrm>
          <a:prstGeom prst="round2DiagRect">
            <a:avLst>
              <a:gd name="adj1" fmla="val 18646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259" y="1501540"/>
            <a:ext cx="4088455" cy="49344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Приказ о создании колледжа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76464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462" y="831986"/>
            <a:ext cx="4775199" cy="2684196"/>
          </a:xfrm>
          <a:prstGeom prst="round2DiagRect">
            <a:avLst>
              <a:gd name="adj1" fmla="val 0"/>
              <a:gd name="adj2" fmla="val 19872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8810" y="3872450"/>
            <a:ext cx="4747589" cy="26686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93279" y="3872450"/>
            <a:ext cx="4106388" cy="2700337"/>
          </a:xfrm>
          <a:prstGeom prst="round2DiagRect">
            <a:avLst>
              <a:gd name="adj1" fmla="val 0"/>
              <a:gd name="adj2" fmla="val 18141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31665" y="803362"/>
            <a:ext cx="4103708" cy="26716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79832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Специальности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11930" y="3341914"/>
            <a:ext cx="2698366" cy="904875"/>
          </a:xfrm>
        </p:spPr>
        <p:txBody>
          <a:bodyPr/>
          <a:lstStyle/>
          <a:p>
            <a:pPr algn="ctr"/>
            <a:r>
              <a:rPr lang="ru-RU" dirty="0" smtClean="0"/>
              <a:t>Специальность «Швея»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3085" y="1321934"/>
            <a:ext cx="5183188" cy="823912"/>
          </a:xfrm>
        </p:spPr>
        <p:txBody>
          <a:bodyPr/>
          <a:lstStyle/>
          <a:p>
            <a:pPr algn="ctr"/>
            <a:r>
              <a:rPr lang="ru-RU" dirty="0" smtClean="0"/>
              <a:t>В течение 80 лет колледж обучал по многим специальностям. </a:t>
            </a:r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7772" y="2198915"/>
            <a:ext cx="4963886" cy="31697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399" y="2928257"/>
            <a:ext cx="2071150" cy="35122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5" name="Picture 3" descr="F:\75 лет колледжу\фото\DSC010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143" y="275760"/>
            <a:ext cx="4432279" cy="24913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1" name="TextBox 10"/>
          <p:cNvSpPr txBox="1"/>
          <p:nvPr/>
        </p:nvSpPr>
        <p:spPr>
          <a:xfrm>
            <a:off x="6847114" y="5486401"/>
            <a:ext cx="36358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cs typeface="Times New Roman" panose="02020603050405020304" pitchFamily="18" charset="0"/>
              </a:rPr>
              <a:t>Специальность «Хозяйка усадьбы»</a:t>
            </a:r>
            <a:endParaRPr lang="ru-RU" sz="2400" b="1" dirty="0">
              <a:cs typeface="Times New Roman" panose="02020603050405020304" pitchFamily="18" charset="0"/>
            </a:endParaRPr>
          </a:p>
        </p:txBody>
      </p:sp>
      <p:pic>
        <p:nvPicPr>
          <p:cNvPr id="3076" name="Picture 4" descr="F:\75 лет колледжу\фото\DSC0100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314" y="4615543"/>
            <a:ext cx="2773014" cy="17380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8993810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Специальности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3085" y="1321934"/>
            <a:ext cx="5183188" cy="823912"/>
          </a:xfrm>
        </p:spPr>
        <p:txBody>
          <a:bodyPr/>
          <a:lstStyle/>
          <a:p>
            <a:pPr algn="ctr"/>
            <a:r>
              <a:rPr lang="ru-RU" dirty="0" smtClean="0"/>
              <a:t>В течение 80 лет колледж обучал по многим специальностям. 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828" y="2226576"/>
            <a:ext cx="4573588" cy="25708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981756" y="3287484"/>
            <a:ext cx="5157787" cy="538805"/>
          </a:xfrm>
        </p:spPr>
        <p:txBody>
          <a:bodyPr/>
          <a:lstStyle/>
          <a:p>
            <a:r>
              <a:rPr lang="ru-RU" dirty="0" smtClean="0"/>
              <a:t>Специальность  «Сварщик»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792685" y="5127170"/>
            <a:ext cx="37664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cs typeface="Times New Roman" panose="02020603050405020304" pitchFamily="18" charset="0"/>
              </a:rPr>
              <a:t>Специальность «Электрик»</a:t>
            </a:r>
            <a:endParaRPr lang="ru-RU" sz="2400" b="1" dirty="0">
              <a:cs typeface="Times New Roman" panose="02020603050405020304" pitchFamily="18" charset="0"/>
            </a:endParaRPr>
          </a:p>
        </p:txBody>
      </p:sp>
      <p:pic>
        <p:nvPicPr>
          <p:cNvPr id="1026" name="Picture 2" descr="F:\75 лет колледжу\фото\DSC0098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457" y="3926217"/>
            <a:ext cx="4480728" cy="25185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457" y="307130"/>
            <a:ext cx="4371979" cy="29172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1366697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Специальности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3085" y="1321934"/>
            <a:ext cx="5183188" cy="823912"/>
          </a:xfrm>
        </p:spPr>
        <p:txBody>
          <a:bodyPr/>
          <a:lstStyle/>
          <a:p>
            <a:pPr algn="ctr"/>
            <a:r>
              <a:rPr lang="ru-RU" dirty="0" smtClean="0"/>
              <a:t>В течение 80 лет колледж обучал по многим специальностям. 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981756" y="3287484"/>
            <a:ext cx="5157787" cy="538805"/>
          </a:xfrm>
        </p:spPr>
        <p:txBody>
          <a:bodyPr/>
          <a:lstStyle/>
          <a:p>
            <a:r>
              <a:rPr lang="ru-RU" dirty="0" smtClean="0"/>
              <a:t>Специальность  «Лесоводство»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8305800" y="4630265"/>
            <a:ext cx="3091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cs typeface="Times New Roman" panose="02020603050405020304" pitchFamily="18" charset="0"/>
              </a:rPr>
              <a:t>Специальность «Продавец-кассир»</a:t>
            </a:r>
            <a:endParaRPr lang="ru-RU" sz="2400" b="1" dirty="0"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6" t="4586" r="6721" b="4897"/>
          <a:stretch/>
        </p:blipFill>
        <p:spPr bwMode="auto">
          <a:xfrm>
            <a:off x="1126928" y="337457"/>
            <a:ext cx="4103286" cy="30312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428" y="3820047"/>
            <a:ext cx="4244287" cy="26142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" name="Объект 3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122" y="3482995"/>
            <a:ext cx="2031935" cy="30593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F:\75 лет колледжу\_DSC6825_resize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6057" y="2166828"/>
            <a:ext cx="3021366" cy="20067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0848674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7" name="Picture 3" descr="F:\75 лет колледжу\фото\DSC00870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541" y="637261"/>
            <a:ext cx="4927789" cy="2769968"/>
          </a:xfrm>
          <a:prstGeom prst="round2DiagRect">
            <a:avLst>
              <a:gd name="adj1" fmla="val 554"/>
              <a:gd name="adj2" fmla="val 16506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F:\75 лет колледжу\фото\DSC0099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057" y="3440147"/>
            <a:ext cx="4865914" cy="27351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057" y="1105389"/>
            <a:ext cx="4792663" cy="177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494" y="440226"/>
            <a:ext cx="4584700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30829" y="2677886"/>
            <a:ext cx="3287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highlight>
                  <a:srgbClr val="00FFFF"/>
                </a:highlight>
                <a:latin typeface="Times New Roman"/>
                <a:ea typeface="Times New Roman"/>
              </a:rPr>
              <a:t>22 марта 1944г.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6335486" y="3668486"/>
            <a:ext cx="47026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/>
                <a:ea typeface="Times New Roman"/>
              </a:rPr>
              <a:t>Как звали первого директора Арской школы механизации сельского хозяйства? 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6553200" y="5366657"/>
            <a:ext cx="4408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highlight>
                  <a:srgbClr val="00FFFF"/>
                </a:highlight>
                <a:latin typeface="Times New Roman"/>
                <a:ea typeface="Times New Roman"/>
              </a:rPr>
              <a:t>Ганиев </a:t>
            </a:r>
            <a:r>
              <a:rPr lang="ru-RU" sz="2400" dirty="0" err="1">
                <a:highlight>
                  <a:srgbClr val="00FFFF"/>
                </a:highlight>
                <a:latin typeface="Times New Roman"/>
                <a:ea typeface="Times New Roman"/>
              </a:rPr>
              <a:t>Харис</a:t>
            </a:r>
            <a:r>
              <a:rPr lang="ru-RU" sz="2400" dirty="0">
                <a:highlight>
                  <a:srgbClr val="00FFFF"/>
                </a:highlight>
                <a:latin typeface="Times New Roman"/>
                <a:ea typeface="Times New Roman"/>
              </a:rPr>
              <a:t> </a:t>
            </a:r>
            <a:r>
              <a:rPr lang="ru-RU" sz="2400" dirty="0" err="1">
                <a:highlight>
                  <a:srgbClr val="00FFFF"/>
                </a:highlight>
                <a:latin typeface="Times New Roman"/>
                <a:ea typeface="Times New Roman"/>
              </a:rPr>
              <a:t>Ибрагимович</a:t>
            </a:r>
            <a:r>
              <a:rPr lang="ru-RU" sz="2400" dirty="0">
                <a:highlight>
                  <a:srgbClr val="00FFFF"/>
                </a:highlight>
                <a:latin typeface="Times New Roman"/>
                <a:ea typeface="Times New Roman"/>
              </a:rPr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385034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F:\75 лет колледжу\фото\DSC0089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486" y="535543"/>
            <a:ext cx="4818260" cy="2708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F:\75 лет колледжу\фото\DSC00899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286" y="3630832"/>
            <a:ext cx="4725988" cy="2656533"/>
          </a:xfrm>
          <a:prstGeom prst="round2DiagRect">
            <a:avLst>
              <a:gd name="adj1" fmla="val 276"/>
              <a:gd name="adj2" fmla="val 16391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559253"/>
            <a:ext cx="4584700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23257" y="3668486"/>
            <a:ext cx="46917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/>
                <a:ea typeface="Times New Roman"/>
              </a:rPr>
              <a:t>Какие профессии и за какой срок могли получить учащиеся в школе механизации? 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023256" y="5214257"/>
            <a:ext cx="46917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highlight>
                  <a:srgbClr val="00FFFF"/>
                </a:highlight>
                <a:latin typeface="Times New Roman"/>
                <a:ea typeface="Times New Roman"/>
              </a:rPr>
              <a:t>Трактористы и комбайнеры</a:t>
            </a:r>
            <a:r>
              <a:rPr lang="ru-RU" sz="2800" dirty="0" smtClean="0">
                <a:highlight>
                  <a:srgbClr val="00FFFF"/>
                </a:highlight>
                <a:latin typeface="Times New Roman"/>
                <a:ea typeface="Times New Roman"/>
              </a:rPr>
              <a:t>,</a:t>
            </a:r>
            <a:br>
              <a:rPr lang="ru-RU" sz="2800" dirty="0" smtClean="0">
                <a:highlight>
                  <a:srgbClr val="00FFFF"/>
                </a:highlight>
                <a:latin typeface="Times New Roman"/>
                <a:ea typeface="Times New Roman"/>
              </a:rPr>
            </a:br>
            <a:r>
              <a:rPr lang="ru-RU" sz="2800" dirty="0" smtClean="0">
                <a:highlight>
                  <a:srgbClr val="00FFFF"/>
                </a:highlight>
                <a:latin typeface="Times New Roman"/>
                <a:ea typeface="Times New Roman"/>
              </a:rPr>
              <a:t> </a:t>
            </a:r>
            <a:r>
              <a:rPr lang="ru-RU" sz="2800" dirty="0">
                <a:highlight>
                  <a:srgbClr val="00FFFF"/>
                </a:highlight>
                <a:latin typeface="Times New Roman"/>
                <a:ea typeface="Times New Roman"/>
              </a:rPr>
              <a:t>курсы 3 месяца</a:t>
            </a:r>
            <a:r>
              <a:rPr lang="ru-RU" dirty="0">
                <a:highlight>
                  <a:srgbClr val="00FFFF"/>
                </a:highlight>
                <a:latin typeface="Times New Roman"/>
                <a:ea typeface="Times New Roman"/>
              </a:rPr>
              <a:t>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237513" y="1235302"/>
            <a:ext cx="48441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/>
                <a:ea typeface="Times New Roman"/>
              </a:rPr>
              <a:t>Назовите, в каком году нашему учебному заведению присвоили тип «колледж»? 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6096001" y="2623457"/>
            <a:ext cx="52251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highlight>
                  <a:srgbClr val="00FFFF"/>
                </a:highlight>
                <a:latin typeface="Times New Roman"/>
                <a:ea typeface="Times New Roman"/>
              </a:rPr>
              <a:t>Арский агропромышленный профессиональный колледж с 2009 года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9581456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75 лет колледжу\фото\DSC010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623" y="1276719"/>
            <a:ext cx="4822147" cy="27105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aapk.ucoz.ru/_ph/1/55724078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0593" y="1185406"/>
            <a:ext cx="4197476" cy="2801815"/>
          </a:xfrm>
          <a:prstGeom prst="round2DiagRect">
            <a:avLst>
              <a:gd name="adj1" fmla="val 0"/>
              <a:gd name="adj2" fmla="val 17484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767013"/>
            <a:ext cx="5181600" cy="132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347" y="372071"/>
            <a:ext cx="4584700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14623" y="4245429"/>
            <a:ext cx="48983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/>
                <a:ea typeface="Times New Roman"/>
              </a:rPr>
              <a:t>Как еще назывался наш колледж в различные годы существования? 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808376" y="5355771"/>
            <a:ext cx="51108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highlight>
                  <a:srgbClr val="00FFFF"/>
                </a:highlight>
                <a:latin typeface="Times New Roman"/>
                <a:ea typeface="Times New Roman"/>
              </a:rPr>
              <a:t>Училище механизации сельского хозяйства, СПТУ № 9, </a:t>
            </a:r>
            <a:r>
              <a:rPr lang="ru-RU" sz="2000" dirty="0" smtClean="0">
                <a:highlight>
                  <a:srgbClr val="00FFFF"/>
                </a:highlight>
                <a:latin typeface="Times New Roman"/>
                <a:ea typeface="Times New Roman"/>
              </a:rPr>
              <a:t/>
            </a:r>
            <a:br>
              <a:rPr lang="ru-RU" sz="2000" dirty="0" smtClean="0">
                <a:highlight>
                  <a:srgbClr val="00FFFF"/>
                </a:highlight>
                <a:latin typeface="Times New Roman"/>
                <a:ea typeface="Times New Roman"/>
              </a:rPr>
            </a:br>
            <a:r>
              <a:rPr lang="ru-RU" sz="2000" dirty="0" smtClean="0">
                <a:highlight>
                  <a:srgbClr val="00FFFF"/>
                </a:highlight>
                <a:latin typeface="Times New Roman"/>
                <a:ea typeface="Times New Roman"/>
              </a:rPr>
              <a:t>Профессиональный </a:t>
            </a:r>
            <a:r>
              <a:rPr lang="ru-RU" sz="2000" dirty="0">
                <a:highlight>
                  <a:srgbClr val="00FFFF"/>
                </a:highlight>
                <a:latin typeface="Times New Roman"/>
                <a:ea typeface="Times New Roman"/>
              </a:rPr>
              <a:t>лицей № 77.</a:t>
            </a:r>
            <a:endParaRPr lang="ru-RU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6204857" y="4245429"/>
            <a:ext cx="480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/>
                <a:ea typeface="Times New Roman"/>
              </a:rPr>
              <a:t>Каким специальностям обучали в колледже? 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6204857" y="5355771"/>
            <a:ext cx="49421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highlight>
                  <a:srgbClr val="00FFFF"/>
                </a:highlight>
                <a:latin typeface="Times New Roman"/>
                <a:ea typeface="Times New Roman"/>
              </a:rPr>
              <a:t>Швея, Хозяйка усадьбы</a:t>
            </a:r>
            <a:r>
              <a:rPr lang="ru-RU" sz="2000" dirty="0" smtClean="0">
                <a:highlight>
                  <a:srgbClr val="00FFFF"/>
                </a:highlight>
                <a:latin typeface="Times New Roman"/>
                <a:ea typeface="Times New Roman"/>
              </a:rPr>
              <a:t>,</a:t>
            </a:r>
            <a:br>
              <a:rPr lang="ru-RU" sz="2000" dirty="0" smtClean="0">
                <a:highlight>
                  <a:srgbClr val="00FFFF"/>
                </a:highlight>
                <a:latin typeface="Times New Roman"/>
                <a:ea typeface="Times New Roman"/>
              </a:rPr>
            </a:br>
            <a:r>
              <a:rPr lang="ru-RU" sz="2000" dirty="0" smtClean="0">
                <a:highlight>
                  <a:srgbClr val="00FFFF"/>
                </a:highlight>
                <a:latin typeface="Times New Roman"/>
                <a:ea typeface="Times New Roman"/>
              </a:rPr>
              <a:t> </a:t>
            </a:r>
            <a:r>
              <a:rPr lang="ru-RU" sz="2000" dirty="0">
                <a:highlight>
                  <a:srgbClr val="00FFFF"/>
                </a:highlight>
                <a:latin typeface="Times New Roman"/>
                <a:ea typeface="Times New Roman"/>
              </a:rPr>
              <a:t>Сварщик,  Электрик</a:t>
            </a:r>
            <a:r>
              <a:rPr lang="ru-RU" sz="2000" dirty="0" smtClean="0">
                <a:highlight>
                  <a:srgbClr val="00FFFF"/>
                </a:highlight>
                <a:latin typeface="Times New Roman"/>
                <a:ea typeface="Times New Roman"/>
              </a:rPr>
              <a:t>,</a:t>
            </a:r>
            <a:br>
              <a:rPr lang="ru-RU" sz="2000" dirty="0" smtClean="0">
                <a:highlight>
                  <a:srgbClr val="00FFFF"/>
                </a:highlight>
                <a:latin typeface="Times New Roman"/>
                <a:ea typeface="Times New Roman"/>
              </a:rPr>
            </a:br>
            <a:r>
              <a:rPr lang="ru-RU" sz="2000" dirty="0" smtClean="0">
                <a:highlight>
                  <a:srgbClr val="00FFFF"/>
                </a:highlight>
                <a:latin typeface="Times New Roman"/>
                <a:ea typeface="Times New Roman"/>
              </a:rPr>
              <a:t> </a:t>
            </a:r>
            <a:r>
              <a:rPr lang="ru-RU" sz="2000" dirty="0">
                <a:highlight>
                  <a:srgbClr val="00FFFF"/>
                </a:highlight>
                <a:latin typeface="Times New Roman"/>
                <a:ea typeface="Times New Roman"/>
              </a:rPr>
              <a:t>Лесоводство, Продавец-кассир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0470226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629" y="640363"/>
            <a:ext cx="4214360" cy="3197139"/>
          </a:xfrm>
          <a:prstGeom prst="round2DiagRect">
            <a:avLst>
              <a:gd name="adj1" fmla="val 0"/>
              <a:gd name="adj2" fmla="val 16002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455" y="3526972"/>
            <a:ext cx="4803775" cy="2743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530" y="450397"/>
            <a:ext cx="4584700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48984" y="1115560"/>
            <a:ext cx="48947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/>
                <a:ea typeface="Times New Roman"/>
              </a:rPr>
              <a:t>Сколько специальностей и какие готовит наш колледж сейчас? 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994455" y="2024743"/>
            <a:ext cx="48492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highlight>
                  <a:srgbClr val="00FFFF"/>
                </a:highlight>
                <a:latin typeface="Times New Roman"/>
                <a:ea typeface="Times New Roman"/>
              </a:rPr>
              <a:t>4</a:t>
            </a:r>
            <a:r>
              <a:rPr lang="ru-RU" sz="2000" dirty="0" smtClean="0">
                <a:highlight>
                  <a:srgbClr val="00FFFF"/>
                </a:highlight>
                <a:latin typeface="Times New Roman"/>
                <a:ea typeface="Times New Roman"/>
              </a:rPr>
              <a:t> специальности:</a:t>
            </a:r>
            <a:br>
              <a:rPr lang="ru-RU" sz="2000" dirty="0" smtClean="0">
                <a:highlight>
                  <a:srgbClr val="00FFFF"/>
                </a:highlight>
                <a:latin typeface="Times New Roman"/>
                <a:ea typeface="Times New Roman"/>
              </a:rPr>
            </a:br>
            <a:r>
              <a:rPr lang="ru-RU" sz="2000" dirty="0" smtClean="0">
                <a:highlight>
                  <a:srgbClr val="00FFFF"/>
                </a:highlight>
                <a:latin typeface="Times New Roman"/>
                <a:ea typeface="Times New Roman"/>
              </a:rPr>
              <a:t> </a:t>
            </a:r>
            <a:r>
              <a:rPr lang="ru-RU" sz="2000" dirty="0">
                <a:highlight>
                  <a:srgbClr val="00FFFF"/>
                </a:highlight>
                <a:latin typeface="Times New Roman"/>
                <a:ea typeface="Times New Roman"/>
              </a:rPr>
              <a:t>технолог, </a:t>
            </a:r>
            <a:r>
              <a:rPr lang="ru-RU" sz="2000" dirty="0" smtClean="0">
                <a:highlight>
                  <a:srgbClr val="00FFFF"/>
                </a:highlight>
                <a:latin typeface="Times New Roman"/>
                <a:ea typeface="Times New Roman"/>
              </a:rPr>
              <a:t>поварское дело, </a:t>
            </a:r>
            <a:br>
              <a:rPr lang="ru-RU" sz="2000" dirty="0" smtClean="0">
                <a:highlight>
                  <a:srgbClr val="00FFFF"/>
                </a:highlight>
                <a:latin typeface="Times New Roman"/>
                <a:ea typeface="Times New Roman"/>
              </a:rPr>
            </a:br>
            <a:r>
              <a:rPr lang="ru-RU" sz="2000" dirty="0" smtClean="0">
                <a:highlight>
                  <a:srgbClr val="00FFFF"/>
                </a:highlight>
                <a:latin typeface="Times New Roman"/>
                <a:ea typeface="Times New Roman"/>
              </a:rPr>
              <a:t>техник-механик,  </a:t>
            </a:r>
            <a:r>
              <a:rPr lang="ru-RU" sz="2000" dirty="0">
                <a:highlight>
                  <a:srgbClr val="00FFFF"/>
                </a:highlight>
                <a:latin typeface="Times New Roman"/>
                <a:ea typeface="Times New Roman"/>
              </a:rPr>
              <a:t>автомеханик</a:t>
            </a: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6074229" y="4067575"/>
            <a:ext cx="51598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/>
                <a:ea typeface="Times New Roman"/>
              </a:rPr>
              <a:t>Назовите фамилии преподавателей, которые сами закончили колледж? 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6368143" y="4898572"/>
            <a:ext cx="45611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err="1" smtClean="0">
                <a:solidFill>
                  <a:srgbClr val="000000"/>
                </a:solidFill>
                <a:highlight>
                  <a:srgbClr val="00FFFF"/>
                </a:highlight>
                <a:latin typeface="Times New Roman"/>
                <a:ea typeface="Times New Roman"/>
              </a:rPr>
              <a:t>Гиниятов</a:t>
            </a:r>
            <a:r>
              <a:rPr lang="ru-RU" sz="2000" dirty="0" smtClean="0">
                <a:solidFill>
                  <a:srgbClr val="000000"/>
                </a:solidFill>
                <a:highlight>
                  <a:srgbClr val="00FFFF"/>
                </a:highlight>
                <a:latin typeface="Times New Roman"/>
                <a:ea typeface="Times New Roman"/>
              </a:rPr>
              <a:t> И.Ш., </a:t>
            </a:r>
            <a:r>
              <a:rPr lang="ru-RU" sz="2000" dirty="0">
                <a:solidFill>
                  <a:srgbClr val="000000"/>
                </a:solidFill>
                <a:highlight>
                  <a:srgbClr val="00FFFF"/>
                </a:highlight>
                <a:latin typeface="Times New Roman"/>
                <a:ea typeface="Times New Roman"/>
              </a:rPr>
              <a:t>Нуриев </a:t>
            </a:r>
            <a:r>
              <a:rPr lang="ru-RU" sz="2000" dirty="0" smtClean="0">
                <a:solidFill>
                  <a:srgbClr val="000000"/>
                </a:solidFill>
                <a:highlight>
                  <a:srgbClr val="00FFFF"/>
                </a:highlight>
                <a:latin typeface="Times New Roman"/>
                <a:ea typeface="Times New Roman"/>
              </a:rPr>
              <a:t>Р.Р.,</a:t>
            </a:r>
            <a:br>
              <a:rPr lang="ru-RU" sz="2000" dirty="0" smtClean="0">
                <a:solidFill>
                  <a:srgbClr val="000000"/>
                </a:solidFill>
                <a:highlight>
                  <a:srgbClr val="00FFFF"/>
                </a:highlight>
                <a:latin typeface="Times New Roman"/>
                <a:ea typeface="Times New Roman"/>
              </a:rPr>
            </a:br>
            <a:r>
              <a:rPr lang="ru-RU" sz="2000" dirty="0" smtClean="0">
                <a:solidFill>
                  <a:srgbClr val="000000"/>
                </a:solidFill>
                <a:highlight>
                  <a:srgbClr val="00FFFF"/>
                </a:highlight>
                <a:latin typeface="Times New Roman"/>
                <a:ea typeface="Times New Roman"/>
              </a:rPr>
              <a:t> Юсупова Ч.Ф., Яковлева В.А., Медведева А.М., Нуриева Г.В.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2479661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4915" y="435428"/>
            <a:ext cx="4586651" cy="664029"/>
          </a:xfrm>
        </p:spPr>
        <p:txBody>
          <a:bodyPr/>
          <a:lstStyle/>
          <a:p>
            <a:r>
              <a:rPr lang="ru-RU" dirty="0" smtClean="0"/>
              <a:t>Викторина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47055" y="1132115"/>
            <a:ext cx="4586651" cy="1142999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/>
                <a:ea typeface="Times New Roman"/>
              </a:rPr>
              <a:t>Назовите </a:t>
            </a:r>
            <a:r>
              <a:rPr lang="ru-RU" sz="2400" dirty="0">
                <a:latin typeface="Times New Roman"/>
                <a:ea typeface="Times New Roman"/>
              </a:rPr>
              <a:t>количество ступенек на центральной лестнице на второй этаж  колледжа. </a:t>
            </a:r>
            <a:endParaRPr lang="ru-RU" sz="24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228" y="957168"/>
            <a:ext cx="4366759" cy="2454607"/>
          </a:xfrm>
          <a:prstGeom prst="round2DiagRect">
            <a:avLst>
              <a:gd name="adj1" fmla="val 0"/>
              <a:gd name="adj2" fmla="val 21731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 descr="F:\75 лет колледжу\фото\DSC010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055" y="3047024"/>
            <a:ext cx="4822373" cy="27106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607127" y="2405743"/>
            <a:ext cx="1502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highlight>
                  <a:srgbClr val="00FFFF"/>
                </a:highlight>
                <a:latin typeface="Times New Roman"/>
                <a:ea typeface="Times New Roman"/>
              </a:rPr>
              <a:t>22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6455229" y="3984171"/>
            <a:ext cx="44740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/>
                <a:ea typeface="Times New Roman"/>
              </a:rPr>
              <a:t>Сколько учебных кабинетов в главном здании колледжа?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8403771" y="5040086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highlight>
                  <a:srgbClr val="00FFFF"/>
                </a:highlight>
                <a:latin typeface="Times New Roman"/>
                <a:ea typeface="Times New Roman"/>
              </a:rPr>
              <a:t>16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997384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371" y="1018753"/>
            <a:ext cx="4803501" cy="23264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6205591" y="1172041"/>
            <a:ext cx="4623372" cy="4351338"/>
          </a:xfrm>
          <a:ln>
            <a:noFill/>
          </a:ln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Арская школа механизации сельского хозяйства с 1944 года</a:t>
            </a:r>
          </a:p>
          <a:p>
            <a:r>
              <a:rPr lang="ru-RU" dirty="0" smtClean="0"/>
              <a:t>Училище механизации сельского хозяйства №9 с 1954 года</a:t>
            </a:r>
          </a:p>
          <a:p>
            <a:r>
              <a:rPr lang="ru-RU" dirty="0" smtClean="0"/>
              <a:t>Сельское профессионально-техническое училище (СПТУ) №9 с 1963 года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Сельское профессионально-техническое училище (СПТУ) </a:t>
            </a:r>
            <a:r>
              <a:rPr lang="ru-RU" dirty="0" smtClean="0">
                <a:solidFill>
                  <a:prstClr val="black"/>
                </a:solidFill>
              </a:rPr>
              <a:t>№77 </a:t>
            </a:r>
            <a:r>
              <a:rPr lang="ru-RU" dirty="0">
                <a:solidFill>
                  <a:prstClr val="black"/>
                </a:solidFill>
              </a:rPr>
              <a:t>с </a:t>
            </a:r>
            <a:r>
              <a:rPr lang="ru-RU" dirty="0" smtClean="0">
                <a:solidFill>
                  <a:prstClr val="black"/>
                </a:solidFill>
              </a:rPr>
              <a:t>1984 года</a:t>
            </a:r>
          </a:p>
          <a:p>
            <a:pPr lvl="0"/>
            <a:r>
              <a:rPr lang="ru-RU" dirty="0" smtClean="0">
                <a:solidFill>
                  <a:prstClr val="black"/>
                </a:solidFill>
              </a:rPr>
              <a:t>Профессиональный лицей №77 с 1994 года</a:t>
            </a:r>
          </a:p>
          <a:p>
            <a:pPr lvl="0"/>
            <a:r>
              <a:rPr lang="ru-RU" dirty="0" smtClean="0">
                <a:solidFill>
                  <a:prstClr val="black"/>
                </a:solidFill>
              </a:rPr>
              <a:t>Арский агропромышленный профессиональный колледж с 2009 года</a:t>
            </a:r>
            <a:endParaRPr lang="ru-RU" dirty="0">
              <a:solidFill>
                <a:prstClr val="black"/>
              </a:solidFill>
            </a:endParaRPr>
          </a:p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2371" y="3645196"/>
            <a:ext cx="4813998" cy="29404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54869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306170" y="449718"/>
            <a:ext cx="27975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n w="6350">
                  <a:solidFill>
                    <a:srgbClr val="640000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  <a:ea typeface="+mj-ea"/>
                <a:cs typeface="+mj-cs"/>
              </a:rPr>
              <a:t>колледжа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995429" y="449719"/>
            <a:ext cx="38250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n w="6350">
                  <a:solidFill>
                    <a:srgbClr val="640000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  <a:ea typeface="+mj-ea"/>
                <a:cs typeface="+mj-cs"/>
              </a:rPr>
              <a:t>Руководители</a:t>
            </a:r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919" y="1451835"/>
            <a:ext cx="4900581" cy="34366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949569" y="5369169"/>
            <a:ext cx="48709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3000" dirty="0">
                <a:solidFill>
                  <a:prstClr val="black"/>
                </a:solidFill>
              </a:rPr>
              <a:t>Ганиев </a:t>
            </a:r>
            <a:r>
              <a:rPr lang="ru-RU" sz="3000" dirty="0" err="1">
                <a:solidFill>
                  <a:prstClr val="black"/>
                </a:solidFill>
              </a:rPr>
              <a:t>Харис</a:t>
            </a:r>
            <a:r>
              <a:rPr lang="ru-RU" sz="3000" dirty="0">
                <a:solidFill>
                  <a:prstClr val="black"/>
                </a:solidFill>
              </a:rPr>
              <a:t> </a:t>
            </a:r>
            <a:r>
              <a:rPr lang="ru-RU" sz="3000" dirty="0" err="1">
                <a:solidFill>
                  <a:prstClr val="black"/>
                </a:solidFill>
              </a:rPr>
              <a:t>Ибрагимович</a:t>
            </a:r>
            <a:r>
              <a:rPr lang="ru-RU" sz="3000" dirty="0">
                <a:solidFill>
                  <a:prstClr val="black"/>
                </a:solidFill>
              </a:rPr>
              <a:t> (1944-1947</a:t>
            </a:r>
            <a:r>
              <a:rPr lang="ru-RU" sz="2000" dirty="0">
                <a:solidFill>
                  <a:prstClr val="black"/>
                </a:solidFill>
              </a:rPr>
              <a:t>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06170" y="5650523"/>
            <a:ext cx="4678353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3200" dirty="0">
                <a:solidFill>
                  <a:prstClr val="black"/>
                </a:solidFill>
              </a:rPr>
              <a:t>Степанов Федор </a:t>
            </a:r>
            <a:r>
              <a:rPr lang="ru-RU" sz="3200" dirty="0" err="1">
                <a:solidFill>
                  <a:prstClr val="black"/>
                </a:solidFill>
              </a:rPr>
              <a:t>Кузмич</a:t>
            </a:r>
            <a:r>
              <a:rPr lang="ru-RU" sz="3200" dirty="0">
                <a:solidFill>
                  <a:prstClr val="black"/>
                </a:solidFill>
              </a:rPr>
              <a:t> (1947-1960)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172" y="1095375"/>
            <a:ext cx="4408143" cy="43513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2851478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306170" y="449718"/>
            <a:ext cx="27975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n w="6350">
                  <a:solidFill>
                    <a:srgbClr val="640000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  <a:ea typeface="+mj-ea"/>
                <a:cs typeface="+mj-cs"/>
              </a:rPr>
              <a:t>колледжа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995429" y="449719"/>
            <a:ext cx="38250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n w="6350">
                  <a:solidFill>
                    <a:srgbClr val="640000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  <a:ea typeface="+mj-ea"/>
                <a:cs typeface="+mj-cs"/>
              </a:rPr>
              <a:t>Руководители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424" y="1095374"/>
            <a:ext cx="3346022" cy="44613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275" y="1095374"/>
            <a:ext cx="2668510" cy="44708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949569" y="5650523"/>
            <a:ext cx="4870946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400" dirty="0" err="1" smtClean="0">
                <a:solidFill>
                  <a:prstClr val="black"/>
                </a:solidFill>
              </a:rPr>
              <a:t>Ишметов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</a:rPr>
              <a:t>Ибрахим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</a:rPr>
              <a:t>Хаямутдинович</a:t>
            </a:r>
            <a:r>
              <a:rPr lang="ru-RU" sz="2400" dirty="0" smtClean="0">
                <a:solidFill>
                  <a:prstClr val="black"/>
                </a:solidFill>
              </a:rPr>
              <a:t> (1960-1966)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65900" y="5650348"/>
            <a:ext cx="49128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err="1"/>
              <a:t>Хабриев</a:t>
            </a:r>
            <a:r>
              <a:rPr lang="ru-RU" sz="2400" dirty="0"/>
              <a:t> </a:t>
            </a:r>
            <a:r>
              <a:rPr lang="ru-RU" sz="2400" dirty="0" err="1"/>
              <a:t>Фарит</a:t>
            </a:r>
            <a:r>
              <a:rPr lang="ru-RU" sz="2400" dirty="0"/>
              <a:t> </a:t>
            </a:r>
            <a:r>
              <a:rPr lang="ru-RU" sz="2400" dirty="0" err="1" smtClean="0"/>
              <a:t>Хабриевич</a:t>
            </a:r>
            <a:endParaRPr lang="ru-RU" sz="2400" dirty="0" smtClean="0"/>
          </a:p>
          <a:p>
            <a:pPr algn="ctr"/>
            <a:r>
              <a:rPr lang="ru-RU" sz="2400" dirty="0" smtClean="0"/>
              <a:t> </a:t>
            </a:r>
            <a:r>
              <a:rPr lang="ru-RU" sz="2400" dirty="0"/>
              <a:t>(1966-1977)</a:t>
            </a:r>
          </a:p>
        </p:txBody>
      </p:sp>
    </p:spTree>
    <p:extLst>
      <p:ext uri="{BB962C8B-B14F-4D97-AF65-F5344CB8AC3E}">
        <p14:creationId xmlns:p14="http://schemas.microsoft.com/office/powerpoint/2010/main" val="35449442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306170" y="449718"/>
            <a:ext cx="27975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n w="6350">
                  <a:solidFill>
                    <a:srgbClr val="640000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  <a:ea typeface="+mj-ea"/>
                <a:cs typeface="+mj-cs"/>
              </a:rPr>
              <a:t>колледжа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995429" y="449719"/>
            <a:ext cx="38250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n w="6350">
                  <a:solidFill>
                    <a:srgbClr val="640000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  <a:ea typeface="+mj-ea"/>
                <a:cs typeface="+mj-cs"/>
              </a:rPr>
              <a:t>Руководители</a:t>
            </a:r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569" y="1723819"/>
            <a:ext cx="4845417" cy="28599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547" y="1860068"/>
            <a:ext cx="4811712" cy="27047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949569" y="5265802"/>
            <a:ext cx="48709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/>
              <a:t>Закиров Наиль </a:t>
            </a:r>
            <a:r>
              <a:rPr lang="ru-RU" sz="2200" dirty="0" err="1"/>
              <a:t>Хабибрахманович</a:t>
            </a:r>
            <a:r>
              <a:rPr lang="ru-RU" sz="2200" dirty="0"/>
              <a:t> (1977-1980)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06169" y="5230633"/>
            <a:ext cx="50065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err="1"/>
              <a:t>Хакимзянов</a:t>
            </a:r>
            <a:r>
              <a:rPr lang="ru-RU" sz="2200" dirty="0"/>
              <a:t> </a:t>
            </a:r>
            <a:r>
              <a:rPr lang="ru-RU" sz="2200" dirty="0" err="1"/>
              <a:t>Саит</a:t>
            </a:r>
            <a:r>
              <a:rPr lang="ru-RU" sz="2200" dirty="0"/>
              <a:t> </a:t>
            </a:r>
            <a:r>
              <a:rPr lang="ru-RU" sz="2200" dirty="0" err="1" smtClean="0"/>
              <a:t>Газимович</a:t>
            </a:r>
            <a:endParaRPr lang="ru-RU" sz="2200" dirty="0" smtClean="0"/>
          </a:p>
          <a:p>
            <a:pPr algn="ctr"/>
            <a:r>
              <a:rPr lang="ru-RU" sz="2200" dirty="0" smtClean="0"/>
              <a:t> </a:t>
            </a:r>
            <a:r>
              <a:rPr lang="ru-RU" sz="2200" dirty="0"/>
              <a:t>(1980-1983)</a:t>
            </a:r>
          </a:p>
        </p:txBody>
      </p:sp>
    </p:spTree>
    <p:extLst>
      <p:ext uri="{BB962C8B-B14F-4D97-AF65-F5344CB8AC3E}">
        <p14:creationId xmlns:p14="http://schemas.microsoft.com/office/powerpoint/2010/main" val="22579841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306170" y="449718"/>
            <a:ext cx="27975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n w="6350">
                  <a:solidFill>
                    <a:srgbClr val="640000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  <a:ea typeface="+mj-ea"/>
                <a:cs typeface="+mj-cs"/>
              </a:rPr>
              <a:t>колледжа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995429" y="449719"/>
            <a:ext cx="38250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n w="6350">
                  <a:solidFill>
                    <a:srgbClr val="640000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  <a:ea typeface="+mj-ea"/>
                <a:cs typeface="+mj-cs"/>
              </a:rPr>
              <a:t>Руководители</a:t>
            </a:r>
            <a:endParaRPr lang="ru-RU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7031" y="1095375"/>
            <a:ext cx="2454426" cy="43513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808892" y="5650523"/>
            <a:ext cx="51229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3000" dirty="0" err="1">
                <a:solidFill>
                  <a:prstClr val="black"/>
                </a:solidFill>
              </a:rPr>
              <a:t>Фатыхов</a:t>
            </a:r>
            <a:r>
              <a:rPr lang="ru-RU" sz="3000" dirty="0">
                <a:solidFill>
                  <a:prstClr val="black"/>
                </a:solidFill>
              </a:rPr>
              <a:t> Равиль </a:t>
            </a:r>
            <a:r>
              <a:rPr lang="ru-RU" sz="3000" dirty="0" err="1">
                <a:solidFill>
                  <a:prstClr val="black"/>
                </a:solidFill>
              </a:rPr>
              <a:t>Шамилович</a:t>
            </a:r>
            <a:r>
              <a:rPr lang="ru-RU" sz="3000" dirty="0">
                <a:solidFill>
                  <a:prstClr val="black"/>
                </a:solidFill>
              </a:rPr>
              <a:t> (1983-1997)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78062" y="5650523"/>
            <a:ext cx="50878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3000" dirty="0">
                <a:solidFill>
                  <a:prstClr val="black"/>
                </a:solidFill>
              </a:rPr>
              <a:t>Халилов </a:t>
            </a:r>
            <a:r>
              <a:rPr lang="ru-RU" sz="3000" dirty="0" err="1">
                <a:solidFill>
                  <a:prstClr val="black"/>
                </a:solidFill>
              </a:rPr>
              <a:t>Анас</a:t>
            </a:r>
            <a:r>
              <a:rPr lang="ru-RU" sz="3000" dirty="0">
                <a:solidFill>
                  <a:prstClr val="black"/>
                </a:solidFill>
              </a:rPr>
              <a:t> </a:t>
            </a:r>
            <a:r>
              <a:rPr lang="ru-RU" sz="3000" dirty="0" err="1">
                <a:solidFill>
                  <a:prstClr val="black"/>
                </a:solidFill>
              </a:rPr>
              <a:t>Мингалиевич</a:t>
            </a:r>
            <a:r>
              <a:rPr lang="ru-RU" sz="3000" dirty="0">
                <a:solidFill>
                  <a:prstClr val="black"/>
                </a:solidFill>
              </a:rPr>
              <a:t> (1997-1999)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782" y="1095375"/>
            <a:ext cx="2445823" cy="43513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1092895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306170" y="449718"/>
            <a:ext cx="27975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n w="6350">
                  <a:solidFill>
                    <a:srgbClr val="640000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  <a:ea typeface="+mj-ea"/>
                <a:cs typeface="+mj-cs"/>
              </a:rPr>
              <a:t>колледжа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995429" y="449719"/>
            <a:ext cx="38250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n w="6350">
                  <a:solidFill>
                    <a:srgbClr val="640000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  <a:ea typeface="+mj-ea"/>
                <a:cs typeface="+mj-cs"/>
              </a:rPr>
              <a:t>Руководители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949569" y="5650523"/>
            <a:ext cx="4870946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600" dirty="0" err="1">
                <a:solidFill>
                  <a:prstClr val="black"/>
                </a:solidFill>
              </a:rPr>
              <a:t>Низамиев</a:t>
            </a:r>
            <a:r>
              <a:rPr lang="ru-RU" sz="2600" dirty="0">
                <a:solidFill>
                  <a:prstClr val="black"/>
                </a:solidFill>
              </a:rPr>
              <a:t> Айрат </a:t>
            </a:r>
            <a:r>
              <a:rPr lang="ru-RU" sz="2600" dirty="0" err="1">
                <a:solidFill>
                  <a:prstClr val="black"/>
                </a:solidFill>
              </a:rPr>
              <a:t>Алифович</a:t>
            </a:r>
            <a:r>
              <a:rPr lang="ru-RU" sz="2600" dirty="0">
                <a:solidFill>
                  <a:prstClr val="black"/>
                </a:solidFill>
              </a:rPr>
              <a:t> (1999-2001)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06170" y="5650523"/>
            <a:ext cx="4678353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600" dirty="0" err="1">
                <a:solidFill>
                  <a:prstClr val="black"/>
                </a:solidFill>
              </a:rPr>
              <a:t>Саляхов</a:t>
            </a:r>
            <a:r>
              <a:rPr lang="ru-RU" sz="2600" dirty="0">
                <a:solidFill>
                  <a:prstClr val="black"/>
                </a:solidFill>
              </a:rPr>
              <a:t> </a:t>
            </a:r>
            <a:r>
              <a:rPr lang="ru-RU" sz="2600" dirty="0" err="1">
                <a:solidFill>
                  <a:prstClr val="black"/>
                </a:solidFill>
              </a:rPr>
              <a:t>Шайдулла</a:t>
            </a:r>
            <a:r>
              <a:rPr lang="ru-RU" sz="2600" dirty="0">
                <a:solidFill>
                  <a:prstClr val="black"/>
                </a:solidFill>
              </a:rPr>
              <a:t> </a:t>
            </a:r>
            <a:r>
              <a:rPr lang="ru-RU" sz="2600" dirty="0" err="1">
                <a:solidFill>
                  <a:prstClr val="black"/>
                </a:solidFill>
              </a:rPr>
              <a:t>Имамович</a:t>
            </a:r>
            <a:r>
              <a:rPr lang="ru-RU" sz="2600" dirty="0">
                <a:solidFill>
                  <a:prstClr val="black"/>
                </a:solidFill>
              </a:rPr>
              <a:t> (2001-2004)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4860" y="1232898"/>
            <a:ext cx="3034886" cy="41299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5" name="Picture 3"/>
          <p:cNvPicPr>
            <a:picLocks noGrp="1" noChangeAspect="1" noChangeArrowheads="1"/>
          </p:cNvPicPr>
          <p:nvPr>
            <p:ph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429" y="1234442"/>
            <a:ext cx="3096673" cy="41274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6141738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306170" y="449718"/>
            <a:ext cx="27975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n w="6350">
                  <a:solidFill>
                    <a:srgbClr val="640000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  <a:ea typeface="+mj-ea"/>
                <a:cs typeface="+mj-cs"/>
              </a:rPr>
              <a:t>колледжа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995429" y="449719"/>
            <a:ext cx="38250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n w="6350">
                  <a:solidFill>
                    <a:srgbClr val="640000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  <a:ea typeface="+mj-ea"/>
                <a:cs typeface="+mj-cs"/>
              </a:rPr>
              <a:t>Руководители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949569" y="5650523"/>
            <a:ext cx="4870946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600" dirty="0">
                <a:solidFill>
                  <a:prstClr val="black"/>
                </a:solidFill>
              </a:rPr>
              <a:t>Шакиров Ильхам </a:t>
            </a:r>
            <a:r>
              <a:rPr lang="ru-RU" sz="2600" dirty="0" err="1">
                <a:solidFill>
                  <a:prstClr val="black"/>
                </a:solidFill>
              </a:rPr>
              <a:t>Махмутович</a:t>
            </a:r>
            <a:r>
              <a:rPr lang="ru-RU" sz="2600" dirty="0">
                <a:solidFill>
                  <a:prstClr val="black"/>
                </a:solidFill>
              </a:rPr>
              <a:t> (2004-2008)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06170" y="5650523"/>
            <a:ext cx="4678353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600" dirty="0">
                <a:solidFill>
                  <a:prstClr val="black"/>
                </a:solidFill>
              </a:rPr>
              <a:t>Ибрагимов Алмаз </a:t>
            </a:r>
            <a:r>
              <a:rPr lang="ru-RU" sz="2600" dirty="0" err="1">
                <a:solidFill>
                  <a:prstClr val="black"/>
                </a:solidFill>
              </a:rPr>
              <a:t>Ринатович</a:t>
            </a:r>
            <a:r>
              <a:rPr lang="ru-RU" sz="2600" dirty="0">
                <a:solidFill>
                  <a:prstClr val="black"/>
                </a:solidFill>
              </a:rPr>
              <a:t> (2008-2015)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3798" y="1095375"/>
            <a:ext cx="2900892" cy="43513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" name="Picture 9" descr="F:\75 лет колледжу\директора\DSC00950.JPG"/>
          <p:cNvPicPr>
            <a:picLocks noGrp="1" noChangeAspect="1" noChangeArrowheads="1"/>
          </p:cNvPicPr>
          <p:nvPr>
            <p:ph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447" y="1266826"/>
            <a:ext cx="4706522" cy="37079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0386628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стание 8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листание 7" id="{0CE75DB1-FDE2-4B07-8783-FD2325410490}" vid="{4B0FD19C-AF86-4C35-9F38-0720CAB1391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листание 8</Template>
  <TotalTime>1576</TotalTime>
  <Words>1238</Words>
  <Application>Microsoft Office PowerPoint</Application>
  <PresentationFormat>Произвольный</PresentationFormat>
  <Paragraphs>165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листание 8</vt:lpstr>
      <vt:lpstr>Презентация PowerPoint</vt:lpstr>
      <vt:lpstr>Приказ о создании колледжа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Славные имена в истории колледжа</vt:lpstr>
      <vt:lpstr>Презентация PowerPoint</vt:lpstr>
      <vt:lpstr>Презентация PowerPoint</vt:lpstr>
      <vt:lpstr>Презентация PowerPoint</vt:lpstr>
      <vt:lpstr>Первые выпуски</vt:lpstr>
      <vt:lpstr>Презентация PowerPoint</vt:lpstr>
      <vt:lpstr>Презентация PowerPoint</vt:lpstr>
      <vt:lpstr>Специальности</vt:lpstr>
      <vt:lpstr>Специальности</vt:lpstr>
      <vt:lpstr>Специальности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Викторина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химия</cp:lastModifiedBy>
  <cp:revision>86</cp:revision>
  <dcterms:created xsi:type="dcterms:W3CDTF">2016-11-15T09:14:47Z</dcterms:created>
  <dcterms:modified xsi:type="dcterms:W3CDTF">2024-03-18T07:54:09Z</dcterms:modified>
</cp:coreProperties>
</file>