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6" r:id="rId2"/>
    <p:sldId id="304" r:id="rId3"/>
    <p:sldId id="316" r:id="rId4"/>
    <p:sldId id="317" r:id="rId5"/>
    <p:sldId id="318" r:id="rId6"/>
    <p:sldId id="321" r:id="rId7"/>
    <p:sldId id="320" r:id="rId8"/>
    <p:sldId id="322" r:id="rId9"/>
    <p:sldId id="329" r:id="rId10"/>
    <p:sldId id="330" r:id="rId11"/>
    <p:sldId id="325" r:id="rId12"/>
    <p:sldId id="326" r:id="rId13"/>
    <p:sldId id="327" r:id="rId14"/>
    <p:sldId id="328" r:id="rId15"/>
    <p:sldId id="307" r:id="rId16"/>
    <p:sldId id="319" r:id="rId17"/>
    <p:sldId id="308" r:id="rId18"/>
    <p:sldId id="331" r:id="rId19"/>
    <p:sldId id="332" r:id="rId20"/>
    <p:sldId id="333" r:id="rId21"/>
    <p:sldId id="334" r:id="rId22"/>
    <p:sldId id="310" r:id="rId23"/>
    <p:sldId id="302" r:id="rId2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66AC"/>
    <a:srgbClr val="9933FF"/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9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4DFF56-EDE6-487D-96C8-E321A33BD6B3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3C14A8-20F0-44FD-85E3-BAC6ADD9B22D}">
      <dgm:prSet custT="1"/>
      <dgm:spPr/>
      <dgm:t>
        <a:bodyPr/>
        <a:lstStyle/>
        <a:p>
          <a:pPr algn="just"/>
          <a:r>
            <a:rPr lang="ru-RU" sz="1600" dirty="0" smtClean="0"/>
            <a:t>1. В соответствии со Стратегией развития Республики Татарстан до 2030г. </a:t>
          </a:r>
          <a:r>
            <a:rPr lang="ru-RU" sz="1600" dirty="0" err="1" smtClean="0"/>
            <a:t>Альметьевская</a:t>
          </a:r>
          <a:r>
            <a:rPr lang="ru-RU" sz="1600" dirty="0" smtClean="0"/>
            <a:t> агломерация получит активное развитие в качестве транспортно-логистического узла международного уровня. Подготовка по  следующим специальностям является особенно актуальной для юго-востока республики и его успешного развития: </a:t>
          </a:r>
        </a:p>
      </dgm:t>
    </dgm:pt>
    <dgm:pt modelId="{411B70C2-D5E2-4625-AC3F-14E00E887DAC}" type="parTrans" cxnId="{0B727345-E0A5-4431-93D1-02A8E24ADE6E}">
      <dgm:prSet/>
      <dgm:spPr/>
      <dgm:t>
        <a:bodyPr/>
        <a:lstStyle/>
        <a:p>
          <a:endParaRPr lang="ru-RU" sz="1800"/>
        </a:p>
      </dgm:t>
    </dgm:pt>
    <dgm:pt modelId="{60153658-490F-4ADE-AE27-84A3B69AC880}" type="sibTrans" cxnId="{0B727345-E0A5-4431-93D1-02A8E24ADE6E}">
      <dgm:prSet/>
      <dgm:spPr/>
      <dgm:t>
        <a:bodyPr/>
        <a:lstStyle/>
        <a:p>
          <a:endParaRPr lang="ru-RU" sz="1800"/>
        </a:p>
      </dgm:t>
    </dgm:pt>
    <dgm:pt modelId="{07506B1D-0D0E-4D59-A546-1A4BEB7FC722}">
      <dgm:prSet custT="1"/>
      <dgm:spPr/>
      <dgm:t>
        <a:bodyPr/>
        <a:lstStyle/>
        <a:p>
          <a:pPr algn="just"/>
          <a:r>
            <a:rPr lang="ru-RU" sz="1600" dirty="0" smtClean="0"/>
            <a:t>23.02.01 Организация перевозок и управление на транспорте (по видам - автомобильном); </a:t>
          </a:r>
        </a:p>
        <a:p>
          <a:pPr algn="just"/>
          <a:r>
            <a:rPr lang="ru-RU" sz="1600" dirty="0" smtClean="0"/>
            <a:t>23.02.03 Техническое обслуживание и ремонт автомобильного транспорта; </a:t>
          </a:r>
        </a:p>
        <a:p>
          <a:pPr algn="just"/>
          <a:r>
            <a:rPr lang="ru-RU" sz="1600" dirty="0" smtClean="0"/>
            <a:t>23.02.07 Техническое обслуживание и ремонт двигателей, систем и агрегатов автомобилей; (включена в ТОП-50)</a:t>
          </a:r>
        </a:p>
      </dgm:t>
    </dgm:pt>
    <dgm:pt modelId="{64077719-F390-45B7-9D4B-3CE34D039409}" type="parTrans" cxnId="{EBC84FA2-EEA5-4A67-A024-4A7DB18A2A4C}">
      <dgm:prSet/>
      <dgm:spPr/>
      <dgm:t>
        <a:bodyPr/>
        <a:lstStyle/>
        <a:p>
          <a:endParaRPr lang="ru-RU" sz="1800"/>
        </a:p>
      </dgm:t>
    </dgm:pt>
    <dgm:pt modelId="{3B54A74F-FC0B-46A2-94AC-19356AF06006}" type="sibTrans" cxnId="{EBC84FA2-EEA5-4A67-A024-4A7DB18A2A4C}">
      <dgm:prSet/>
      <dgm:spPr/>
      <dgm:t>
        <a:bodyPr/>
        <a:lstStyle/>
        <a:p>
          <a:endParaRPr lang="ru-RU" sz="1800"/>
        </a:p>
      </dgm:t>
    </dgm:pt>
    <dgm:pt modelId="{A77F8171-0D6A-4D10-A8FE-3F9427F4AAF2}" type="pres">
      <dgm:prSet presAssocID="{4B4DFF56-EDE6-487D-96C8-E321A33BD6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6BD3F1-2C88-4DC1-A108-F456B6AC22D0}" type="pres">
      <dgm:prSet presAssocID="{6F3C14A8-20F0-44FD-85E3-BAC6ADD9B22D}" presName="parentLin" presStyleCnt="0"/>
      <dgm:spPr/>
    </dgm:pt>
    <dgm:pt modelId="{85AA0A20-72C9-4CC9-81D8-72588F97090B}" type="pres">
      <dgm:prSet presAssocID="{6F3C14A8-20F0-44FD-85E3-BAC6ADD9B22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EFE3A98-14EB-4E1D-9AF6-46DA1B47E820}" type="pres">
      <dgm:prSet presAssocID="{6F3C14A8-20F0-44FD-85E3-BAC6ADD9B22D}" presName="parentText" presStyleLbl="node1" presStyleIdx="0" presStyleCnt="2" custScaleY="1431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40BF7-8853-4475-AAE8-E8FC95D12A0E}" type="pres">
      <dgm:prSet presAssocID="{6F3C14A8-20F0-44FD-85E3-BAC6ADD9B22D}" presName="negativeSpace" presStyleCnt="0"/>
      <dgm:spPr/>
    </dgm:pt>
    <dgm:pt modelId="{06AFC0B2-0C67-43A5-A42B-0667EE571B25}" type="pres">
      <dgm:prSet presAssocID="{6F3C14A8-20F0-44FD-85E3-BAC6ADD9B22D}" presName="childText" presStyleLbl="conFgAcc1" presStyleIdx="0" presStyleCnt="2" custScaleX="83863">
        <dgm:presLayoutVars>
          <dgm:bulletEnabled val="1"/>
        </dgm:presLayoutVars>
      </dgm:prSet>
      <dgm:spPr/>
    </dgm:pt>
    <dgm:pt modelId="{6314CA6D-C333-4139-B676-FF8C05E7134B}" type="pres">
      <dgm:prSet presAssocID="{60153658-490F-4ADE-AE27-84A3B69AC880}" presName="spaceBetweenRectangles" presStyleCnt="0"/>
      <dgm:spPr/>
    </dgm:pt>
    <dgm:pt modelId="{5EF99DC9-1A6D-4FA5-BD5C-F115702D8FAF}" type="pres">
      <dgm:prSet presAssocID="{07506B1D-0D0E-4D59-A546-1A4BEB7FC722}" presName="parentLin" presStyleCnt="0"/>
      <dgm:spPr/>
    </dgm:pt>
    <dgm:pt modelId="{96A54B64-5A22-48DF-9EA8-E57ED5262B1D}" type="pres">
      <dgm:prSet presAssocID="{07506B1D-0D0E-4D59-A546-1A4BEB7FC72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899A0BA-385E-4A53-8F4E-95C11F82EB7F}" type="pres">
      <dgm:prSet presAssocID="{07506B1D-0D0E-4D59-A546-1A4BEB7FC722}" presName="parentText" presStyleLbl="node1" presStyleIdx="1" presStyleCnt="2" custScaleY="143160" custLinFactX="5198" custLinFactNeighborX="100000" custLinFactNeighborY="46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8A263-4452-4421-A344-89DA8B78DAF6}" type="pres">
      <dgm:prSet presAssocID="{07506B1D-0D0E-4D59-A546-1A4BEB7FC722}" presName="negativeSpace" presStyleCnt="0"/>
      <dgm:spPr/>
    </dgm:pt>
    <dgm:pt modelId="{D71BF529-66BA-42FC-BB62-00ABE5376EC1}" type="pres">
      <dgm:prSet presAssocID="{07506B1D-0D0E-4D59-A546-1A4BEB7FC722}" presName="childText" presStyleLbl="conFgAcc1" presStyleIdx="1" presStyleCnt="2" custScaleX="83863">
        <dgm:presLayoutVars>
          <dgm:bulletEnabled val="1"/>
        </dgm:presLayoutVars>
      </dgm:prSet>
      <dgm:spPr/>
    </dgm:pt>
  </dgm:ptLst>
  <dgm:cxnLst>
    <dgm:cxn modelId="{BA843D11-DE3A-451B-AD00-8503902010F7}" type="presOf" srcId="{4B4DFF56-EDE6-487D-96C8-E321A33BD6B3}" destId="{A77F8171-0D6A-4D10-A8FE-3F9427F4AAF2}" srcOrd="0" destOrd="0" presId="urn:microsoft.com/office/officeart/2005/8/layout/list1"/>
    <dgm:cxn modelId="{07450917-A941-4353-9527-7AECD9F50A65}" type="presOf" srcId="{6F3C14A8-20F0-44FD-85E3-BAC6ADD9B22D}" destId="{85AA0A20-72C9-4CC9-81D8-72588F97090B}" srcOrd="0" destOrd="0" presId="urn:microsoft.com/office/officeart/2005/8/layout/list1"/>
    <dgm:cxn modelId="{733691F4-C4B1-488B-9263-E0D3550863CE}" type="presOf" srcId="{6F3C14A8-20F0-44FD-85E3-BAC6ADD9B22D}" destId="{EEFE3A98-14EB-4E1D-9AF6-46DA1B47E820}" srcOrd="1" destOrd="0" presId="urn:microsoft.com/office/officeart/2005/8/layout/list1"/>
    <dgm:cxn modelId="{710C9D7B-9F77-4203-8A01-B74B6C3468DA}" type="presOf" srcId="{07506B1D-0D0E-4D59-A546-1A4BEB7FC722}" destId="{96A54B64-5A22-48DF-9EA8-E57ED5262B1D}" srcOrd="0" destOrd="0" presId="urn:microsoft.com/office/officeart/2005/8/layout/list1"/>
    <dgm:cxn modelId="{0B727345-E0A5-4431-93D1-02A8E24ADE6E}" srcId="{4B4DFF56-EDE6-487D-96C8-E321A33BD6B3}" destId="{6F3C14A8-20F0-44FD-85E3-BAC6ADD9B22D}" srcOrd="0" destOrd="0" parTransId="{411B70C2-D5E2-4625-AC3F-14E00E887DAC}" sibTransId="{60153658-490F-4ADE-AE27-84A3B69AC880}"/>
    <dgm:cxn modelId="{0B02768B-30E2-4BCE-8A23-93B796F02312}" type="presOf" srcId="{07506B1D-0D0E-4D59-A546-1A4BEB7FC722}" destId="{E899A0BA-385E-4A53-8F4E-95C11F82EB7F}" srcOrd="1" destOrd="0" presId="urn:microsoft.com/office/officeart/2005/8/layout/list1"/>
    <dgm:cxn modelId="{EBC84FA2-EEA5-4A67-A024-4A7DB18A2A4C}" srcId="{4B4DFF56-EDE6-487D-96C8-E321A33BD6B3}" destId="{07506B1D-0D0E-4D59-A546-1A4BEB7FC722}" srcOrd="1" destOrd="0" parTransId="{64077719-F390-45B7-9D4B-3CE34D039409}" sibTransId="{3B54A74F-FC0B-46A2-94AC-19356AF06006}"/>
    <dgm:cxn modelId="{F7F83FDD-2B1C-4C2C-AA29-D703690B6469}" type="presParOf" srcId="{A77F8171-0D6A-4D10-A8FE-3F9427F4AAF2}" destId="{C46BD3F1-2C88-4DC1-A108-F456B6AC22D0}" srcOrd="0" destOrd="0" presId="urn:microsoft.com/office/officeart/2005/8/layout/list1"/>
    <dgm:cxn modelId="{EE10B6AE-B26E-4616-BCB6-105D10BE874A}" type="presParOf" srcId="{C46BD3F1-2C88-4DC1-A108-F456B6AC22D0}" destId="{85AA0A20-72C9-4CC9-81D8-72588F97090B}" srcOrd="0" destOrd="0" presId="urn:microsoft.com/office/officeart/2005/8/layout/list1"/>
    <dgm:cxn modelId="{A2347B85-F10B-4194-8D6B-1BF73256D95C}" type="presParOf" srcId="{C46BD3F1-2C88-4DC1-A108-F456B6AC22D0}" destId="{EEFE3A98-14EB-4E1D-9AF6-46DA1B47E820}" srcOrd="1" destOrd="0" presId="urn:microsoft.com/office/officeart/2005/8/layout/list1"/>
    <dgm:cxn modelId="{ED6F2EBD-DBD3-4409-9155-9F521AFA1D07}" type="presParOf" srcId="{A77F8171-0D6A-4D10-A8FE-3F9427F4AAF2}" destId="{26840BF7-8853-4475-AAE8-E8FC95D12A0E}" srcOrd="1" destOrd="0" presId="urn:microsoft.com/office/officeart/2005/8/layout/list1"/>
    <dgm:cxn modelId="{2B13B758-8209-4146-81D4-6FC644A1610D}" type="presParOf" srcId="{A77F8171-0D6A-4D10-A8FE-3F9427F4AAF2}" destId="{06AFC0B2-0C67-43A5-A42B-0667EE571B25}" srcOrd="2" destOrd="0" presId="urn:microsoft.com/office/officeart/2005/8/layout/list1"/>
    <dgm:cxn modelId="{580E7117-875A-4011-97B5-D3AE10C032CE}" type="presParOf" srcId="{A77F8171-0D6A-4D10-A8FE-3F9427F4AAF2}" destId="{6314CA6D-C333-4139-B676-FF8C05E7134B}" srcOrd="3" destOrd="0" presId="urn:microsoft.com/office/officeart/2005/8/layout/list1"/>
    <dgm:cxn modelId="{54CEB58C-EB8A-4D7B-9333-F1BBC4AED573}" type="presParOf" srcId="{A77F8171-0D6A-4D10-A8FE-3F9427F4AAF2}" destId="{5EF99DC9-1A6D-4FA5-BD5C-F115702D8FAF}" srcOrd="4" destOrd="0" presId="urn:microsoft.com/office/officeart/2005/8/layout/list1"/>
    <dgm:cxn modelId="{3AB0B697-61D1-46FA-A71C-0EAE0F73A175}" type="presParOf" srcId="{5EF99DC9-1A6D-4FA5-BD5C-F115702D8FAF}" destId="{96A54B64-5A22-48DF-9EA8-E57ED5262B1D}" srcOrd="0" destOrd="0" presId="urn:microsoft.com/office/officeart/2005/8/layout/list1"/>
    <dgm:cxn modelId="{D00A6AD6-FF83-4C40-B0A4-6E51494BCD2E}" type="presParOf" srcId="{5EF99DC9-1A6D-4FA5-BD5C-F115702D8FAF}" destId="{E899A0BA-385E-4A53-8F4E-95C11F82EB7F}" srcOrd="1" destOrd="0" presId="urn:microsoft.com/office/officeart/2005/8/layout/list1"/>
    <dgm:cxn modelId="{7F7D681C-F04D-4B9A-B3B2-0D1C429F5605}" type="presParOf" srcId="{A77F8171-0D6A-4D10-A8FE-3F9427F4AAF2}" destId="{AA48A263-4452-4421-A344-89DA8B78DAF6}" srcOrd="5" destOrd="0" presId="urn:microsoft.com/office/officeart/2005/8/layout/list1"/>
    <dgm:cxn modelId="{6E78B46D-830E-4C5D-967F-CA3D6DDA38BB}" type="presParOf" srcId="{A77F8171-0D6A-4D10-A8FE-3F9427F4AAF2}" destId="{D71BF529-66BA-42FC-BB62-00ABE5376EC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4DFF56-EDE6-487D-96C8-E321A33BD6B3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3C14A8-20F0-44FD-85E3-BAC6ADD9B22D}">
      <dgm:prSet custT="1"/>
      <dgm:spPr/>
      <dgm:t>
        <a:bodyPr/>
        <a:lstStyle/>
        <a:p>
          <a:pPr algn="just"/>
          <a:r>
            <a:rPr lang="ru-RU" sz="1600" dirty="0" smtClean="0"/>
            <a:t>2. Подготовка обучающихся по программам, входящим в перечень приоритетных направлений подготовки России (ТОП -50) требует особого оснащения образовательного процесса, соответствующего ФГОС, примерным основным образовательным программам, профессиональным и отраслевым стандартам</a:t>
          </a:r>
        </a:p>
      </dgm:t>
    </dgm:pt>
    <dgm:pt modelId="{411B70C2-D5E2-4625-AC3F-14E00E887DAC}" type="parTrans" cxnId="{0B727345-E0A5-4431-93D1-02A8E24ADE6E}">
      <dgm:prSet/>
      <dgm:spPr/>
      <dgm:t>
        <a:bodyPr/>
        <a:lstStyle/>
        <a:p>
          <a:endParaRPr lang="ru-RU" sz="1800"/>
        </a:p>
      </dgm:t>
    </dgm:pt>
    <dgm:pt modelId="{60153658-490F-4ADE-AE27-84A3B69AC880}" type="sibTrans" cxnId="{0B727345-E0A5-4431-93D1-02A8E24ADE6E}">
      <dgm:prSet/>
      <dgm:spPr/>
      <dgm:t>
        <a:bodyPr/>
        <a:lstStyle/>
        <a:p>
          <a:endParaRPr lang="ru-RU" sz="1800"/>
        </a:p>
      </dgm:t>
    </dgm:pt>
    <dgm:pt modelId="{07506B1D-0D0E-4D59-A546-1A4BEB7FC722}">
      <dgm:prSet custT="1"/>
      <dgm:spPr/>
      <dgm:t>
        <a:bodyPr/>
        <a:lstStyle/>
        <a:p>
          <a:pPr algn="just"/>
          <a:r>
            <a:rPr lang="ru-RU" sz="1600" dirty="0" smtClean="0"/>
            <a:t>3. Решение задачи совершенствование материально-технической базы позволит студентам техникума готовиться к участию в республиканских чемпионатах Молодых профессионалов </a:t>
          </a:r>
          <a:r>
            <a:rPr lang="en-US" sz="1600" dirty="0" smtClean="0"/>
            <a:t>WSR</a:t>
          </a:r>
          <a:r>
            <a:rPr lang="ru-RU" sz="1600" dirty="0" smtClean="0"/>
            <a:t> по компетенциям: Обслуживание грузовой техники», «Ремонт и обслуживание легковых автомобилей», «Кузовной ремонт» и «Окраска автомобилей» </a:t>
          </a:r>
        </a:p>
      </dgm:t>
    </dgm:pt>
    <dgm:pt modelId="{64077719-F390-45B7-9D4B-3CE34D039409}" type="parTrans" cxnId="{EBC84FA2-EEA5-4A67-A024-4A7DB18A2A4C}">
      <dgm:prSet/>
      <dgm:spPr/>
      <dgm:t>
        <a:bodyPr/>
        <a:lstStyle/>
        <a:p>
          <a:endParaRPr lang="ru-RU" sz="1800"/>
        </a:p>
      </dgm:t>
    </dgm:pt>
    <dgm:pt modelId="{3B54A74F-FC0B-46A2-94AC-19356AF06006}" type="sibTrans" cxnId="{EBC84FA2-EEA5-4A67-A024-4A7DB18A2A4C}">
      <dgm:prSet/>
      <dgm:spPr/>
      <dgm:t>
        <a:bodyPr/>
        <a:lstStyle/>
        <a:p>
          <a:endParaRPr lang="ru-RU" sz="1800"/>
        </a:p>
      </dgm:t>
    </dgm:pt>
    <dgm:pt modelId="{A77F8171-0D6A-4D10-A8FE-3F9427F4AAF2}" type="pres">
      <dgm:prSet presAssocID="{4B4DFF56-EDE6-487D-96C8-E321A33BD6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6BD3F1-2C88-4DC1-A108-F456B6AC22D0}" type="pres">
      <dgm:prSet presAssocID="{6F3C14A8-20F0-44FD-85E3-BAC6ADD9B22D}" presName="parentLin" presStyleCnt="0"/>
      <dgm:spPr/>
    </dgm:pt>
    <dgm:pt modelId="{85AA0A20-72C9-4CC9-81D8-72588F97090B}" type="pres">
      <dgm:prSet presAssocID="{6F3C14A8-20F0-44FD-85E3-BAC6ADD9B22D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EFE3A98-14EB-4E1D-9AF6-46DA1B47E820}" type="pres">
      <dgm:prSet presAssocID="{6F3C14A8-20F0-44FD-85E3-BAC6ADD9B22D}" presName="parentText" presStyleLbl="node1" presStyleIdx="0" presStyleCnt="2" custScaleY="1567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40BF7-8853-4475-AAE8-E8FC95D12A0E}" type="pres">
      <dgm:prSet presAssocID="{6F3C14A8-20F0-44FD-85E3-BAC6ADD9B22D}" presName="negativeSpace" presStyleCnt="0"/>
      <dgm:spPr/>
    </dgm:pt>
    <dgm:pt modelId="{06AFC0B2-0C67-43A5-A42B-0667EE571B25}" type="pres">
      <dgm:prSet presAssocID="{6F3C14A8-20F0-44FD-85E3-BAC6ADD9B22D}" presName="childText" presStyleLbl="conFgAcc1" presStyleIdx="0" presStyleCnt="2" custScaleX="83863">
        <dgm:presLayoutVars>
          <dgm:bulletEnabled val="1"/>
        </dgm:presLayoutVars>
      </dgm:prSet>
      <dgm:spPr/>
    </dgm:pt>
    <dgm:pt modelId="{6314CA6D-C333-4139-B676-FF8C05E7134B}" type="pres">
      <dgm:prSet presAssocID="{60153658-490F-4ADE-AE27-84A3B69AC880}" presName="spaceBetweenRectangles" presStyleCnt="0"/>
      <dgm:spPr/>
    </dgm:pt>
    <dgm:pt modelId="{5EF99DC9-1A6D-4FA5-BD5C-F115702D8FAF}" type="pres">
      <dgm:prSet presAssocID="{07506B1D-0D0E-4D59-A546-1A4BEB7FC722}" presName="parentLin" presStyleCnt="0"/>
      <dgm:spPr/>
    </dgm:pt>
    <dgm:pt modelId="{96A54B64-5A22-48DF-9EA8-E57ED5262B1D}" type="pres">
      <dgm:prSet presAssocID="{07506B1D-0D0E-4D59-A546-1A4BEB7FC72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899A0BA-385E-4A53-8F4E-95C11F82EB7F}" type="pres">
      <dgm:prSet presAssocID="{07506B1D-0D0E-4D59-A546-1A4BEB7FC722}" presName="parentText" presStyleLbl="node1" presStyleIdx="1" presStyleCnt="2" custScaleY="1567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8A263-4452-4421-A344-89DA8B78DAF6}" type="pres">
      <dgm:prSet presAssocID="{07506B1D-0D0E-4D59-A546-1A4BEB7FC722}" presName="negativeSpace" presStyleCnt="0"/>
      <dgm:spPr/>
    </dgm:pt>
    <dgm:pt modelId="{D71BF529-66BA-42FC-BB62-00ABE5376EC1}" type="pres">
      <dgm:prSet presAssocID="{07506B1D-0D0E-4D59-A546-1A4BEB7FC722}" presName="childText" presStyleLbl="conFgAcc1" presStyleIdx="1" presStyleCnt="2" custScaleX="83863">
        <dgm:presLayoutVars>
          <dgm:bulletEnabled val="1"/>
        </dgm:presLayoutVars>
      </dgm:prSet>
      <dgm:spPr/>
    </dgm:pt>
  </dgm:ptLst>
  <dgm:cxnLst>
    <dgm:cxn modelId="{BA843D11-DE3A-451B-AD00-8503902010F7}" type="presOf" srcId="{4B4DFF56-EDE6-487D-96C8-E321A33BD6B3}" destId="{A77F8171-0D6A-4D10-A8FE-3F9427F4AAF2}" srcOrd="0" destOrd="0" presId="urn:microsoft.com/office/officeart/2005/8/layout/list1"/>
    <dgm:cxn modelId="{07450917-A941-4353-9527-7AECD9F50A65}" type="presOf" srcId="{6F3C14A8-20F0-44FD-85E3-BAC6ADD9B22D}" destId="{85AA0A20-72C9-4CC9-81D8-72588F97090B}" srcOrd="0" destOrd="0" presId="urn:microsoft.com/office/officeart/2005/8/layout/list1"/>
    <dgm:cxn modelId="{733691F4-C4B1-488B-9263-E0D3550863CE}" type="presOf" srcId="{6F3C14A8-20F0-44FD-85E3-BAC6ADD9B22D}" destId="{EEFE3A98-14EB-4E1D-9AF6-46DA1B47E820}" srcOrd="1" destOrd="0" presId="urn:microsoft.com/office/officeart/2005/8/layout/list1"/>
    <dgm:cxn modelId="{710C9D7B-9F77-4203-8A01-B74B6C3468DA}" type="presOf" srcId="{07506B1D-0D0E-4D59-A546-1A4BEB7FC722}" destId="{96A54B64-5A22-48DF-9EA8-E57ED5262B1D}" srcOrd="0" destOrd="0" presId="urn:microsoft.com/office/officeart/2005/8/layout/list1"/>
    <dgm:cxn modelId="{0B727345-E0A5-4431-93D1-02A8E24ADE6E}" srcId="{4B4DFF56-EDE6-487D-96C8-E321A33BD6B3}" destId="{6F3C14A8-20F0-44FD-85E3-BAC6ADD9B22D}" srcOrd="0" destOrd="0" parTransId="{411B70C2-D5E2-4625-AC3F-14E00E887DAC}" sibTransId="{60153658-490F-4ADE-AE27-84A3B69AC880}"/>
    <dgm:cxn modelId="{0B02768B-30E2-4BCE-8A23-93B796F02312}" type="presOf" srcId="{07506B1D-0D0E-4D59-A546-1A4BEB7FC722}" destId="{E899A0BA-385E-4A53-8F4E-95C11F82EB7F}" srcOrd="1" destOrd="0" presId="urn:microsoft.com/office/officeart/2005/8/layout/list1"/>
    <dgm:cxn modelId="{EBC84FA2-EEA5-4A67-A024-4A7DB18A2A4C}" srcId="{4B4DFF56-EDE6-487D-96C8-E321A33BD6B3}" destId="{07506B1D-0D0E-4D59-A546-1A4BEB7FC722}" srcOrd="1" destOrd="0" parTransId="{64077719-F390-45B7-9D4B-3CE34D039409}" sibTransId="{3B54A74F-FC0B-46A2-94AC-19356AF06006}"/>
    <dgm:cxn modelId="{F7F83FDD-2B1C-4C2C-AA29-D703690B6469}" type="presParOf" srcId="{A77F8171-0D6A-4D10-A8FE-3F9427F4AAF2}" destId="{C46BD3F1-2C88-4DC1-A108-F456B6AC22D0}" srcOrd="0" destOrd="0" presId="urn:microsoft.com/office/officeart/2005/8/layout/list1"/>
    <dgm:cxn modelId="{EE10B6AE-B26E-4616-BCB6-105D10BE874A}" type="presParOf" srcId="{C46BD3F1-2C88-4DC1-A108-F456B6AC22D0}" destId="{85AA0A20-72C9-4CC9-81D8-72588F97090B}" srcOrd="0" destOrd="0" presId="urn:microsoft.com/office/officeart/2005/8/layout/list1"/>
    <dgm:cxn modelId="{A2347B85-F10B-4194-8D6B-1BF73256D95C}" type="presParOf" srcId="{C46BD3F1-2C88-4DC1-A108-F456B6AC22D0}" destId="{EEFE3A98-14EB-4E1D-9AF6-46DA1B47E820}" srcOrd="1" destOrd="0" presId="urn:microsoft.com/office/officeart/2005/8/layout/list1"/>
    <dgm:cxn modelId="{ED6F2EBD-DBD3-4409-9155-9F521AFA1D07}" type="presParOf" srcId="{A77F8171-0D6A-4D10-A8FE-3F9427F4AAF2}" destId="{26840BF7-8853-4475-AAE8-E8FC95D12A0E}" srcOrd="1" destOrd="0" presId="urn:microsoft.com/office/officeart/2005/8/layout/list1"/>
    <dgm:cxn modelId="{2B13B758-8209-4146-81D4-6FC644A1610D}" type="presParOf" srcId="{A77F8171-0D6A-4D10-A8FE-3F9427F4AAF2}" destId="{06AFC0B2-0C67-43A5-A42B-0667EE571B25}" srcOrd="2" destOrd="0" presId="urn:microsoft.com/office/officeart/2005/8/layout/list1"/>
    <dgm:cxn modelId="{580E7117-875A-4011-97B5-D3AE10C032CE}" type="presParOf" srcId="{A77F8171-0D6A-4D10-A8FE-3F9427F4AAF2}" destId="{6314CA6D-C333-4139-B676-FF8C05E7134B}" srcOrd="3" destOrd="0" presId="urn:microsoft.com/office/officeart/2005/8/layout/list1"/>
    <dgm:cxn modelId="{54CEB58C-EB8A-4D7B-9333-F1BBC4AED573}" type="presParOf" srcId="{A77F8171-0D6A-4D10-A8FE-3F9427F4AAF2}" destId="{5EF99DC9-1A6D-4FA5-BD5C-F115702D8FAF}" srcOrd="4" destOrd="0" presId="urn:microsoft.com/office/officeart/2005/8/layout/list1"/>
    <dgm:cxn modelId="{3AB0B697-61D1-46FA-A71C-0EAE0F73A175}" type="presParOf" srcId="{5EF99DC9-1A6D-4FA5-BD5C-F115702D8FAF}" destId="{96A54B64-5A22-48DF-9EA8-E57ED5262B1D}" srcOrd="0" destOrd="0" presId="urn:microsoft.com/office/officeart/2005/8/layout/list1"/>
    <dgm:cxn modelId="{D00A6AD6-FF83-4C40-B0A4-6E51494BCD2E}" type="presParOf" srcId="{5EF99DC9-1A6D-4FA5-BD5C-F115702D8FAF}" destId="{E899A0BA-385E-4A53-8F4E-95C11F82EB7F}" srcOrd="1" destOrd="0" presId="urn:microsoft.com/office/officeart/2005/8/layout/list1"/>
    <dgm:cxn modelId="{7F7D681C-F04D-4B9A-B3B2-0D1C429F5605}" type="presParOf" srcId="{A77F8171-0D6A-4D10-A8FE-3F9427F4AAF2}" destId="{AA48A263-4452-4421-A344-89DA8B78DAF6}" srcOrd="5" destOrd="0" presId="urn:microsoft.com/office/officeart/2005/8/layout/list1"/>
    <dgm:cxn modelId="{6E78B46D-830E-4C5D-967F-CA3D6DDA38BB}" type="presParOf" srcId="{A77F8171-0D6A-4D10-A8FE-3F9427F4AAF2}" destId="{D71BF529-66BA-42FC-BB62-00ABE5376EC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4DFF56-EDE6-487D-96C8-E321A33BD6B3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3C14A8-20F0-44FD-85E3-BAC6ADD9B22D}">
      <dgm:prSet custT="1"/>
      <dgm:spPr/>
      <dgm:t>
        <a:bodyPr/>
        <a:lstStyle/>
        <a:p>
          <a:pPr algn="just"/>
          <a:r>
            <a:rPr lang="ru-RU" sz="1600" dirty="0" smtClean="0"/>
            <a:t>4. Приобретенное оборудование позволит осуществлять профессиональную переподготовку и повышение квалификации работников социальных партнеров техникума - структурных подразделений ПАО «Татнефть», Холдинга – </a:t>
          </a:r>
          <a:r>
            <a:rPr lang="ru-RU" sz="1600" dirty="0" err="1" smtClean="0"/>
            <a:t>ТаграС</a:t>
          </a:r>
          <a:r>
            <a:rPr lang="ru-RU" sz="1600" dirty="0" smtClean="0"/>
            <a:t>, АО СМП-</a:t>
          </a:r>
          <a:r>
            <a:rPr lang="ru-RU" sz="1600" dirty="0" err="1" smtClean="0"/>
            <a:t>Нефтегаз</a:t>
          </a:r>
          <a:r>
            <a:rPr lang="ru-RU" sz="1600" dirty="0" smtClean="0"/>
            <a:t>, ООО «УК </a:t>
          </a:r>
          <a:r>
            <a:rPr lang="ru-RU" sz="1600" dirty="0" err="1" smtClean="0"/>
            <a:t>Татспецтранспорт</a:t>
          </a:r>
          <a:r>
            <a:rPr lang="ru-RU" sz="1600" dirty="0" smtClean="0"/>
            <a:t>», ООО «</a:t>
          </a:r>
          <a:r>
            <a:rPr lang="ru-RU" sz="1600" dirty="0" err="1" smtClean="0"/>
            <a:t>ТаграС-ТрансСервис</a:t>
          </a:r>
          <a:r>
            <a:rPr lang="ru-RU" sz="1600" dirty="0" smtClean="0"/>
            <a:t>», АО «</a:t>
          </a:r>
          <a:r>
            <a:rPr lang="ru-RU" sz="1600" dirty="0" err="1" smtClean="0"/>
            <a:t>Альметьевское</a:t>
          </a:r>
          <a:r>
            <a:rPr lang="ru-RU" sz="1600" dirty="0" smtClean="0"/>
            <a:t> ПОПАТ», МУП «Городского управления автомобильных дорог» и др. , а также обучать по дополнительным профессиональным программам педагогические кадры ПОО Республики Татарстан, занятых подготовкой специалистов автотранспорта.</a:t>
          </a:r>
        </a:p>
      </dgm:t>
    </dgm:pt>
    <dgm:pt modelId="{411B70C2-D5E2-4625-AC3F-14E00E887DAC}" type="parTrans" cxnId="{0B727345-E0A5-4431-93D1-02A8E24ADE6E}">
      <dgm:prSet/>
      <dgm:spPr/>
      <dgm:t>
        <a:bodyPr/>
        <a:lstStyle/>
        <a:p>
          <a:endParaRPr lang="ru-RU" sz="1800"/>
        </a:p>
      </dgm:t>
    </dgm:pt>
    <dgm:pt modelId="{60153658-490F-4ADE-AE27-84A3B69AC880}" type="sibTrans" cxnId="{0B727345-E0A5-4431-93D1-02A8E24ADE6E}">
      <dgm:prSet/>
      <dgm:spPr/>
      <dgm:t>
        <a:bodyPr/>
        <a:lstStyle/>
        <a:p>
          <a:endParaRPr lang="ru-RU" sz="1800"/>
        </a:p>
      </dgm:t>
    </dgm:pt>
    <dgm:pt modelId="{A77F8171-0D6A-4D10-A8FE-3F9427F4AAF2}" type="pres">
      <dgm:prSet presAssocID="{4B4DFF56-EDE6-487D-96C8-E321A33BD6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6BD3F1-2C88-4DC1-A108-F456B6AC22D0}" type="pres">
      <dgm:prSet presAssocID="{6F3C14A8-20F0-44FD-85E3-BAC6ADD9B22D}" presName="parentLin" presStyleCnt="0"/>
      <dgm:spPr/>
    </dgm:pt>
    <dgm:pt modelId="{85AA0A20-72C9-4CC9-81D8-72588F97090B}" type="pres">
      <dgm:prSet presAssocID="{6F3C14A8-20F0-44FD-85E3-BAC6ADD9B22D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EFE3A98-14EB-4E1D-9AF6-46DA1B47E820}" type="pres">
      <dgm:prSet presAssocID="{6F3C14A8-20F0-44FD-85E3-BAC6ADD9B22D}" presName="parentText" presStyleLbl="node1" presStyleIdx="0" presStyleCnt="1" custScaleY="1188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40BF7-8853-4475-AAE8-E8FC95D12A0E}" type="pres">
      <dgm:prSet presAssocID="{6F3C14A8-20F0-44FD-85E3-BAC6ADD9B22D}" presName="negativeSpace" presStyleCnt="0"/>
      <dgm:spPr/>
    </dgm:pt>
    <dgm:pt modelId="{06AFC0B2-0C67-43A5-A42B-0667EE571B25}" type="pres">
      <dgm:prSet presAssocID="{6F3C14A8-20F0-44FD-85E3-BAC6ADD9B22D}" presName="childText" presStyleLbl="conFgAcc1" presStyleIdx="0" presStyleCnt="1" custScaleX="83863">
        <dgm:presLayoutVars>
          <dgm:bulletEnabled val="1"/>
        </dgm:presLayoutVars>
      </dgm:prSet>
      <dgm:spPr/>
    </dgm:pt>
  </dgm:ptLst>
  <dgm:cxnLst>
    <dgm:cxn modelId="{07450917-A941-4353-9527-7AECD9F50A65}" type="presOf" srcId="{6F3C14A8-20F0-44FD-85E3-BAC6ADD9B22D}" destId="{85AA0A20-72C9-4CC9-81D8-72588F97090B}" srcOrd="0" destOrd="0" presId="urn:microsoft.com/office/officeart/2005/8/layout/list1"/>
    <dgm:cxn modelId="{733691F4-C4B1-488B-9263-E0D3550863CE}" type="presOf" srcId="{6F3C14A8-20F0-44FD-85E3-BAC6ADD9B22D}" destId="{EEFE3A98-14EB-4E1D-9AF6-46DA1B47E820}" srcOrd="1" destOrd="0" presId="urn:microsoft.com/office/officeart/2005/8/layout/list1"/>
    <dgm:cxn modelId="{BA843D11-DE3A-451B-AD00-8503902010F7}" type="presOf" srcId="{4B4DFF56-EDE6-487D-96C8-E321A33BD6B3}" destId="{A77F8171-0D6A-4D10-A8FE-3F9427F4AAF2}" srcOrd="0" destOrd="0" presId="urn:microsoft.com/office/officeart/2005/8/layout/list1"/>
    <dgm:cxn modelId="{0B727345-E0A5-4431-93D1-02A8E24ADE6E}" srcId="{4B4DFF56-EDE6-487D-96C8-E321A33BD6B3}" destId="{6F3C14A8-20F0-44FD-85E3-BAC6ADD9B22D}" srcOrd="0" destOrd="0" parTransId="{411B70C2-D5E2-4625-AC3F-14E00E887DAC}" sibTransId="{60153658-490F-4ADE-AE27-84A3B69AC880}"/>
    <dgm:cxn modelId="{F7F83FDD-2B1C-4C2C-AA29-D703690B6469}" type="presParOf" srcId="{A77F8171-0D6A-4D10-A8FE-3F9427F4AAF2}" destId="{C46BD3F1-2C88-4DC1-A108-F456B6AC22D0}" srcOrd="0" destOrd="0" presId="urn:microsoft.com/office/officeart/2005/8/layout/list1"/>
    <dgm:cxn modelId="{EE10B6AE-B26E-4616-BCB6-105D10BE874A}" type="presParOf" srcId="{C46BD3F1-2C88-4DC1-A108-F456B6AC22D0}" destId="{85AA0A20-72C9-4CC9-81D8-72588F97090B}" srcOrd="0" destOrd="0" presId="urn:microsoft.com/office/officeart/2005/8/layout/list1"/>
    <dgm:cxn modelId="{A2347B85-F10B-4194-8D6B-1BF73256D95C}" type="presParOf" srcId="{C46BD3F1-2C88-4DC1-A108-F456B6AC22D0}" destId="{EEFE3A98-14EB-4E1D-9AF6-46DA1B47E820}" srcOrd="1" destOrd="0" presId="urn:microsoft.com/office/officeart/2005/8/layout/list1"/>
    <dgm:cxn modelId="{ED6F2EBD-DBD3-4409-9155-9F521AFA1D07}" type="presParOf" srcId="{A77F8171-0D6A-4D10-A8FE-3F9427F4AAF2}" destId="{26840BF7-8853-4475-AAE8-E8FC95D12A0E}" srcOrd="1" destOrd="0" presId="urn:microsoft.com/office/officeart/2005/8/layout/list1"/>
    <dgm:cxn modelId="{2B13B758-8209-4146-81D4-6FC644A1610D}" type="presParOf" srcId="{A77F8171-0D6A-4D10-A8FE-3F9427F4AAF2}" destId="{06AFC0B2-0C67-43A5-A42B-0667EE571B2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DFF56-EDE6-487D-96C8-E321A33BD6B3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3C14A8-20F0-44FD-85E3-BAC6ADD9B22D}">
      <dgm:prSet custT="1"/>
      <dgm:spPr/>
      <dgm:t>
        <a:bodyPr/>
        <a:lstStyle/>
        <a:p>
          <a:pPr algn="just"/>
          <a:r>
            <a:rPr lang="ru-RU" sz="1800" dirty="0" smtClean="0"/>
            <a:t>Повышение качества подготовки специалистов транспортного профиля и рост их востребованности на рынке труда;</a:t>
          </a:r>
        </a:p>
      </dgm:t>
    </dgm:pt>
    <dgm:pt modelId="{411B70C2-D5E2-4625-AC3F-14E00E887DAC}" type="parTrans" cxnId="{0B727345-E0A5-4431-93D1-02A8E24ADE6E}">
      <dgm:prSet/>
      <dgm:spPr/>
      <dgm:t>
        <a:bodyPr/>
        <a:lstStyle/>
        <a:p>
          <a:endParaRPr lang="ru-RU" sz="1800"/>
        </a:p>
      </dgm:t>
    </dgm:pt>
    <dgm:pt modelId="{60153658-490F-4ADE-AE27-84A3B69AC880}" type="sibTrans" cxnId="{0B727345-E0A5-4431-93D1-02A8E24ADE6E}">
      <dgm:prSet/>
      <dgm:spPr/>
      <dgm:t>
        <a:bodyPr/>
        <a:lstStyle/>
        <a:p>
          <a:endParaRPr lang="ru-RU" sz="1800"/>
        </a:p>
      </dgm:t>
    </dgm:pt>
    <dgm:pt modelId="{07506B1D-0D0E-4D59-A546-1A4BEB7FC722}">
      <dgm:prSet custT="1"/>
      <dgm:spPr/>
      <dgm:t>
        <a:bodyPr/>
        <a:lstStyle/>
        <a:p>
          <a:pPr algn="just"/>
          <a:r>
            <a:rPr lang="ru-RU" sz="1800" dirty="0" smtClean="0"/>
            <a:t>Повышения престижа наиболее востребованных и перспективных профессий;</a:t>
          </a:r>
        </a:p>
      </dgm:t>
    </dgm:pt>
    <dgm:pt modelId="{64077719-F390-45B7-9D4B-3CE34D039409}" type="parTrans" cxnId="{EBC84FA2-EEA5-4A67-A024-4A7DB18A2A4C}">
      <dgm:prSet/>
      <dgm:spPr/>
      <dgm:t>
        <a:bodyPr/>
        <a:lstStyle/>
        <a:p>
          <a:endParaRPr lang="ru-RU" sz="1800"/>
        </a:p>
      </dgm:t>
    </dgm:pt>
    <dgm:pt modelId="{3B54A74F-FC0B-46A2-94AC-19356AF06006}" type="sibTrans" cxnId="{EBC84FA2-EEA5-4A67-A024-4A7DB18A2A4C}">
      <dgm:prSet/>
      <dgm:spPr/>
      <dgm:t>
        <a:bodyPr/>
        <a:lstStyle/>
        <a:p>
          <a:endParaRPr lang="ru-RU" sz="1800"/>
        </a:p>
      </dgm:t>
    </dgm:pt>
    <dgm:pt modelId="{7EB3FCEA-FFE2-49D3-BAB4-EA479BBF31A7}">
      <dgm:prSet custT="1"/>
      <dgm:spPr/>
      <dgm:t>
        <a:bodyPr/>
        <a:lstStyle/>
        <a:p>
          <a:pPr algn="just"/>
          <a:r>
            <a:rPr lang="ru-RU" sz="1800" dirty="0" smtClean="0"/>
            <a:t>Качественный набор обучающихся, ориентированных на получение конкретной специальности. </a:t>
          </a:r>
          <a:endParaRPr lang="ru-RU" sz="1800" dirty="0"/>
        </a:p>
      </dgm:t>
    </dgm:pt>
    <dgm:pt modelId="{4B64C145-EA14-4431-BC75-C2B06EE89B20}" type="parTrans" cxnId="{866DD1D3-04DF-47AC-8A37-7C90FC63965A}">
      <dgm:prSet/>
      <dgm:spPr/>
      <dgm:t>
        <a:bodyPr/>
        <a:lstStyle/>
        <a:p>
          <a:endParaRPr lang="ru-RU" sz="1800"/>
        </a:p>
      </dgm:t>
    </dgm:pt>
    <dgm:pt modelId="{28B37773-5663-4333-835C-F9FC04FE3679}" type="sibTrans" cxnId="{866DD1D3-04DF-47AC-8A37-7C90FC63965A}">
      <dgm:prSet/>
      <dgm:spPr/>
      <dgm:t>
        <a:bodyPr/>
        <a:lstStyle/>
        <a:p>
          <a:endParaRPr lang="ru-RU" sz="1800"/>
        </a:p>
      </dgm:t>
    </dgm:pt>
    <dgm:pt modelId="{A77F8171-0D6A-4D10-A8FE-3F9427F4AAF2}" type="pres">
      <dgm:prSet presAssocID="{4B4DFF56-EDE6-487D-96C8-E321A33BD6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6BD3F1-2C88-4DC1-A108-F456B6AC22D0}" type="pres">
      <dgm:prSet presAssocID="{6F3C14A8-20F0-44FD-85E3-BAC6ADD9B22D}" presName="parentLin" presStyleCnt="0"/>
      <dgm:spPr/>
    </dgm:pt>
    <dgm:pt modelId="{85AA0A20-72C9-4CC9-81D8-72588F97090B}" type="pres">
      <dgm:prSet presAssocID="{6F3C14A8-20F0-44FD-85E3-BAC6ADD9B22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EFE3A98-14EB-4E1D-9AF6-46DA1B47E820}" type="pres">
      <dgm:prSet presAssocID="{6F3C14A8-20F0-44FD-85E3-BAC6ADD9B22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40BF7-8853-4475-AAE8-E8FC95D12A0E}" type="pres">
      <dgm:prSet presAssocID="{6F3C14A8-20F0-44FD-85E3-BAC6ADD9B22D}" presName="negativeSpace" presStyleCnt="0"/>
      <dgm:spPr/>
    </dgm:pt>
    <dgm:pt modelId="{06AFC0B2-0C67-43A5-A42B-0667EE571B25}" type="pres">
      <dgm:prSet presAssocID="{6F3C14A8-20F0-44FD-85E3-BAC6ADD9B22D}" presName="childText" presStyleLbl="conFgAcc1" presStyleIdx="0" presStyleCnt="3" custScaleX="83863">
        <dgm:presLayoutVars>
          <dgm:bulletEnabled val="1"/>
        </dgm:presLayoutVars>
      </dgm:prSet>
      <dgm:spPr/>
    </dgm:pt>
    <dgm:pt modelId="{6314CA6D-C333-4139-B676-FF8C05E7134B}" type="pres">
      <dgm:prSet presAssocID="{60153658-490F-4ADE-AE27-84A3B69AC880}" presName="spaceBetweenRectangles" presStyleCnt="0"/>
      <dgm:spPr/>
    </dgm:pt>
    <dgm:pt modelId="{5EF99DC9-1A6D-4FA5-BD5C-F115702D8FAF}" type="pres">
      <dgm:prSet presAssocID="{07506B1D-0D0E-4D59-A546-1A4BEB7FC722}" presName="parentLin" presStyleCnt="0"/>
      <dgm:spPr/>
    </dgm:pt>
    <dgm:pt modelId="{96A54B64-5A22-48DF-9EA8-E57ED5262B1D}" type="pres">
      <dgm:prSet presAssocID="{07506B1D-0D0E-4D59-A546-1A4BEB7FC72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899A0BA-385E-4A53-8F4E-95C11F82EB7F}" type="pres">
      <dgm:prSet presAssocID="{07506B1D-0D0E-4D59-A546-1A4BEB7FC72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8A263-4452-4421-A344-89DA8B78DAF6}" type="pres">
      <dgm:prSet presAssocID="{07506B1D-0D0E-4D59-A546-1A4BEB7FC722}" presName="negativeSpace" presStyleCnt="0"/>
      <dgm:spPr/>
    </dgm:pt>
    <dgm:pt modelId="{D71BF529-66BA-42FC-BB62-00ABE5376EC1}" type="pres">
      <dgm:prSet presAssocID="{07506B1D-0D0E-4D59-A546-1A4BEB7FC722}" presName="childText" presStyleLbl="conFgAcc1" presStyleIdx="1" presStyleCnt="3" custScaleX="83863">
        <dgm:presLayoutVars>
          <dgm:bulletEnabled val="1"/>
        </dgm:presLayoutVars>
      </dgm:prSet>
      <dgm:spPr/>
    </dgm:pt>
    <dgm:pt modelId="{6C0BEB3F-DB24-4A0C-8679-E1F9D79B15D2}" type="pres">
      <dgm:prSet presAssocID="{3B54A74F-FC0B-46A2-94AC-19356AF06006}" presName="spaceBetweenRectangles" presStyleCnt="0"/>
      <dgm:spPr/>
    </dgm:pt>
    <dgm:pt modelId="{5345DF4B-A355-4D55-8FAF-988E8C05A005}" type="pres">
      <dgm:prSet presAssocID="{7EB3FCEA-FFE2-49D3-BAB4-EA479BBF31A7}" presName="parentLin" presStyleCnt="0"/>
      <dgm:spPr/>
    </dgm:pt>
    <dgm:pt modelId="{1D44997B-31E6-472F-A3D4-74F918FD0880}" type="pres">
      <dgm:prSet presAssocID="{7EB3FCEA-FFE2-49D3-BAB4-EA479BBF31A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2C299DC-64D4-4311-B3BE-309F44244C80}" type="pres">
      <dgm:prSet presAssocID="{7EB3FCEA-FFE2-49D3-BAB4-EA479BBF31A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6F6B0-667C-4A0B-B661-282C0E48F4A9}" type="pres">
      <dgm:prSet presAssocID="{7EB3FCEA-FFE2-49D3-BAB4-EA479BBF31A7}" presName="negativeSpace" presStyleCnt="0"/>
      <dgm:spPr/>
    </dgm:pt>
    <dgm:pt modelId="{7A1E843E-5794-4A17-9851-D69FE35949F8}" type="pres">
      <dgm:prSet presAssocID="{7EB3FCEA-FFE2-49D3-BAB4-EA479BBF31A7}" presName="childText" presStyleLbl="conFgAcc1" presStyleIdx="2" presStyleCnt="3" custScaleX="85476">
        <dgm:presLayoutVars>
          <dgm:bulletEnabled val="1"/>
        </dgm:presLayoutVars>
      </dgm:prSet>
      <dgm:spPr/>
    </dgm:pt>
  </dgm:ptLst>
  <dgm:cxnLst>
    <dgm:cxn modelId="{069A42FD-7DEA-484D-9167-EC4A0582A609}" type="presOf" srcId="{7EB3FCEA-FFE2-49D3-BAB4-EA479BBF31A7}" destId="{1D44997B-31E6-472F-A3D4-74F918FD0880}" srcOrd="0" destOrd="0" presId="urn:microsoft.com/office/officeart/2005/8/layout/list1"/>
    <dgm:cxn modelId="{BA843D11-DE3A-451B-AD00-8503902010F7}" type="presOf" srcId="{4B4DFF56-EDE6-487D-96C8-E321A33BD6B3}" destId="{A77F8171-0D6A-4D10-A8FE-3F9427F4AAF2}" srcOrd="0" destOrd="0" presId="urn:microsoft.com/office/officeart/2005/8/layout/list1"/>
    <dgm:cxn modelId="{07450917-A941-4353-9527-7AECD9F50A65}" type="presOf" srcId="{6F3C14A8-20F0-44FD-85E3-BAC6ADD9B22D}" destId="{85AA0A20-72C9-4CC9-81D8-72588F97090B}" srcOrd="0" destOrd="0" presId="urn:microsoft.com/office/officeart/2005/8/layout/list1"/>
    <dgm:cxn modelId="{7DB7F75A-B374-48CD-8AB0-DDA26EBC5182}" type="presOf" srcId="{7EB3FCEA-FFE2-49D3-BAB4-EA479BBF31A7}" destId="{A2C299DC-64D4-4311-B3BE-309F44244C80}" srcOrd="1" destOrd="0" presId="urn:microsoft.com/office/officeart/2005/8/layout/list1"/>
    <dgm:cxn modelId="{866DD1D3-04DF-47AC-8A37-7C90FC63965A}" srcId="{4B4DFF56-EDE6-487D-96C8-E321A33BD6B3}" destId="{7EB3FCEA-FFE2-49D3-BAB4-EA479BBF31A7}" srcOrd="2" destOrd="0" parTransId="{4B64C145-EA14-4431-BC75-C2B06EE89B20}" sibTransId="{28B37773-5663-4333-835C-F9FC04FE3679}"/>
    <dgm:cxn modelId="{733691F4-C4B1-488B-9263-E0D3550863CE}" type="presOf" srcId="{6F3C14A8-20F0-44FD-85E3-BAC6ADD9B22D}" destId="{EEFE3A98-14EB-4E1D-9AF6-46DA1B47E820}" srcOrd="1" destOrd="0" presId="urn:microsoft.com/office/officeart/2005/8/layout/list1"/>
    <dgm:cxn modelId="{710C9D7B-9F77-4203-8A01-B74B6C3468DA}" type="presOf" srcId="{07506B1D-0D0E-4D59-A546-1A4BEB7FC722}" destId="{96A54B64-5A22-48DF-9EA8-E57ED5262B1D}" srcOrd="0" destOrd="0" presId="urn:microsoft.com/office/officeart/2005/8/layout/list1"/>
    <dgm:cxn modelId="{0B727345-E0A5-4431-93D1-02A8E24ADE6E}" srcId="{4B4DFF56-EDE6-487D-96C8-E321A33BD6B3}" destId="{6F3C14A8-20F0-44FD-85E3-BAC6ADD9B22D}" srcOrd="0" destOrd="0" parTransId="{411B70C2-D5E2-4625-AC3F-14E00E887DAC}" sibTransId="{60153658-490F-4ADE-AE27-84A3B69AC880}"/>
    <dgm:cxn modelId="{0B02768B-30E2-4BCE-8A23-93B796F02312}" type="presOf" srcId="{07506B1D-0D0E-4D59-A546-1A4BEB7FC722}" destId="{E899A0BA-385E-4A53-8F4E-95C11F82EB7F}" srcOrd="1" destOrd="0" presId="urn:microsoft.com/office/officeart/2005/8/layout/list1"/>
    <dgm:cxn modelId="{EBC84FA2-EEA5-4A67-A024-4A7DB18A2A4C}" srcId="{4B4DFF56-EDE6-487D-96C8-E321A33BD6B3}" destId="{07506B1D-0D0E-4D59-A546-1A4BEB7FC722}" srcOrd="1" destOrd="0" parTransId="{64077719-F390-45B7-9D4B-3CE34D039409}" sibTransId="{3B54A74F-FC0B-46A2-94AC-19356AF06006}"/>
    <dgm:cxn modelId="{F7F83FDD-2B1C-4C2C-AA29-D703690B6469}" type="presParOf" srcId="{A77F8171-0D6A-4D10-A8FE-3F9427F4AAF2}" destId="{C46BD3F1-2C88-4DC1-A108-F456B6AC22D0}" srcOrd="0" destOrd="0" presId="urn:microsoft.com/office/officeart/2005/8/layout/list1"/>
    <dgm:cxn modelId="{EE10B6AE-B26E-4616-BCB6-105D10BE874A}" type="presParOf" srcId="{C46BD3F1-2C88-4DC1-A108-F456B6AC22D0}" destId="{85AA0A20-72C9-4CC9-81D8-72588F97090B}" srcOrd="0" destOrd="0" presId="urn:microsoft.com/office/officeart/2005/8/layout/list1"/>
    <dgm:cxn modelId="{A2347B85-F10B-4194-8D6B-1BF73256D95C}" type="presParOf" srcId="{C46BD3F1-2C88-4DC1-A108-F456B6AC22D0}" destId="{EEFE3A98-14EB-4E1D-9AF6-46DA1B47E820}" srcOrd="1" destOrd="0" presId="urn:microsoft.com/office/officeart/2005/8/layout/list1"/>
    <dgm:cxn modelId="{ED6F2EBD-DBD3-4409-9155-9F521AFA1D07}" type="presParOf" srcId="{A77F8171-0D6A-4D10-A8FE-3F9427F4AAF2}" destId="{26840BF7-8853-4475-AAE8-E8FC95D12A0E}" srcOrd="1" destOrd="0" presId="urn:microsoft.com/office/officeart/2005/8/layout/list1"/>
    <dgm:cxn modelId="{2B13B758-8209-4146-81D4-6FC644A1610D}" type="presParOf" srcId="{A77F8171-0D6A-4D10-A8FE-3F9427F4AAF2}" destId="{06AFC0B2-0C67-43A5-A42B-0667EE571B25}" srcOrd="2" destOrd="0" presId="urn:microsoft.com/office/officeart/2005/8/layout/list1"/>
    <dgm:cxn modelId="{580E7117-875A-4011-97B5-D3AE10C032CE}" type="presParOf" srcId="{A77F8171-0D6A-4D10-A8FE-3F9427F4AAF2}" destId="{6314CA6D-C333-4139-B676-FF8C05E7134B}" srcOrd="3" destOrd="0" presId="urn:microsoft.com/office/officeart/2005/8/layout/list1"/>
    <dgm:cxn modelId="{54CEB58C-EB8A-4D7B-9333-F1BBC4AED573}" type="presParOf" srcId="{A77F8171-0D6A-4D10-A8FE-3F9427F4AAF2}" destId="{5EF99DC9-1A6D-4FA5-BD5C-F115702D8FAF}" srcOrd="4" destOrd="0" presId="urn:microsoft.com/office/officeart/2005/8/layout/list1"/>
    <dgm:cxn modelId="{3AB0B697-61D1-46FA-A71C-0EAE0F73A175}" type="presParOf" srcId="{5EF99DC9-1A6D-4FA5-BD5C-F115702D8FAF}" destId="{96A54B64-5A22-48DF-9EA8-E57ED5262B1D}" srcOrd="0" destOrd="0" presId="urn:microsoft.com/office/officeart/2005/8/layout/list1"/>
    <dgm:cxn modelId="{D00A6AD6-FF83-4C40-B0A4-6E51494BCD2E}" type="presParOf" srcId="{5EF99DC9-1A6D-4FA5-BD5C-F115702D8FAF}" destId="{E899A0BA-385E-4A53-8F4E-95C11F82EB7F}" srcOrd="1" destOrd="0" presId="urn:microsoft.com/office/officeart/2005/8/layout/list1"/>
    <dgm:cxn modelId="{7F7D681C-F04D-4B9A-B3B2-0D1C429F5605}" type="presParOf" srcId="{A77F8171-0D6A-4D10-A8FE-3F9427F4AAF2}" destId="{AA48A263-4452-4421-A344-89DA8B78DAF6}" srcOrd="5" destOrd="0" presId="urn:microsoft.com/office/officeart/2005/8/layout/list1"/>
    <dgm:cxn modelId="{6E78B46D-830E-4C5D-967F-CA3D6DDA38BB}" type="presParOf" srcId="{A77F8171-0D6A-4D10-A8FE-3F9427F4AAF2}" destId="{D71BF529-66BA-42FC-BB62-00ABE5376EC1}" srcOrd="6" destOrd="0" presId="urn:microsoft.com/office/officeart/2005/8/layout/list1"/>
    <dgm:cxn modelId="{DAFD3174-D2A5-4356-9917-9DF4589E812C}" type="presParOf" srcId="{A77F8171-0D6A-4D10-A8FE-3F9427F4AAF2}" destId="{6C0BEB3F-DB24-4A0C-8679-E1F9D79B15D2}" srcOrd="7" destOrd="0" presId="urn:microsoft.com/office/officeart/2005/8/layout/list1"/>
    <dgm:cxn modelId="{180090A4-2788-4B98-AF34-64623393EEDA}" type="presParOf" srcId="{A77F8171-0D6A-4D10-A8FE-3F9427F4AAF2}" destId="{5345DF4B-A355-4D55-8FAF-988E8C05A005}" srcOrd="8" destOrd="0" presId="urn:microsoft.com/office/officeart/2005/8/layout/list1"/>
    <dgm:cxn modelId="{CFFB92B1-E900-45D0-9C3C-B0B70E873FB9}" type="presParOf" srcId="{5345DF4B-A355-4D55-8FAF-988E8C05A005}" destId="{1D44997B-31E6-472F-A3D4-74F918FD0880}" srcOrd="0" destOrd="0" presId="urn:microsoft.com/office/officeart/2005/8/layout/list1"/>
    <dgm:cxn modelId="{BEE81F35-FDC1-4172-AD6E-2C297A536D1E}" type="presParOf" srcId="{5345DF4B-A355-4D55-8FAF-988E8C05A005}" destId="{A2C299DC-64D4-4311-B3BE-309F44244C80}" srcOrd="1" destOrd="0" presId="urn:microsoft.com/office/officeart/2005/8/layout/list1"/>
    <dgm:cxn modelId="{9E0C51F0-84EC-4F4D-98BD-844C6F067B51}" type="presParOf" srcId="{A77F8171-0D6A-4D10-A8FE-3F9427F4AAF2}" destId="{2A56F6B0-667C-4A0B-B661-282C0E48F4A9}" srcOrd="9" destOrd="0" presId="urn:microsoft.com/office/officeart/2005/8/layout/list1"/>
    <dgm:cxn modelId="{BE5FF7E8-ACA6-43A4-8822-0CEBCBA060F5}" type="presParOf" srcId="{A77F8171-0D6A-4D10-A8FE-3F9427F4AAF2}" destId="{7A1E843E-5794-4A17-9851-D69FE35949F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FC0B2-0C67-43A5-A42B-0667EE571B25}">
      <dsp:nvSpPr>
        <dsp:cNvPr id="0" name=""/>
        <dsp:cNvSpPr/>
      </dsp:nvSpPr>
      <dsp:spPr>
        <a:xfrm>
          <a:off x="0" y="1278584"/>
          <a:ext cx="748429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FE3A98-14EB-4E1D-9AF6-46DA1B47E820}">
      <dsp:nvSpPr>
        <dsp:cNvPr id="0" name=""/>
        <dsp:cNvSpPr/>
      </dsp:nvSpPr>
      <dsp:spPr>
        <a:xfrm>
          <a:off x="446221" y="41046"/>
          <a:ext cx="6247101" cy="190173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1. В соответствии со Стратегией развития Республики Татарстан до 2030г. </a:t>
          </a:r>
          <a:r>
            <a:rPr lang="ru-RU" sz="1600" kern="1200" dirty="0" err="1" smtClean="0"/>
            <a:t>Альметьевская</a:t>
          </a:r>
          <a:r>
            <a:rPr lang="ru-RU" sz="1600" kern="1200" dirty="0" smtClean="0"/>
            <a:t> агломерация получит активное развитие в качестве транспортно-логистического узла международного уровня. Подготовка по  следующим специальностям является особенно актуальной для юго-востока республики и его успешного развития: </a:t>
          </a:r>
        </a:p>
      </dsp:txBody>
      <dsp:txXfrm>
        <a:off x="539056" y="133881"/>
        <a:ext cx="6061431" cy="1716067"/>
      </dsp:txXfrm>
    </dsp:sp>
    <dsp:sp modelId="{D71BF529-66BA-42FC-BB62-00ABE5376EC1}">
      <dsp:nvSpPr>
        <dsp:cNvPr id="0" name=""/>
        <dsp:cNvSpPr/>
      </dsp:nvSpPr>
      <dsp:spPr>
        <a:xfrm>
          <a:off x="0" y="3893121"/>
          <a:ext cx="7484294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99A0BA-385E-4A53-8F4E-95C11F82EB7F}">
      <dsp:nvSpPr>
        <dsp:cNvPr id="0" name=""/>
        <dsp:cNvSpPr/>
      </dsp:nvSpPr>
      <dsp:spPr>
        <a:xfrm>
          <a:off x="1217167" y="2717367"/>
          <a:ext cx="6247101" cy="1901737"/>
        </a:xfrm>
        <a:prstGeom prst="round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hade val="51000"/>
                <a:satMod val="130000"/>
              </a:schemeClr>
            </a:gs>
            <a:gs pos="80000">
              <a:schemeClr val="accent5">
                <a:hueOff val="6010703"/>
                <a:satOff val="-26380"/>
                <a:lumOff val="7843"/>
                <a:alphaOff val="0"/>
                <a:shade val="93000"/>
                <a:satMod val="13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23.02.01 Организация перевозок и управление на транспорте (по видам - автомобильном);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23.02.03 Техническое обслуживание и ремонт автомобильного транспорта; 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23.02.07 Техническое обслуживание и ремонт двигателей, систем и агрегатов автомобилей; (включена в ТОП-50)</a:t>
          </a:r>
        </a:p>
      </dsp:txBody>
      <dsp:txXfrm>
        <a:off x="1310002" y="2810202"/>
        <a:ext cx="6061431" cy="1716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FC0B2-0C67-43A5-A42B-0667EE571B25}">
      <dsp:nvSpPr>
        <dsp:cNvPr id="0" name=""/>
        <dsp:cNvSpPr/>
      </dsp:nvSpPr>
      <dsp:spPr>
        <a:xfrm>
          <a:off x="0" y="1362284"/>
          <a:ext cx="7484294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FE3A98-14EB-4E1D-9AF6-46DA1B47E820}">
      <dsp:nvSpPr>
        <dsp:cNvPr id="0" name=""/>
        <dsp:cNvSpPr/>
      </dsp:nvSpPr>
      <dsp:spPr>
        <a:xfrm>
          <a:off x="446221" y="38730"/>
          <a:ext cx="6247101" cy="194347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2. Подготовка обучающихся по программам, входящим в перечень приоритетных направлений подготовки России (ТОП -50) требует особого оснащения образовательного процесса, соответствующего ФГОС, примерным основным образовательным программам, профессиональным и отраслевым стандартам</a:t>
          </a:r>
        </a:p>
      </dsp:txBody>
      <dsp:txXfrm>
        <a:off x="541094" y="133603"/>
        <a:ext cx="6057355" cy="1753727"/>
      </dsp:txXfrm>
    </dsp:sp>
    <dsp:sp modelId="{D71BF529-66BA-42FC-BB62-00ABE5376EC1}">
      <dsp:nvSpPr>
        <dsp:cNvPr id="0" name=""/>
        <dsp:cNvSpPr/>
      </dsp:nvSpPr>
      <dsp:spPr>
        <a:xfrm>
          <a:off x="0" y="3971037"/>
          <a:ext cx="7484294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99A0BA-385E-4A53-8F4E-95C11F82EB7F}">
      <dsp:nvSpPr>
        <dsp:cNvPr id="0" name=""/>
        <dsp:cNvSpPr/>
      </dsp:nvSpPr>
      <dsp:spPr>
        <a:xfrm>
          <a:off x="446221" y="2647484"/>
          <a:ext cx="6247101" cy="1943473"/>
        </a:xfrm>
        <a:prstGeom prst="round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hade val="51000"/>
                <a:satMod val="130000"/>
              </a:schemeClr>
            </a:gs>
            <a:gs pos="80000">
              <a:schemeClr val="accent5">
                <a:hueOff val="6010703"/>
                <a:satOff val="-26380"/>
                <a:lumOff val="7843"/>
                <a:alphaOff val="0"/>
                <a:shade val="93000"/>
                <a:satMod val="13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3. Решение задачи совершенствование материально-технической базы позволит студентам техникума готовиться к участию в республиканских чемпионатах Молодых профессионалов </a:t>
          </a:r>
          <a:r>
            <a:rPr lang="en-US" sz="1600" kern="1200" dirty="0" smtClean="0"/>
            <a:t>WSR</a:t>
          </a:r>
          <a:r>
            <a:rPr lang="ru-RU" sz="1600" kern="1200" dirty="0" smtClean="0"/>
            <a:t> по компетенциям: Обслуживание грузовой техники», «Ремонт и обслуживание легковых автомобилей», «Кузовной ремонт» и «Окраска автомобилей» </a:t>
          </a:r>
        </a:p>
      </dsp:txBody>
      <dsp:txXfrm>
        <a:off x="541094" y="2742357"/>
        <a:ext cx="6057355" cy="1753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FC0B2-0C67-43A5-A42B-0667EE571B25}">
      <dsp:nvSpPr>
        <dsp:cNvPr id="0" name=""/>
        <dsp:cNvSpPr/>
      </dsp:nvSpPr>
      <dsp:spPr>
        <a:xfrm>
          <a:off x="0" y="1785547"/>
          <a:ext cx="7484294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FE3A98-14EB-4E1D-9AF6-46DA1B47E820}">
      <dsp:nvSpPr>
        <dsp:cNvPr id="0" name=""/>
        <dsp:cNvSpPr/>
      </dsp:nvSpPr>
      <dsp:spPr>
        <a:xfrm>
          <a:off x="446221" y="483966"/>
          <a:ext cx="6247101" cy="22462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4. Приобретенное оборудование позволит осуществлять профессиональную переподготовку и повышение квалификации работников социальных партнеров техникума - структурных подразделений ПАО «Татнефть», Холдинга – </a:t>
          </a:r>
          <a:r>
            <a:rPr lang="ru-RU" sz="1600" kern="1200" dirty="0" err="1" smtClean="0"/>
            <a:t>ТаграС</a:t>
          </a:r>
          <a:r>
            <a:rPr lang="ru-RU" sz="1600" kern="1200" dirty="0" smtClean="0"/>
            <a:t>, АО СМП-</a:t>
          </a:r>
          <a:r>
            <a:rPr lang="ru-RU" sz="1600" kern="1200" dirty="0" err="1" smtClean="0"/>
            <a:t>Нефтегаз</a:t>
          </a:r>
          <a:r>
            <a:rPr lang="ru-RU" sz="1600" kern="1200" dirty="0" smtClean="0"/>
            <a:t>, ООО «УК </a:t>
          </a:r>
          <a:r>
            <a:rPr lang="ru-RU" sz="1600" kern="1200" dirty="0" err="1" smtClean="0"/>
            <a:t>Татспецтранспорт</a:t>
          </a:r>
          <a:r>
            <a:rPr lang="ru-RU" sz="1600" kern="1200" dirty="0" smtClean="0"/>
            <a:t>», ООО «</a:t>
          </a:r>
          <a:r>
            <a:rPr lang="ru-RU" sz="1600" kern="1200" dirty="0" err="1" smtClean="0"/>
            <a:t>ТаграС-ТрансСервис</a:t>
          </a:r>
          <a:r>
            <a:rPr lang="ru-RU" sz="1600" kern="1200" dirty="0" smtClean="0"/>
            <a:t>», АО «</a:t>
          </a:r>
          <a:r>
            <a:rPr lang="ru-RU" sz="1600" kern="1200" dirty="0" err="1" smtClean="0"/>
            <a:t>Альметьевское</a:t>
          </a:r>
          <a:r>
            <a:rPr lang="ru-RU" sz="1600" kern="1200" dirty="0" smtClean="0"/>
            <a:t> ПОПАТ», МУП «Городского управления автомобильных дорог» и др. , а также обучать по дополнительным профессиональным программам педагогические кадры ПОО Республики Татарстан, занятых подготовкой специалистов автотранспорта.</a:t>
          </a:r>
        </a:p>
      </dsp:txBody>
      <dsp:txXfrm>
        <a:off x="555872" y="593617"/>
        <a:ext cx="6027799" cy="20269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FC0B2-0C67-43A5-A42B-0667EE571B25}">
      <dsp:nvSpPr>
        <dsp:cNvPr id="0" name=""/>
        <dsp:cNvSpPr/>
      </dsp:nvSpPr>
      <dsp:spPr>
        <a:xfrm>
          <a:off x="0" y="612043"/>
          <a:ext cx="7484294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FE3A98-14EB-4E1D-9AF6-46DA1B47E820}">
      <dsp:nvSpPr>
        <dsp:cNvPr id="0" name=""/>
        <dsp:cNvSpPr/>
      </dsp:nvSpPr>
      <dsp:spPr>
        <a:xfrm>
          <a:off x="446221" y="51163"/>
          <a:ext cx="6247101" cy="1121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Повышение качества подготовки специалистов транспортного профиля и рост их востребованности на рынке труда;</a:t>
          </a:r>
        </a:p>
      </dsp:txBody>
      <dsp:txXfrm>
        <a:off x="500981" y="105923"/>
        <a:ext cx="6137581" cy="1012240"/>
      </dsp:txXfrm>
    </dsp:sp>
    <dsp:sp modelId="{D71BF529-66BA-42FC-BB62-00ABE5376EC1}">
      <dsp:nvSpPr>
        <dsp:cNvPr id="0" name=""/>
        <dsp:cNvSpPr/>
      </dsp:nvSpPr>
      <dsp:spPr>
        <a:xfrm>
          <a:off x="0" y="2335724"/>
          <a:ext cx="7484294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99A0BA-385E-4A53-8F4E-95C11F82EB7F}">
      <dsp:nvSpPr>
        <dsp:cNvPr id="0" name=""/>
        <dsp:cNvSpPr/>
      </dsp:nvSpPr>
      <dsp:spPr>
        <a:xfrm>
          <a:off x="446221" y="1774843"/>
          <a:ext cx="6247101" cy="1121760"/>
        </a:xfrm>
        <a:prstGeom prst="roundRect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shade val="51000"/>
                <a:satMod val="130000"/>
              </a:schemeClr>
            </a:gs>
            <a:gs pos="80000">
              <a:schemeClr val="accent5">
                <a:hueOff val="3005351"/>
                <a:satOff val="-13190"/>
                <a:lumOff val="3921"/>
                <a:alphaOff val="0"/>
                <a:shade val="93000"/>
                <a:satMod val="13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Повышения престижа наиболее востребованных и перспективных профессий;</a:t>
          </a:r>
        </a:p>
      </dsp:txBody>
      <dsp:txXfrm>
        <a:off x="500981" y="1829603"/>
        <a:ext cx="6137581" cy="1012240"/>
      </dsp:txXfrm>
    </dsp:sp>
    <dsp:sp modelId="{7A1E843E-5794-4A17-9851-D69FE35949F8}">
      <dsp:nvSpPr>
        <dsp:cNvPr id="0" name=""/>
        <dsp:cNvSpPr/>
      </dsp:nvSpPr>
      <dsp:spPr>
        <a:xfrm>
          <a:off x="0" y="4059404"/>
          <a:ext cx="7628245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C299DC-64D4-4311-B3BE-309F44244C80}">
      <dsp:nvSpPr>
        <dsp:cNvPr id="0" name=""/>
        <dsp:cNvSpPr/>
      </dsp:nvSpPr>
      <dsp:spPr>
        <a:xfrm>
          <a:off x="446221" y="3498524"/>
          <a:ext cx="6247101" cy="1121760"/>
        </a:xfrm>
        <a:prstGeom prst="round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hade val="51000"/>
                <a:satMod val="130000"/>
              </a:schemeClr>
            </a:gs>
            <a:gs pos="80000">
              <a:schemeClr val="accent5">
                <a:hueOff val="6010703"/>
                <a:satOff val="-26380"/>
                <a:lumOff val="7843"/>
                <a:alphaOff val="0"/>
                <a:shade val="93000"/>
                <a:satMod val="13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126" tIns="0" rIns="236126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Качественный набор обучающихся, ориентированных на получение конкретной специальности. </a:t>
          </a:r>
          <a:endParaRPr lang="ru-RU" sz="1800" kern="1200" dirty="0"/>
        </a:p>
      </dsp:txBody>
      <dsp:txXfrm>
        <a:off x="500981" y="3553284"/>
        <a:ext cx="6137581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21398-FB8E-46AE-A7AF-E4F3BAD4DCEB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F586E-78C0-4ADF-858D-0C9F8FA65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0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2EB30-B4D1-4276-B388-811D66DAD919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1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F2D8-FE0C-482A-8DDE-4C3AE733DF0D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3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032A5-24EE-454A-A05C-1FDCCD068780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7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3897F-2118-4790-A6B5-8CEE30B67AC0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0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92A36-E77B-49F1-BFCA-760FB7BDF1BE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7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EF83-D2E3-4D7E-9F05-55E17325C02F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98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AE700-4DF3-4579-B74A-40B47590C4E4}" type="datetime1">
              <a:rPr lang="ru-RU" smtClean="0"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14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843B-A2D0-4F51-90E6-6E5AD39EECAD}" type="datetime1">
              <a:rPr lang="ru-RU" smtClean="0"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50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DEC03-1894-465E-AA0E-1E8052A82116}" type="datetime1">
              <a:rPr lang="ru-RU" smtClean="0"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779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01B92-52F7-4422-B4EA-E387C337E71B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994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082A9-BA01-47F8-BFDD-D3272624272F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5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EE00-66D3-4B1E-9D23-B9FBA0595892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87E3D-9280-480B-B9C7-77CB5468A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ko\Desktop\шаблон для презенташек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6" r="3502" b="45275"/>
          <a:stretch/>
        </p:blipFill>
        <p:spPr>
          <a:xfrm>
            <a:off x="-36512" y="1291072"/>
            <a:ext cx="9162926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062664" cy="1584176"/>
          </a:xfrm>
        </p:spPr>
        <p:txBody>
          <a:bodyPr>
            <a:noAutofit/>
          </a:bodyPr>
          <a:lstStyle/>
          <a:p>
            <a:r>
              <a:rPr lang="ru-RU" sz="32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Обновление и модернизация материально-технической базы профессиональной образовательной организации </a:t>
            </a:r>
            <a:r>
              <a:rPr lang="en-US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/>
            </a:r>
            <a:br>
              <a:rPr lang="en-US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</a:br>
            <a:r>
              <a:rPr lang="ru-RU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ГАПОУ </a:t>
            </a:r>
            <a:r>
              <a:rPr lang="ru-RU" sz="32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«</a:t>
            </a:r>
            <a:r>
              <a:rPr lang="ru-RU" sz="32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Альметьевский</a:t>
            </a:r>
            <a:r>
              <a:rPr lang="ru-RU" sz="32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</a:rPr>
              <a:t> политехнический техникум»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81018" y="6502675"/>
            <a:ext cx="57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10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788327"/>
            <a:ext cx="8229600" cy="552442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План-график реализации мероприятий</a:t>
            </a:r>
            <a:r>
              <a:rPr lang="ru-RU" sz="3200" i="1" dirty="0"/>
              <a:t> </a:t>
            </a:r>
            <a:endParaRPr lang="ru-RU" sz="3200" dirty="0"/>
          </a:p>
        </p:txBody>
      </p:sp>
      <p:graphicFrame>
        <p:nvGraphicFramePr>
          <p:cNvPr id="1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856883"/>
              </p:ext>
            </p:extLst>
          </p:nvPr>
        </p:nvGraphicFramePr>
        <p:xfrm>
          <a:off x="457200" y="1340772"/>
          <a:ext cx="8435279" cy="5132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7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1077967233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2361674799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499549308"/>
                    </a:ext>
                  </a:extLst>
                </a:gridCol>
                <a:gridCol w="80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45"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Результаты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 реализации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Планируемые объемы средств (по источникам), в млн. рублей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СРФ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ВБИ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234883"/>
                  </a:ext>
                </a:extLst>
              </a:tr>
              <a:tr h="317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РД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ПОО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5923"/>
                  </a:ext>
                </a:extLst>
              </a:tr>
              <a:tr h="1155463"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Внедрение современных технологий оценки качества выпускников с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использованием демонстрационного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экзамена и методики </a:t>
                      </a:r>
                      <a:r>
                        <a:rPr lang="ru-RU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Ворлдскиллс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квартал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2018г., 2 квартал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37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5.Расширение портфеля актуальных программ СПО, ПО, ДПО,  в том числе с учетом технологий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электронного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обучения и ДОТ.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квартал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2018г., 2019г.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70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Разработка и реализация ДОП для педагогического сообщества республики. Тиражирование опыта  реализации проекта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квартал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2018г., 1 квартал 2019г.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346"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ИТОГО: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83,52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53,497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7,266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131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99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/>
              <a:t>Ожидаемые результаты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34048" y="6502675"/>
            <a:ext cx="61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11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Внесены </a:t>
            </a:r>
            <a:r>
              <a:rPr lang="ru-RU" dirty="0"/>
              <a:t>изменения в содержание основных профессиональных образовательных программ по заявленным специальностям;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651" y="3212976"/>
            <a:ext cx="8207445" cy="165158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/>
              <a:t>-</a:t>
            </a:r>
            <a:r>
              <a:rPr lang="en-US" dirty="0" smtClean="0"/>
              <a:t>  </a:t>
            </a:r>
            <a:r>
              <a:rPr lang="ru-RU" dirty="0" smtClean="0"/>
              <a:t>Разработаны и реализованы программы профессионального обучения с учетом требований стандартов </a:t>
            </a:r>
            <a:r>
              <a:rPr lang="en-US" dirty="0" smtClean="0"/>
              <a:t>WSR</a:t>
            </a:r>
            <a:r>
              <a:rPr lang="ru-RU" dirty="0" smtClean="0"/>
              <a:t> по четырем компетенциям: ремонт и обслуживание легковых автомобилей; обслуживание грузовых автомобилей; покраска автомобилей; кузовной ремонт;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6603" y="5036390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/>
              <a:t>- </a:t>
            </a:r>
            <a:r>
              <a:rPr lang="en-US" dirty="0" smtClean="0"/>
              <a:t>  </a:t>
            </a:r>
            <a:r>
              <a:rPr lang="ru-RU" dirty="0" smtClean="0"/>
              <a:t>Разработаны </a:t>
            </a:r>
            <a:r>
              <a:rPr lang="ru-RU" dirty="0"/>
              <a:t>и реализованы программы профессиональной переподготовки и повышения квалификации с использованием электронного обучения и ДОТ;</a:t>
            </a:r>
          </a:p>
        </p:txBody>
      </p:sp>
    </p:spTree>
    <p:extLst>
      <p:ext uri="{BB962C8B-B14F-4D97-AF65-F5344CB8AC3E}">
        <p14:creationId xmlns:p14="http://schemas.microsoft.com/office/powerpoint/2010/main" val="237257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/>
              <a:t>Ожидаемые результаты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81018" y="6502675"/>
            <a:ext cx="57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12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/>
              <a:t>Р</a:t>
            </a:r>
            <a:r>
              <a:rPr lang="ru-RU" dirty="0" smtClean="0"/>
              <a:t>азработаны </a:t>
            </a:r>
            <a:r>
              <a:rPr lang="ru-RU" dirty="0"/>
              <a:t>и реализованы новые программы профессиональной переподготовки и профессионального обучения, в том числе для педагогического сообщества РТ;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651" y="3212976"/>
            <a:ext cx="8207445" cy="165158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-   Формой </a:t>
            </a:r>
            <a:r>
              <a:rPr lang="ru-RU" dirty="0"/>
              <a:t>государственной итоговой аттестации по специальности 23.02.07 Техническое обслуживание и ремонт двигателей, систем и агрегатов автомобилей и компетенциям: ремонт и обслуживание легковых автомобилей; обслуживание грузовых автомобилей; окраска автомобилей; кузовной ремонт будет демонстрационный экзамен по стандартам </a:t>
            </a:r>
            <a:r>
              <a:rPr lang="en-US" dirty="0" smtClean="0"/>
              <a:t>WSR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6603" y="5036390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/>
              <a:t>- Повышение </a:t>
            </a:r>
            <a:r>
              <a:rPr lang="ru-RU" dirty="0"/>
              <a:t>квалификации мастеров производственного обучения, преподавателей и административно-управленческого персонала техникума будет осуществляться посредством изучения инновационного российского и зарубежного опыта подготовки специалистов в сфере автотранспорта и </a:t>
            </a:r>
            <a:r>
              <a:rPr lang="ru-RU" dirty="0" smtClean="0"/>
              <a:t>логистики;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2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/>
              <a:t>Ожидаемые результаты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81018" y="6502675"/>
            <a:ext cx="57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13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  Сетевое </a:t>
            </a:r>
            <a:r>
              <a:rPr lang="ru-RU" dirty="0"/>
              <a:t>взаимодействие будет реализовано посредством взаимодействия с ПОО путем проведения стажировок по использованию нового оборудования, приобретенного в ходе реализации </a:t>
            </a:r>
            <a:r>
              <a:rPr lang="ru-RU" dirty="0" smtClean="0"/>
              <a:t>проекта;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651" y="3212976"/>
            <a:ext cx="8207445" cy="165158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-   </a:t>
            </a:r>
            <a:r>
              <a:rPr lang="ru-RU" dirty="0" smtClean="0"/>
              <a:t> Реализация </a:t>
            </a:r>
            <a:r>
              <a:rPr lang="ru-RU" dirty="0"/>
              <a:t>программы </a:t>
            </a:r>
            <a:r>
              <a:rPr lang="ru-RU" dirty="0" err="1"/>
              <a:t>профориентационной</a:t>
            </a:r>
            <a:r>
              <a:rPr lang="ru-RU" dirty="0"/>
              <a:t> работы;</a:t>
            </a:r>
          </a:p>
          <a:p>
            <a:pPr algn="just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6603" y="5036390"/>
            <a:ext cx="8207445" cy="1440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/>
              <a:t>- </a:t>
            </a:r>
            <a:r>
              <a:rPr lang="ru-RU" dirty="0" smtClean="0"/>
              <a:t>Подготовка </a:t>
            </a:r>
            <a:r>
              <a:rPr lang="ru-RU" dirty="0" smtClean="0"/>
              <a:t>к</a:t>
            </a:r>
            <a:r>
              <a:rPr lang="en-US" dirty="0" smtClean="0"/>
              <a:t> </a:t>
            </a:r>
            <a:r>
              <a:rPr lang="ru-RU" dirty="0" smtClean="0"/>
              <a:t>республиканским</a:t>
            </a:r>
            <a:r>
              <a:rPr lang="ru-RU" dirty="0"/>
              <a:t>, национальным и международным чемпионатам «Молодые профессионалы» </a:t>
            </a:r>
            <a:r>
              <a:rPr lang="ru-RU" dirty="0" err="1" smtClean="0"/>
              <a:t>WorldSkills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55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/>
              <a:t>Ожидаемые результаты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81018" y="6502675"/>
            <a:ext cx="57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14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2"/>
            <a:ext cx="8207445" cy="218789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  Укрепление </a:t>
            </a:r>
            <a:r>
              <a:rPr lang="ru-RU" dirty="0"/>
              <a:t>связей с работодателями будет реализовано посредством взаимовыгодного сотрудничества в области подготовки специалистов, прохождении студентами производственной практики, обучения специалистов транспортных предприятий по программам профессиональной переподготовки и повышения квалификации, а также благодаря внедрению дуальной формы обучения по специальности, входящей в перечень ТОП-50 - 23.02.07 Техническое обслуживание и ремонт двигателей, систем и агрегатов </a:t>
            </a:r>
            <a:r>
              <a:rPr lang="ru-RU" dirty="0" smtClean="0"/>
              <a:t>автомобилей;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6603" y="4076539"/>
            <a:ext cx="8207445" cy="21888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- Тиражирование опыта реализации проекта будет осуществляться через публикации в СМИ, проведение Всероссийской научно-практической конференции «Модернизация профессионального образования в условиях современности», семинаров, стажировок, курсов повышения квалификации для педагогического сообщества Республики Татарстан и Приволжского федерального </a:t>
            </a:r>
            <a:r>
              <a:rPr lang="ru-RU" dirty="0" smtClean="0"/>
              <a:t>округа.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77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9894" y="606300"/>
            <a:ext cx="8229600" cy="733896"/>
          </a:xfrm>
        </p:spPr>
        <p:txBody>
          <a:bodyPr>
            <a:normAutofit/>
          </a:bodyPr>
          <a:lstStyle/>
          <a:p>
            <a:r>
              <a:rPr lang="ru-RU" sz="3200" b="1" dirty="0"/>
              <a:t>Социальный эффект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398758662"/>
              </p:ext>
            </p:extLst>
          </p:nvPr>
        </p:nvGraphicFramePr>
        <p:xfrm>
          <a:off x="243964" y="1346886"/>
          <a:ext cx="8924430" cy="5068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Номер слайда 4"/>
          <p:cNvSpPr txBox="1">
            <a:spLocks/>
          </p:cNvSpPr>
          <p:nvPr/>
        </p:nvSpPr>
        <p:spPr>
          <a:xfrm>
            <a:off x="8681018" y="6502675"/>
            <a:ext cx="5715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15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26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50505"/>
            <a:ext cx="8517632" cy="90628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Смета проекта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617267"/>
              </p:ext>
            </p:extLst>
          </p:nvPr>
        </p:nvGraphicFramePr>
        <p:xfrm>
          <a:off x="333213" y="1536422"/>
          <a:ext cx="8627852" cy="352728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822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889">
                  <a:extLst>
                    <a:ext uri="{9D8B030D-6E8A-4147-A177-3AD203B41FA5}">
                      <a16:colId xmlns:a16="http://schemas.microsoft.com/office/drawing/2014/main" val="3436392045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Наименование этапа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 исполнения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3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Средства бюджета Российской Федерации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53 497 238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865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Средства бюджета  Республики Татарстан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4 757 000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5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Средства стратегического партнера ПАО «Татнефть» </a:t>
                      </a:r>
                      <a:endParaRPr lang="en-US" sz="1600" dirty="0" smtClean="0"/>
                    </a:p>
                    <a:p>
                      <a:pPr algn="l"/>
                      <a:r>
                        <a:rPr lang="ru-RU" sz="1600" dirty="0" smtClean="0"/>
                        <a:t>имени </a:t>
                      </a:r>
                      <a:r>
                        <a:rPr lang="ru-RU" sz="1600" dirty="0" smtClean="0"/>
                        <a:t>В.Д. </a:t>
                      </a:r>
                      <a:r>
                        <a:rPr lang="ru-RU" sz="1600" dirty="0" err="1" smtClean="0"/>
                        <a:t>Шашина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18 000 000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56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Собственные внебюджетные средства техникума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7 266 000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865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ИТОГО: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83 520 238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561871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532440" y="6520259"/>
            <a:ext cx="631776" cy="365125"/>
          </a:xfrm>
        </p:spPr>
        <p:txBody>
          <a:bodyPr/>
          <a:lstStyle/>
          <a:p>
            <a:fld id="{C4287E3D-9280-480B-B9C7-77CB5468A826}" type="slidenum">
              <a:rPr lang="ru-RU" sz="2800" b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16</a:t>
            </a:fld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61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16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185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0592"/>
            <a:ext cx="8768680" cy="588168"/>
          </a:xfrm>
        </p:spPr>
        <p:txBody>
          <a:bodyPr>
            <a:noAutofit/>
          </a:bodyPr>
          <a:lstStyle/>
          <a:p>
            <a:r>
              <a:rPr lang="ru-RU" sz="3200" b="1" dirty="0"/>
              <a:t>Целевые показатели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895419"/>
              </p:ext>
            </p:extLst>
          </p:nvPr>
        </p:nvGraphicFramePr>
        <p:xfrm>
          <a:off x="899592" y="1268760"/>
          <a:ext cx="7632847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9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val="1809592747"/>
                    </a:ext>
                  </a:extLst>
                </a:gridCol>
              </a:tblGrid>
              <a:tr h="2847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3.1.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Расширение портфеля программ профессионального обучения и ДПО по заявленной области подготовки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Плановое значение показателя на конец 2018 года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703358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3.1.1.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новых программ профессионального обучения (для лиц, не имеющих СПО), включая программы профессиональной подготовки, повышения квалификации и переподготовки, разработанных с учетом закупленного оборудования,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3.1.2.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новых программ ДПО (для лиц, имеющих СПО или ВО), разработанных с учетом закупленного оборудования,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3.1.3.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программ профессионального обучения (для лиц, не имеющих СПО), включая программы профессиональной подготовки, повышения квалификации и переподготовки, переработанных с учетом закупленного оборудования, ед.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3.1.4.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программ ДПО (для лиц, имеющих СПО или ВО), переработанных с учетом закупленного оборудования,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20259"/>
            <a:ext cx="457200" cy="365125"/>
          </a:xfrm>
        </p:spPr>
        <p:txBody>
          <a:bodyPr/>
          <a:lstStyle/>
          <a:p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28266" y="6502675"/>
            <a:ext cx="6242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17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224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0592"/>
            <a:ext cx="8768680" cy="588168"/>
          </a:xfrm>
        </p:spPr>
        <p:txBody>
          <a:bodyPr>
            <a:noAutofit/>
          </a:bodyPr>
          <a:lstStyle/>
          <a:p>
            <a:r>
              <a:rPr lang="ru-RU" sz="3200" b="1" dirty="0"/>
              <a:t>Целевые показатели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007345"/>
              </p:ext>
            </p:extLst>
          </p:nvPr>
        </p:nvGraphicFramePr>
        <p:xfrm>
          <a:off x="899593" y="1268760"/>
          <a:ext cx="7728672" cy="3930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4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7953">
                  <a:extLst>
                    <a:ext uri="{9D8B030D-6E8A-4147-A177-3AD203B41FA5}">
                      <a16:colId xmlns:a16="http://schemas.microsoft.com/office/drawing/2014/main" val="1809592747"/>
                    </a:ext>
                  </a:extLst>
                </a:gridCol>
              </a:tblGrid>
              <a:tr h="2847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Развитие материально-технической базы образовательного учреждения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33120" algn="l"/>
                        </a:tabLst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Плановое значение показателя на конец 2018 года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3.2.1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новых ученических/ рабочих мест созданных в ПОО (в кабинетах/лабораториях/мастерских),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160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3.2.2.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внедренных в учебный процесс единиц современного оборудования, ед.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3.2.3.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внедренных в учебный процесс единиц оборудования, поддерживающего технологии электронного обучения и ДОТ,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3.2.4.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Площадь отремонтированных учебных помещений, </a:t>
                      </a:r>
                      <a:r>
                        <a:rPr lang="ru-RU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686,5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520238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20259"/>
            <a:ext cx="457200" cy="365125"/>
          </a:xfrm>
        </p:spPr>
        <p:txBody>
          <a:bodyPr/>
          <a:lstStyle/>
          <a:p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28266" y="6502675"/>
            <a:ext cx="6242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18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92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0592"/>
            <a:ext cx="8768680" cy="588168"/>
          </a:xfrm>
        </p:spPr>
        <p:txBody>
          <a:bodyPr>
            <a:noAutofit/>
          </a:bodyPr>
          <a:lstStyle/>
          <a:p>
            <a:r>
              <a:rPr lang="ru-RU" sz="3200" b="1" dirty="0"/>
              <a:t>Целевые показатели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459309"/>
              </p:ext>
            </p:extLst>
          </p:nvPr>
        </p:nvGraphicFramePr>
        <p:xfrm>
          <a:off x="899592" y="1268761"/>
          <a:ext cx="7632847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5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1809592747"/>
                    </a:ext>
                  </a:extLst>
                </a:gridCol>
              </a:tblGrid>
              <a:tr h="534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</a:t>
                      </a:r>
                      <a:endParaRPr lang="ru-RU" sz="16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Распространение инновационных технологий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методик обучения</a:t>
                      </a:r>
                      <a:endParaRPr lang="ru-RU" sz="16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33120" algn="l"/>
                        </a:tabLst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Плановое значение показателя на конец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33120" algn="l"/>
                        </a:tabLst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2018 года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tabLst>
                          <a:tab pos="833120" algn="l"/>
                        </a:tabLst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3.3.1.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разработанных программ модулей, дисциплин по профессиям/ специальностям, входящим в заявленную группу, предусматривающих использование электронного обучения, ДОТ,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3.3.2.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разработанных программ профессионального обучения, ДПО по профессиям/ специальностям, входящим в заявленную группу, предусматривающих использование электронного обучения, ДОТ,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20259"/>
            <a:ext cx="457200" cy="365125"/>
          </a:xfrm>
        </p:spPr>
        <p:txBody>
          <a:bodyPr/>
          <a:lstStyle/>
          <a:p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28266" y="6502675"/>
            <a:ext cx="6242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19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726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" y="822771"/>
            <a:ext cx="8914653" cy="55922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894" y="600656"/>
            <a:ext cx="8229600" cy="9263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Цель проекта</a:t>
            </a:r>
            <a:endParaRPr lang="ru-RU" sz="2400" b="1" dirty="0"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1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84" y="4716930"/>
            <a:ext cx="8892248" cy="1808414"/>
          </a:xfrm>
          <a:gradFill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  <a:alpha val="3000"/>
                </a:schemeClr>
              </a:gs>
              <a:gs pos="100000">
                <a:schemeClr val="accent1">
                  <a:shade val="94000"/>
                  <a:satMod val="135000"/>
                  <a:alpha val="1000"/>
                </a:schemeClr>
              </a:gs>
            </a:gsLst>
          </a:gradFill>
          <a:effectLst>
            <a:glow rad="635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Times New Roman" panose="02020603050405020304" pitchFamily="18" charset="0"/>
              </a:rPr>
              <a:t>Создание условий, обеспечивающих подготовку высококвалифицированных специалистов и рабочих кадров в соответствии с современными стандартами и передовыми технологиями по направлению «Обслуживание транспорта и логистика» для субъекта Российской Федерации – Республики Татарстан</a:t>
            </a:r>
            <a:r>
              <a:rPr lang="ru-RU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Times New Roman" panose="02020603050405020304" pitchFamily="18" charset="0"/>
              </a:rPr>
              <a:t>.</a:t>
            </a:r>
            <a:endParaRPr lang="ru-RU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5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0592"/>
            <a:ext cx="8768680" cy="588168"/>
          </a:xfrm>
        </p:spPr>
        <p:txBody>
          <a:bodyPr>
            <a:noAutofit/>
          </a:bodyPr>
          <a:lstStyle/>
          <a:p>
            <a:r>
              <a:rPr lang="ru-RU" sz="3200" b="1" dirty="0"/>
              <a:t>Целевые показатели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201100"/>
              </p:ext>
            </p:extLst>
          </p:nvPr>
        </p:nvGraphicFramePr>
        <p:xfrm>
          <a:off x="899593" y="1268761"/>
          <a:ext cx="7453808" cy="4450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113">
                  <a:extLst>
                    <a:ext uri="{9D8B030D-6E8A-4147-A177-3AD203B41FA5}">
                      <a16:colId xmlns:a16="http://schemas.microsoft.com/office/drawing/2014/main" val="1809592747"/>
                    </a:ext>
                  </a:extLst>
                </a:gridCol>
              </a:tblGrid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3.3.3.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разработанных программ модулей, дисциплин по профессиям/ специальностям, входящим в заявленную группу, предусматривающих проведение демонстрационного экзамена,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73402"/>
                  </a:ext>
                </a:extLst>
              </a:tr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3.3.4.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разработанных программ профессионального обучения, ДПО по профессиям/ специальностям, входящим в заявленную группу, предусматривающих проведение демонстрационного экзамена,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3.3.5.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Доля профессий и специальностей СПО из заявленной группы, по которым внедрена ГИА в форме демонстрационного экзамена, в общем числе профессий и специальностей заявленной группы, %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5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3.3.6.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выпускников ПОО, успешно сдавших демонстрационный экзамен по стандартам </a:t>
                      </a:r>
                      <a:r>
                        <a:rPr lang="ru-RU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Ворлдскиллс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чел.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20259"/>
            <a:ext cx="457200" cy="365125"/>
          </a:xfrm>
        </p:spPr>
        <p:txBody>
          <a:bodyPr/>
          <a:lstStyle/>
          <a:p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28266" y="6502675"/>
            <a:ext cx="6242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655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80592"/>
            <a:ext cx="8768680" cy="588168"/>
          </a:xfrm>
        </p:spPr>
        <p:txBody>
          <a:bodyPr>
            <a:noAutofit/>
          </a:bodyPr>
          <a:lstStyle/>
          <a:p>
            <a:r>
              <a:rPr lang="ru-RU" sz="3200" b="1" dirty="0"/>
              <a:t>Целевые показатели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359616"/>
              </p:ext>
            </p:extLst>
          </p:nvPr>
        </p:nvGraphicFramePr>
        <p:xfrm>
          <a:off x="899591" y="1268762"/>
          <a:ext cx="8061474" cy="5437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8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8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958">
                  <a:extLst>
                    <a:ext uri="{9D8B030D-6E8A-4147-A177-3AD203B41FA5}">
                      <a16:colId xmlns:a16="http://schemas.microsoft.com/office/drawing/2014/main" val="1809592747"/>
                    </a:ext>
                  </a:extLst>
                </a:gridCol>
              </a:tblGrid>
              <a:tr h="1512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3.4.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Влияние планируемых результатов проекта на развитие образовательной среды СПО в субъекте </a:t>
                      </a:r>
                      <a:endParaRPr lang="ru-RU" sz="1600" b="1" i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Российской 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Федерации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Плановое значение показателя на конец 2018 года </a:t>
                      </a:r>
                      <a:endParaRPr lang="ru-RU" sz="1600" b="1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3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3.4.1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новых программ повышения квалификации педагогических работников образовательных организаций, по внедрению современных программ и технологий обучения, разработанных с учетом закупленного оборудования,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8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3.4.2.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новых разработанных программ повышения квалификации педагогических работников образовательных организаций, по внедрению современных программ и технологий обучения, предусматривающих использование электронного обучения, ДОТ, ед.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8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3.4.3.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Количество педагогических работников профессиональных образовательных организаций, прошедших повышение квалификации по разработанным ПОО программам повышения квалификации с использованием электронного обучения, ДОТ, чел.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608777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20259"/>
            <a:ext cx="457200" cy="365125"/>
          </a:xfrm>
        </p:spPr>
        <p:txBody>
          <a:bodyPr/>
          <a:lstStyle/>
          <a:p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28266" y="6502675"/>
            <a:ext cx="6242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21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9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50505"/>
            <a:ext cx="8517632" cy="90628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Этапы расходования средств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539233"/>
              </p:ext>
            </p:extLst>
          </p:nvPr>
        </p:nvGraphicFramePr>
        <p:xfrm>
          <a:off x="333213" y="1574376"/>
          <a:ext cx="8627852" cy="326055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462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436392045"/>
                    </a:ext>
                  </a:extLst>
                </a:gridCol>
                <a:gridCol w="1580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02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Наименование этапа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 исполнения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Ответственный исполнитель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94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Разработка программы закупок, составление спецификаций на приобретаемое оборудование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май-сентябрь 2018г.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Измайлова Р.С., </a:t>
                      </a:r>
                      <a:r>
                        <a:rPr lang="ru-RU" sz="1600" dirty="0" err="1" smtClean="0"/>
                        <a:t>Котлияров</a:t>
                      </a:r>
                      <a:r>
                        <a:rPr lang="ru-RU" sz="1600" dirty="0" smtClean="0"/>
                        <a:t> Р.Р.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Разработка проектно-сметной документации на ремонтные работы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июль-сентябрь 2018г.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Петров Р.Г.,</a:t>
                      </a:r>
                    </a:p>
                    <a:p>
                      <a:pPr algn="ctr"/>
                      <a:r>
                        <a:rPr lang="ru-RU" sz="1600" dirty="0" err="1" smtClean="0"/>
                        <a:t>Хайриева</a:t>
                      </a:r>
                      <a:r>
                        <a:rPr lang="ru-RU" sz="1600" dirty="0" smtClean="0"/>
                        <a:t> А.И.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Подготовка</a:t>
                      </a:r>
                      <a:r>
                        <a:rPr lang="ru-RU" sz="1600" baseline="0" dirty="0" smtClean="0"/>
                        <a:t> и проведение процедуры закупок, оплата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октябрь-декабрь 2018г.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/>
                        <a:t>Мутагирова</a:t>
                      </a:r>
                      <a:r>
                        <a:rPr lang="ru-RU" sz="1600" dirty="0" smtClean="0"/>
                        <a:t> Р.И., </a:t>
                      </a:r>
                      <a:r>
                        <a:rPr lang="ru-RU" sz="1600" dirty="0" err="1" smtClean="0"/>
                        <a:t>Вильданова</a:t>
                      </a:r>
                      <a:r>
                        <a:rPr lang="ru-RU" sz="1600" baseline="0" dirty="0" smtClean="0"/>
                        <a:t> Р.Р.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Приемка и установка закупаемого оборудования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декабрь 2018г.</a:t>
                      </a:r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Петров Р.Г., Никитина А.М.</a:t>
                      </a:r>
                      <a:endParaRPr lang="ru-RU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532440" y="6520259"/>
            <a:ext cx="631776" cy="365125"/>
          </a:xfrm>
        </p:spPr>
        <p:txBody>
          <a:bodyPr/>
          <a:lstStyle/>
          <a:p>
            <a:fld id="{C4287E3D-9280-480B-B9C7-77CB5468A826}" type="slidenum">
              <a:rPr lang="ru-RU" sz="2800" b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22</a:t>
            </a:fld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61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22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93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61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23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788326"/>
            <a:ext cx="8229600" cy="1272521"/>
          </a:xfrm>
        </p:spPr>
        <p:txBody>
          <a:bodyPr>
            <a:normAutofit/>
          </a:bodyPr>
          <a:lstStyle/>
          <a:p>
            <a:r>
              <a:rPr lang="ru-RU" sz="3200" b="1" dirty="0"/>
              <a:t>Показатели результативности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использования </a:t>
            </a:r>
            <a:r>
              <a:rPr lang="ru-RU" sz="3200" b="1" dirty="0"/>
              <a:t>гранта</a:t>
            </a:r>
            <a:endParaRPr lang="ru-RU" sz="3200" dirty="0"/>
          </a:p>
        </p:txBody>
      </p:sp>
      <p:graphicFrame>
        <p:nvGraphicFramePr>
          <p:cNvPr id="1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1427969"/>
              </p:ext>
            </p:extLst>
          </p:nvPr>
        </p:nvGraphicFramePr>
        <p:xfrm>
          <a:off x="1110444" y="2276872"/>
          <a:ext cx="6923112" cy="2140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показателя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Значение показателя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4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2018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17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64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новых ученических/ рабочих мест созданных 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ПОО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кабинетах/лабораториях/мастерских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ед.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0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cs typeface="Times New Roman" panose="02020603050405020304" pitchFamily="18" charset="0"/>
              </a:rPr>
              <a:t>Задачи проекта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3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2139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Обновление и модернизация материально-технической базы техникума для подготовки кадров по наиболее востребованным и перспективным профессиям для субъекта Российской Федерации – Республики Татарстан по направлению «Обслуживание транспорта и логистика</a:t>
            </a:r>
            <a:r>
              <a:rPr lang="ru-RU" dirty="0" smtClean="0"/>
              <a:t>»;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651" y="3894250"/>
            <a:ext cx="8207445" cy="2202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Совершенствование технологий электронного обучения и внедрение дистанционных образовательных технологий (ДОТ) при реализации основных профессиональных образовательных программ, программ профессионального обучения и дополнительных образовательных программ по заявленному направлению. Реализация Комплексной программы </a:t>
            </a:r>
            <a:r>
              <a:rPr lang="ru-RU" dirty="0" err="1"/>
              <a:t>профориентационной</a:t>
            </a:r>
            <a:r>
              <a:rPr lang="ru-RU" dirty="0"/>
              <a:t> работы ГАПОУ «</a:t>
            </a:r>
            <a:r>
              <a:rPr lang="ru-RU" dirty="0" err="1"/>
              <a:t>Альметьевский</a:t>
            </a:r>
            <a:r>
              <a:rPr lang="ru-RU" dirty="0"/>
              <a:t> политехнический техникум» на 2015-2020г.г. (с изменениями от 12.03.2018г</a:t>
            </a:r>
            <a:r>
              <a:rPr lang="ru-RU" dirty="0" smtClean="0"/>
              <a:t>.);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5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cs typeface="Times New Roman" panose="02020603050405020304" pitchFamily="18" charset="0"/>
              </a:rPr>
              <a:t>Задачи проекта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4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2139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Внедрение современных технологий оценки качества подготовки выпускников на основе демонстрационного экзамена, в том числе по методике </a:t>
            </a:r>
            <a:r>
              <a:rPr lang="en-US" dirty="0"/>
              <a:t>World Skills Russia</a:t>
            </a:r>
            <a:r>
              <a:rPr lang="ru-RU" dirty="0"/>
              <a:t> (</a:t>
            </a:r>
            <a:r>
              <a:rPr lang="en-US" dirty="0"/>
              <a:t>WSR</a:t>
            </a:r>
            <a:r>
              <a:rPr lang="ru-RU" dirty="0" smtClean="0"/>
              <a:t>);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651" y="3894250"/>
            <a:ext cx="8207445" cy="2202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Диверсификация образовательных услуг в соответствии со Стратегией развития Республики Татарстан до 2030г. по востребованным, новым и перспективным профессиям и специальностям (в том числе с применением электронного обучения и ДОТ</a:t>
            </a:r>
            <a:r>
              <a:rPr lang="ru-RU" dirty="0" smtClean="0"/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9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03" y="653670"/>
            <a:ext cx="8229600" cy="8362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cs typeface="Times New Roman" panose="02020603050405020304" pitchFamily="18" charset="0"/>
              </a:rPr>
              <a:t>Задачи проекта</a:t>
            </a:r>
            <a:endParaRPr lang="ru-RU" sz="3200" b="1" dirty="0">
              <a:solidFill>
                <a:schemeClr val="bg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9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287E3D-9280-480B-B9C7-77CB5468A826}" type="slidenum">
              <a:rPr lang="ru-RU" sz="28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pPr/>
              <a:t>5</a:t>
            </a:fld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651" y="1601143"/>
            <a:ext cx="8207445" cy="2139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/>
              <a:t>Разработка и реализация дополнительных образовательных программ  для педагогического сообщества республики. Тиражирование опыта реализации </a:t>
            </a:r>
            <a:r>
              <a:rPr lang="ru-RU" dirty="0" smtClean="0"/>
              <a:t>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9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6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9894" y="606300"/>
            <a:ext cx="8229600" cy="733896"/>
          </a:xfrm>
        </p:spPr>
        <p:txBody>
          <a:bodyPr>
            <a:normAutofit/>
          </a:bodyPr>
          <a:lstStyle/>
          <a:p>
            <a:r>
              <a:rPr lang="ru-RU" sz="3200" b="1" dirty="0"/>
              <a:t>Назначение проекта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329539411"/>
              </p:ext>
            </p:extLst>
          </p:nvPr>
        </p:nvGraphicFramePr>
        <p:xfrm>
          <a:off x="243964" y="1346886"/>
          <a:ext cx="8924430" cy="5068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99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7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9894" y="606300"/>
            <a:ext cx="8229600" cy="733896"/>
          </a:xfrm>
        </p:spPr>
        <p:txBody>
          <a:bodyPr>
            <a:normAutofit/>
          </a:bodyPr>
          <a:lstStyle/>
          <a:p>
            <a:r>
              <a:rPr lang="ru-RU" sz="3200" b="1" dirty="0"/>
              <a:t>Назначение проекта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23392368"/>
              </p:ext>
            </p:extLst>
          </p:nvPr>
        </p:nvGraphicFramePr>
        <p:xfrm>
          <a:off x="243964" y="1346886"/>
          <a:ext cx="8924430" cy="5068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193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8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9894" y="606300"/>
            <a:ext cx="8229600" cy="733896"/>
          </a:xfrm>
        </p:spPr>
        <p:txBody>
          <a:bodyPr>
            <a:normAutofit/>
          </a:bodyPr>
          <a:lstStyle/>
          <a:p>
            <a:r>
              <a:rPr lang="ru-RU" sz="3200" b="1" dirty="0"/>
              <a:t>Назначение проекта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908775529"/>
              </p:ext>
            </p:extLst>
          </p:nvPr>
        </p:nvGraphicFramePr>
        <p:xfrm>
          <a:off x="243964" y="1346886"/>
          <a:ext cx="8924430" cy="3882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135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углом 5"/>
          <p:cNvSpPr/>
          <p:nvPr/>
        </p:nvSpPr>
        <p:spPr>
          <a:xfrm flipV="1">
            <a:off x="12694" y="0"/>
            <a:ext cx="9144000" cy="620688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12" y="110289"/>
            <a:ext cx="637963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ГАПОУ «</a:t>
            </a:r>
            <a:r>
              <a:rPr lang="ru-RU" sz="2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Альметьевский</a:t>
            </a:r>
            <a:r>
              <a:rPr lang="ru-RU" sz="2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политехнический техникум»</a:t>
            </a:r>
            <a:endParaRPr lang="ru-RU" sz="2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40106"/>
            <a:ext cx="1436737" cy="740586"/>
          </a:xfrm>
          <a:prstGeom prst="rect">
            <a:avLst/>
          </a:prstGeom>
        </p:spPr>
      </p:pic>
      <p:sp>
        <p:nvSpPr>
          <p:cNvPr id="10" name="Прямоугольник с одним вырезанным углом 5"/>
          <p:cNvSpPr/>
          <p:nvPr/>
        </p:nvSpPr>
        <p:spPr>
          <a:xfrm flipH="1">
            <a:off x="0" y="6525343"/>
            <a:ext cx="8686800" cy="350143"/>
          </a:xfrm>
          <a:custGeom>
            <a:avLst/>
            <a:gdLst>
              <a:gd name="connsiteX0" fmla="*/ 0 w 9144000"/>
              <a:gd name="connsiteY0" fmla="*/ 0 h 620688"/>
              <a:gd name="connsiteX1" fmla="*/ 8833656 w 9144000"/>
              <a:gd name="connsiteY1" fmla="*/ 0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  <a:gd name="connsiteX0" fmla="*/ 0 w 9144000"/>
              <a:gd name="connsiteY0" fmla="*/ 0 h 620688"/>
              <a:gd name="connsiteX1" fmla="*/ 7591452 w 9144000"/>
              <a:gd name="connsiteY1" fmla="*/ 8626 h 620688"/>
              <a:gd name="connsiteX2" fmla="*/ 9144000 w 9144000"/>
              <a:gd name="connsiteY2" fmla="*/ 310344 h 620688"/>
              <a:gd name="connsiteX3" fmla="*/ 9144000 w 9144000"/>
              <a:gd name="connsiteY3" fmla="*/ 620688 h 620688"/>
              <a:gd name="connsiteX4" fmla="*/ 0 w 9144000"/>
              <a:gd name="connsiteY4" fmla="*/ 620688 h 620688"/>
              <a:gd name="connsiteX5" fmla="*/ 0 w 9144000"/>
              <a:gd name="connsiteY5" fmla="*/ 0 h 620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620688">
                <a:moveTo>
                  <a:pt x="0" y="0"/>
                </a:moveTo>
                <a:lnTo>
                  <a:pt x="7591452" y="8626"/>
                </a:lnTo>
                <a:lnTo>
                  <a:pt x="9144000" y="310344"/>
                </a:lnTo>
                <a:lnTo>
                  <a:pt x="9144000" y="620688"/>
                </a:lnTo>
                <a:lnTo>
                  <a:pt x="0" y="6206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686800" y="6525343"/>
            <a:ext cx="457200" cy="35014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4"/>
          <p:cNvSpPr txBox="1">
            <a:spLocks/>
          </p:cNvSpPr>
          <p:nvPr/>
        </p:nvSpPr>
        <p:spPr>
          <a:xfrm>
            <a:off x="8634048" y="6502675"/>
            <a:ext cx="469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9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57200" y="788327"/>
            <a:ext cx="8229600" cy="552442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План-график реализации мероприятий</a:t>
            </a:r>
            <a:r>
              <a:rPr lang="ru-RU" sz="3200" i="1" dirty="0"/>
              <a:t> </a:t>
            </a:r>
            <a:endParaRPr lang="ru-RU" sz="3200" dirty="0"/>
          </a:p>
        </p:txBody>
      </p:sp>
      <p:graphicFrame>
        <p:nvGraphicFramePr>
          <p:cNvPr id="1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966357"/>
              </p:ext>
            </p:extLst>
          </p:nvPr>
        </p:nvGraphicFramePr>
        <p:xfrm>
          <a:off x="457200" y="1340768"/>
          <a:ext cx="8445600" cy="513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1077967233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361674799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49954930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611"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Результаты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 реализации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Планируемые объемы средств (по источникам), в млн. рублей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СРФ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ВБИ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234883"/>
                  </a:ext>
                </a:extLst>
              </a:tr>
              <a:tr h="3309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РД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ПОО</a:t>
                      </a:r>
                      <a:endParaRPr lang="ru-RU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5923"/>
                  </a:ext>
                </a:extLst>
              </a:tr>
              <a:tr h="16847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1.Обновление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модернизация материально-технической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базы техникума, закупка учебно-лабораторного, учебно-производственного оборудования, программно-методического обеспечения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3-4 квартал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65,162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53,497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1,665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035"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2.Ремонт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учебно-производственных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2018г.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18,058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3,092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12,000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2,966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407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3.Обновление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разработка образовательных программ с учетом технологий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электронного 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обучения и ДОТ. Реализация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программы профориентации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2-4 квартал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2018г.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9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1780</Words>
  <Application>Microsoft Office PowerPoint</Application>
  <PresentationFormat>Экран (4:3)</PresentationFormat>
  <Paragraphs>272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Обновление и модернизация материально-технической базы профессиональной образовательной организации  ГАПОУ «Альметьевский политехнический техникум»</vt:lpstr>
      <vt:lpstr>Цель проекта</vt:lpstr>
      <vt:lpstr>Задачи проекта</vt:lpstr>
      <vt:lpstr>Задачи проекта</vt:lpstr>
      <vt:lpstr>Задачи проекта</vt:lpstr>
      <vt:lpstr>Назначение проекта</vt:lpstr>
      <vt:lpstr>Назначение проекта</vt:lpstr>
      <vt:lpstr>Назначение проекта</vt:lpstr>
      <vt:lpstr>План-график реализации мероприятий </vt:lpstr>
      <vt:lpstr>План-график реализации мероприятий </vt:lpstr>
      <vt:lpstr>Ожидаемые результаты</vt:lpstr>
      <vt:lpstr>Ожидаемые результаты</vt:lpstr>
      <vt:lpstr>Ожидаемые результаты</vt:lpstr>
      <vt:lpstr>Ожидаемые результаты</vt:lpstr>
      <vt:lpstr>Социальный эффект</vt:lpstr>
      <vt:lpstr>Смета проекта</vt:lpstr>
      <vt:lpstr>Целевые показатели проекта</vt:lpstr>
      <vt:lpstr>Целевые показатели проекта</vt:lpstr>
      <vt:lpstr>Целевые показатели проекта</vt:lpstr>
      <vt:lpstr>Целевые показатели проекта</vt:lpstr>
      <vt:lpstr>Целевые показатели проекта</vt:lpstr>
      <vt:lpstr>Этапы расходования средств</vt:lpstr>
      <vt:lpstr>Показатели результативности  использования гранта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Настя</cp:lastModifiedBy>
  <cp:revision>204</cp:revision>
  <cp:lastPrinted>2016-06-30T06:34:49Z</cp:lastPrinted>
  <dcterms:created xsi:type="dcterms:W3CDTF">2015-01-14T12:30:24Z</dcterms:created>
  <dcterms:modified xsi:type="dcterms:W3CDTF">2018-09-12T06:57:36Z</dcterms:modified>
</cp:coreProperties>
</file>