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6"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76"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974" y="-46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ADB398A-3912-452A-A356-E725FF57E155}" type="datetimeFigureOut">
              <a:rPr lang="ru-RU" smtClean="0"/>
              <a:pPr/>
              <a:t>15.05.2020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1890961926"/>
      </p:ext>
    </p:extLst>
  </p:cSld>
  <p:clrMapOvr>
    <a:masterClrMapping/>
  </p:clrMapOvr>
  <p:transition spd="slow" advClick="0" advTm="20000">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DB398A-3912-452A-A356-E725FF57E155}" type="datetimeFigureOut">
              <a:rPr lang="ru-RU" smtClean="0"/>
              <a:pPr/>
              <a:t>15.05.2020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1722830874"/>
      </p:ext>
    </p:extLst>
  </p:cSld>
  <p:clrMapOvr>
    <a:masterClrMapping/>
  </p:clrMapOvr>
  <p:transition spd="slow" advClick="0" advTm="20000">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DB398A-3912-452A-A356-E725FF57E155}" type="datetimeFigureOut">
              <a:rPr lang="ru-RU" smtClean="0"/>
              <a:pPr/>
              <a:t>15.05.2020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467696462"/>
      </p:ext>
    </p:extLst>
  </p:cSld>
  <p:clrMapOvr>
    <a:masterClrMapping/>
  </p:clrMapOvr>
  <p:transition spd="slow" advClick="0" advTm="20000">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DB398A-3912-452A-A356-E725FF57E155}" type="datetimeFigureOut">
              <a:rPr lang="ru-RU" smtClean="0"/>
              <a:pPr/>
              <a:t>15.05.2020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1685418561"/>
      </p:ext>
    </p:extLst>
  </p:cSld>
  <p:clrMapOvr>
    <a:masterClrMapping/>
  </p:clrMapOvr>
  <p:transition spd="slow" advClick="0" advTm="20000">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ADB398A-3912-452A-A356-E725FF57E155}" type="datetimeFigureOut">
              <a:rPr lang="ru-RU" smtClean="0"/>
              <a:pPr/>
              <a:t>15.05.2020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1729007440"/>
      </p:ext>
    </p:extLst>
  </p:cSld>
  <p:clrMapOvr>
    <a:masterClrMapping/>
  </p:clrMapOvr>
  <p:transition spd="slow" advClick="0" advTm="20000">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ADB398A-3912-452A-A356-E725FF57E155}" type="datetimeFigureOut">
              <a:rPr lang="ru-RU" smtClean="0"/>
              <a:pPr/>
              <a:t>15.05.2020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1711069117"/>
      </p:ext>
    </p:extLst>
  </p:cSld>
  <p:clrMapOvr>
    <a:masterClrMapping/>
  </p:clrMapOvr>
  <p:transition spd="slow" advClick="0" advTm="20000">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ADB398A-3912-452A-A356-E725FF57E155}" type="datetimeFigureOut">
              <a:rPr lang="ru-RU" smtClean="0"/>
              <a:pPr/>
              <a:t>15.05.2020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2485824720"/>
      </p:ext>
    </p:extLst>
  </p:cSld>
  <p:clrMapOvr>
    <a:masterClrMapping/>
  </p:clrMapOvr>
  <p:transition spd="slow" advClick="0" advTm="20000">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ADB398A-3912-452A-A356-E725FF57E155}" type="datetimeFigureOut">
              <a:rPr lang="ru-RU" smtClean="0"/>
              <a:pPr/>
              <a:t>15.05.2020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60057527"/>
      </p:ext>
    </p:extLst>
  </p:cSld>
  <p:clrMapOvr>
    <a:masterClrMapping/>
  </p:clrMapOvr>
  <p:transition spd="slow" advClick="0" advTm="20000">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ADB398A-3912-452A-A356-E725FF57E155}" type="datetimeFigureOut">
              <a:rPr lang="ru-RU" smtClean="0"/>
              <a:pPr/>
              <a:t>15.05.2020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184362668"/>
      </p:ext>
    </p:extLst>
  </p:cSld>
  <p:clrMapOvr>
    <a:masterClrMapping/>
  </p:clrMapOvr>
  <p:transition spd="slow" advClick="0" advTm="20000">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ADB398A-3912-452A-A356-E725FF57E155}" type="datetimeFigureOut">
              <a:rPr lang="ru-RU" smtClean="0"/>
              <a:pPr/>
              <a:t>15.05.2020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4079257915"/>
      </p:ext>
    </p:extLst>
  </p:cSld>
  <p:clrMapOvr>
    <a:masterClrMapping/>
  </p:clrMapOvr>
  <p:transition spd="slow" advClick="0" advTm="20000">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ADB398A-3912-452A-A356-E725FF57E155}" type="datetimeFigureOut">
              <a:rPr lang="ru-RU" smtClean="0"/>
              <a:pPr/>
              <a:t>15.05.2020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47AE7D-FEF9-4937-AF6D-0814C1E9013B}" type="slidenum">
              <a:rPr lang="ru-RU" smtClean="0"/>
              <a:pPr/>
              <a:t>‹#›</a:t>
            </a:fld>
            <a:endParaRPr lang="ru-RU"/>
          </a:p>
        </p:txBody>
      </p:sp>
    </p:spTree>
    <p:extLst>
      <p:ext uri="{BB962C8B-B14F-4D97-AF65-F5344CB8AC3E}">
        <p14:creationId xmlns:p14="http://schemas.microsoft.com/office/powerpoint/2010/main" val="522870421"/>
      </p:ext>
    </p:extLst>
  </p:cSld>
  <p:clrMapOvr>
    <a:masterClrMapping/>
  </p:clrMapOvr>
  <p:transition spd="slow" advClick="0" advTm="20000">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DB398A-3912-452A-A356-E725FF57E155}" type="datetimeFigureOut">
              <a:rPr lang="ru-RU" smtClean="0"/>
              <a:pPr/>
              <a:t>15.05.2020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47AE7D-FEF9-4937-AF6D-0814C1E9013B}" type="slidenum">
              <a:rPr lang="ru-RU" smtClean="0"/>
              <a:pPr/>
              <a:t>‹#›</a:t>
            </a:fld>
            <a:endParaRPr lang="ru-RU"/>
          </a:p>
        </p:txBody>
      </p:sp>
    </p:spTree>
    <p:extLst>
      <p:ext uri="{BB962C8B-B14F-4D97-AF65-F5344CB8AC3E}">
        <p14:creationId xmlns:p14="http://schemas.microsoft.com/office/powerpoint/2010/main" val="11445196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Click="0" advTm="20000">
    <p:pull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hyperlink" Target="http://gorod.dp.ua/photo/2004/a/rodinsky/4/1-Woini-mediki.jpg" TargetMode="External"/><Relationship Id="rId1" Type="http://schemas.openxmlformats.org/officeDocument/2006/relationships/slideLayout" Target="../slideLayouts/slideLayout2.xml"/><Relationship Id="rId6" Type="http://schemas.openxmlformats.org/officeDocument/2006/relationships/hyperlink" Target="http://z1.foto.rambler.ru/public/platnerpaul/22/111/111-web.jpg" TargetMode="External"/><Relationship Id="rId5" Type="http://schemas.openxmlformats.org/officeDocument/2006/relationships/image" Target="../media/image21.jpeg"/><Relationship Id="rId4" Type="http://schemas.openxmlformats.org/officeDocument/2006/relationships/hyperlink" Target="http://www.molodguard.ru/monument78.jp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cmhq.pl/sites/default/files/images/20080616_183105Rus3.jpg"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1.jpeg"/><Relationship Id="rId2" Type="http://schemas.openxmlformats.org/officeDocument/2006/relationships/hyperlink" Target="http://waralbum.ru/10500/" TargetMode="External"/><Relationship Id="rId1" Type="http://schemas.openxmlformats.org/officeDocument/2006/relationships/slideLayout" Target="../slideLayouts/slideLayout2.xml"/><Relationship Id="rId6" Type="http://schemas.openxmlformats.org/officeDocument/2006/relationships/hyperlink" Target="http://waralbum.ru/7934/" TargetMode="External"/><Relationship Id="rId5" Type="http://schemas.openxmlformats.org/officeDocument/2006/relationships/image" Target="../media/image10.jpeg"/><Relationship Id="rId4" Type="http://schemas.openxmlformats.org/officeDocument/2006/relationships/hyperlink" Target="http://waralbum.ru/2698/"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547664" y="2028904"/>
            <a:ext cx="6660232" cy="923330"/>
          </a:xfrm>
          <a:prstGeom prst="rect">
            <a:avLst/>
          </a:prstGeom>
          <a:effectLst>
            <a:softEdge rad="127000"/>
          </a:effectLst>
        </p:spPr>
        <p:txBody>
          <a:bodyPr wrap="square" lIns="91440" tIns="45720" rIns="91440" bIns="45720">
            <a:spAutoFit/>
          </a:bodyPr>
          <a:lstStyle/>
          <a:p>
            <a:pPr algn="ctr"/>
            <a:endParaRPr lang="ru-RU" sz="5400" b="1" i="1" dirty="0">
              <a:ln w="17780" cmpd="sng">
                <a:solidFill>
                  <a:schemeClr val="accent6">
                    <a:lumMod val="75000"/>
                  </a:schemeClr>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5" name="Прямоугольник 4"/>
          <p:cNvSpPr/>
          <p:nvPr/>
        </p:nvSpPr>
        <p:spPr>
          <a:xfrm>
            <a:off x="1259632" y="2276872"/>
            <a:ext cx="7632848" cy="1077218"/>
          </a:xfrm>
          <a:prstGeom prst="rect">
            <a:avLst/>
          </a:prstGeom>
        </p:spPr>
        <p:txBody>
          <a:bodyPr wrap="square">
            <a:spAutoFit/>
          </a:bodyPr>
          <a:lstStyle/>
          <a:p>
            <a:pPr algn="ctr" fontAlgn="auto">
              <a:spcBef>
                <a:spcPts val="0"/>
              </a:spcBef>
              <a:spcAft>
                <a:spcPts val="0"/>
              </a:spcAft>
              <a:defRPr/>
            </a:pPr>
            <a:r>
              <a:rPr lang="ru-RU" sz="3200" b="1" dirty="0" smtClean="0">
                <a:ln w="11430"/>
                <a:solidFill>
                  <a:srgbClr val="FFFF00"/>
                </a:solidFill>
                <a:effectLst>
                  <a:glow rad="228600">
                    <a:schemeClr val="accent2">
                      <a:satMod val="175000"/>
                      <a:alpha val="40000"/>
                    </a:schemeClr>
                  </a:glow>
                </a:effectLst>
                <a:latin typeface="Times New Roman" pitchFamily="18" charset="0"/>
                <a:ea typeface="Arial Unicode MS" pitchFamily="34" charset="-128"/>
                <a:cs typeface="Times New Roman" pitchFamily="18" charset="0"/>
              </a:rPr>
              <a:t>НИЗКО ВАМ ПОКЛОНИТЬСЯ ХОЧУ, </a:t>
            </a:r>
            <a:endParaRPr lang="ru-RU" sz="3200" b="1" dirty="0" smtClean="0">
              <a:ln w="11430"/>
              <a:solidFill>
                <a:srgbClr val="FFFF00"/>
              </a:solidFill>
              <a:effectLst>
                <a:glow rad="228600">
                  <a:schemeClr val="accent2">
                    <a:satMod val="175000"/>
                    <a:alpha val="40000"/>
                  </a:schemeClr>
                </a:glow>
              </a:effectLst>
              <a:latin typeface="Times New Roman" pitchFamily="18" charset="0"/>
              <a:ea typeface="Arial Unicode MS" pitchFamily="34" charset="-128"/>
              <a:cs typeface="Times New Roman" pitchFamily="18" charset="0"/>
            </a:endParaRPr>
          </a:p>
          <a:p>
            <a:pPr algn="ctr" fontAlgn="auto">
              <a:spcBef>
                <a:spcPts val="0"/>
              </a:spcBef>
              <a:spcAft>
                <a:spcPts val="0"/>
              </a:spcAft>
              <a:defRPr/>
            </a:pPr>
            <a:r>
              <a:rPr lang="ru-RU" sz="3200" b="1" dirty="0" smtClean="0">
                <a:ln w="11430"/>
                <a:solidFill>
                  <a:srgbClr val="FFFF00"/>
                </a:solidFill>
                <a:effectLst>
                  <a:glow rad="228600">
                    <a:schemeClr val="accent2">
                      <a:satMod val="175000"/>
                      <a:alpha val="40000"/>
                    </a:schemeClr>
                  </a:glow>
                </a:effectLst>
                <a:latin typeface="Times New Roman" pitchFamily="18" charset="0"/>
                <a:ea typeface="Arial Unicode MS" pitchFamily="34" charset="-128"/>
                <a:cs typeface="Times New Roman" pitchFamily="18" charset="0"/>
              </a:rPr>
              <a:t>ЛЮДИ В </a:t>
            </a:r>
            <a:r>
              <a:rPr lang="ru-RU" sz="3200" b="1" dirty="0" smtClean="0">
                <a:ln w="11430"/>
                <a:solidFill>
                  <a:srgbClr val="FFFF00"/>
                </a:solidFill>
                <a:effectLst>
                  <a:glow rad="228600">
                    <a:schemeClr val="accent2">
                      <a:satMod val="175000"/>
                      <a:alpha val="40000"/>
                    </a:schemeClr>
                  </a:glow>
                </a:effectLst>
                <a:latin typeface="Times New Roman" pitchFamily="18" charset="0"/>
                <a:ea typeface="Arial Unicode MS" pitchFamily="34" charset="-128"/>
                <a:cs typeface="Times New Roman" pitchFamily="18" charset="0"/>
              </a:rPr>
              <a:t>БЕЛЫХ </a:t>
            </a:r>
            <a:r>
              <a:rPr lang="ru-RU" sz="3200" b="1" dirty="0" smtClean="0">
                <a:ln w="11430"/>
                <a:solidFill>
                  <a:srgbClr val="FFFF00"/>
                </a:solidFill>
                <a:effectLst>
                  <a:glow rad="228600">
                    <a:schemeClr val="accent2">
                      <a:satMod val="175000"/>
                      <a:alpha val="40000"/>
                    </a:schemeClr>
                  </a:glow>
                </a:effectLst>
                <a:latin typeface="Times New Roman" pitchFamily="18" charset="0"/>
                <a:ea typeface="Arial Unicode MS" pitchFamily="34" charset="-128"/>
                <a:cs typeface="Times New Roman" pitchFamily="18" charset="0"/>
              </a:rPr>
              <a:t>ХАЛАТАХ..!</a:t>
            </a:r>
            <a:endParaRPr lang="ru-RU" sz="3200" b="1" dirty="0">
              <a:ln w="11430"/>
              <a:solidFill>
                <a:srgbClr val="FFFF00"/>
              </a:solidFill>
              <a:effectLst>
                <a:glow rad="228600">
                  <a:schemeClr val="accent2">
                    <a:satMod val="175000"/>
                    <a:alpha val="40000"/>
                  </a:schemeClr>
                </a:glow>
              </a:effectLst>
              <a:latin typeface="Times New Roman" pitchFamily="18" charset="0"/>
              <a:ea typeface="Arial Unicode MS" pitchFamily="34" charset="-128"/>
              <a:cs typeface="Times New Roman" pitchFamily="18" charset="0"/>
            </a:endParaRPr>
          </a:p>
        </p:txBody>
      </p:sp>
      <p:pic>
        <p:nvPicPr>
          <p:cNvPr id="6" name="Picture 3"/>
          <p:cNvPicPr>
            <a:picLocks noChangeAspect="1" noChangeArrowheads="1"/>
          </p:cNvPicPr>
          <p:nvPr/>
        </p:nvPicPr>
        <p:blipFill>
          <a:blip r:embed="rId3" cstate="print"/>
          <a:srcRect/>
          <a:stretch>
            <a:fillRect/>
          </a:stretch>
        </p:blipFill>
        <p:spPr bwMode="auto">
          <a:xfrm>
            <a:off x="1835696" y="3404666"/>
            <a:ext cx="4653679" cy="3048669"/>
          </a:xfrm>
          <a:prstGeom prst="rect">
            <a:avLst/>
          </a:prstGeom>
          <a:noFill/>
          <a:ln w="9525">
            <a:noFill/>
            <a:miter lim="800000"/>
            <a:headEnd/>
            <a:tailEnd/>
          </a:ln>
          <a:effectLst>
            <a:softEdge rad="317500"/>
          </a:effectLst>
        </p:spPr>
      </p:pic>
      <p:sp>
        <p:nvSpPr>
          <p:cNvPr id="4" name="TextBox 3"/>
          <p:cNvSpPr txBox="1"/>
          <p:nvPr/>
        </p:nvSpPr>
        <p:spPr>
          <a:xfrm>
            <a:off x="0" y="0"/>
            <a:ext cx="4977838" cy="369332"/>
          </a:xfrm>
          <a:prstGeom prst="rect">
            <a:avLst/>
          </a:prstGeom>
          <a:noFill/>
        </p:spPr>
        <p:txBody>
          <a:bodyPr wrap="none" rtlCol="0">
            <a:spAutoFit/>
          </a:bodyPr>
          <a:lstStyle/>
          <a:p>
            <a:r>
              <a:rPr lang="ru-RU" dirty="0" smtClean="0">
                <a:latin typeface="Times New Roman" pitchFamily="18" charset="0"/>
                <a:cs typeface="Times New Roman" pitchFamily="18" charset="0"/>
              </a:rPr>
              <a:t>ГАПОУ «Нижнекамский медицинский колледж»</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40887779"/>
      </p:ext>
    </p:extLst>
  </p:cSld>
  <p:clrMapOvr>
    <a:masterClrMapping/>
  </p:clrMapOvr>
  <p:transition spd="slow" advClick="0" advTm="8000">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http://darudar.org/var/files/img/7d/de/7dde2ff3ad1fd00294e7897aba4e8527_600.jpg"/>
          <p:cNvPicPr>
            <a:picLocks noChangeAspect="1" noChangeArrowheads="1"/>
          </p:cNvPicPr>
          <p:nvPr/>
        </p:nvPicPr>
        <p:blipFill>
          <a:blip r:embed="rId2" cstate="print"/>
          <a:srcRect/>
          <a:stretch>
            <a:fillRect/>
          </a:stretch>
        </p:blipFill>
        <p:spPr bwMode="auto">
          <a:xfrm>
            <a:off x="4427984" y="4293096"/>
            <a:ext cx="2620144" cy="2564904"/>
          </a:xfrm>
          <a:prstGeom prst="rect">
            <a:avLst/>
          </a:prstGeom>
          <a:noFill/>
          <a:effectLst>
            <a:softEdge rad="635000"/>
          </a:effectLst>
        </p:spPr>
      </p:pic>
      <p:sp>
        <p:nvSpPr>
          <p:cNvPr id="3" name="Содержимое 2"/>
          <p:cNvSpPr>
            <a:spLocks noGrp="1"/>
          </p:cNvSpPr>
          <p:nvPr>
            <p:ph idx="1"/>
          </p:nvPr>
        </p:nvSpPr>
        <p:spPr>
          <a:xfrm>
            <a:off x="611560" y="836712"/>
            <a:ext cx="4248472" cy="5760640"/>
          </a:xfrm>
        </p:spPr>
        <p:txBody>
          <a:bodyPr>
            <a:noAutofit/>
          </a:bodyPr>
          <a:lstStyle/>
          <a:p>
            <a:pPr indent="228600" eaLnBrk="0" hangingPunct="0">
              <a:buNone/>
              <a:defRPr/>
            </a:pPr>
            <a:r>
              <a:rPr lang="ru-RU" sz="1600" dirty="0" smtClean="0">
                <a:latin typeface="Times New Roman" pitchFamily="18" charset="0"/>
                <a:cs typeface="Times New Roman" pitchFamily="18" charset="0"/>
              </a:rPr>
              <a:t>Застрял в груди разорванный металл –</a:t>
            </a:r>
          </a:p>
          <a:p>
            <a:pPr indent="228600" eaLnBrk="0" hangingPunct="0">
              <a:buNone/>
              <a:defRPr/>
            </a:pPr>
            <a:r>
              <a:rPr lang="ru-RU" sz="1600" dirty="0" smtClean="0">
                <a:latin typeface="Times New Roman" pitchFamily="18" charset="0"/>
                <a:cs typeface="Times New Roman" pitchFamily="18" charset="0"/>
              </a:rPr>
              <a:t>Врача такая рана не обманет.</a:t>
            </a:r>
          </a:p>
          <a:p>
            <a:pPr indent="228600" eaLnBrk="0" hangingPunct="0">
              <a:buNone/>
              <a:defRPr/>
            </a:pPr>
            <a:r>
              <a:rPr lang="ru-RU" sz="1600" dirty="0" smtClean="0">
                <a:latin typeface="Times New Roman" pitchFamily="18" charset="0"/>
                <a:cs typeface="Times New Roman" pitchFamily="18" charset="0"/>
              </a:rPr>
              <a:t>И он, подумав, медленно сказал:</a:t>
            </a:r>
          </a:p>
          <a:p>
            <a:pPr indent="228600" eaLnBrk="0" hangingPunct="0">
              <a:buNone/>
              <a:defRPr/>
            </a:pPr>
            <a:r>
              <a:rPr lang="ru-RU" sz="1600" dirty="0" smtClean="0">
                <a:latin typeface="Times New Roman" pitchFamily="18" charset="0"/>
                <a:cs typeface="Times New Roman" pitchFamily="18" charset="0"/>
              </a:rPr>
              <a:t>- Солдата жаль… недолго он протянет.</a:t>
            </a:r>
          </a:p>
          <a:p>
            <a:pPr indent="228600" eaLnBrk="0" hangingPunct="0">
              <a:buNone/>
              <a:defRPr/>
            </a:pPr>
            <a:r>
              <a:rPr lang="ru-RU" sz="1600" dirty="0" smtClean="0">
                <a:latin typeface="Times New Roman" pitchFamily="18" charset="0"/>
                <a:cs typeface="Times New Roman" pitchFamily="18" charset="0"/>
              </a:rPr>
              <a:t>Но жил солдат.</a:t>
            </a:r>
          </a:p>
          <a:p>
            <a:pPr indent="228600" eaLnBrk="0" hangingPunct="0">
              <a:buNone/>
              <a:defRPr/>
            </a:pPr>
            <a:r>
              <a:rPr lang="ru-RU" sz="1600" dirty="0" smtClean="0">
                <a:latin typeface="Times New Roman" pitchFamily="18" charset="0"/>
                <a:cs typeface="Times New Roman" pitchFamily="18" charset="0"/>
              </a:rPr>
              <a:t>И видел он в бреду</a:t>
            </a:r>
          </a:p>
          <a:p>
            <a:pPr indent="228600" eaLnBrk="0" hangingPunct="0">
              <a:buNone/>
              <a:defRPr/>
            </a:pPr>
            <a:r>
              <a:rPr lang="ru-RU" sz="1600" dirty="0" smtClean="0">
                <a:latin typeface="Times New Roman" pitchFamily="18" charset="0"/>
                <a:cs typeface="Times New Roman" pitchFamily="18" charset="0"/>
              </a:rPr>
              <a:t>Не дым войны, а отблески рассвета.</a:t>
            </a:r>
          </a:p>
          <a:p>
            <a:pPr indent="228600" eaLnBrk="0" hangingPunct="0">
              <a:buNone/>
              <a:defRPr/>
            </a:pPr>
            <a:r>
              <a:rPr lang="ru-RU" sz="1600" dirty="0" smtClean="0">
                <a:latin typeface="Times New Roman" pitchFamily="18" charset="0"/>
                <a:cs typeface="Times New Roman" pitchFamily="18" charset="0"/>
              </a:rPr>
              <a:t>Не сталь штыков, а яблони в саду,</a:t>
            </a:r>
          </a:p>
          <a:p>
            <a:pPr indent="228600" eaLnBrk="0" hangingPunct="0">
              <a:buNone/>
              <a:defRPr/>
            </a:pPr>
            <a:r>
              <a:rPr lang="ru-RU" sz="1600" dirty="0" smtClean="0">
                <a:latin typeface="Times New Roman" pitchFamily="18" charset="0"/>
                <a:cs typeface="Times New Roman" pitchFamily="18" charset="0"/>
              </a:rPr>
              <a:t>И слышал песню ту, что не допета.</a:t>
            </a:r>
          </a:p>
          <a:p>
            <a:pPr indent="228600" eaLnBrk="0" hangingPunct="0">
              <a:buNone/>
              <a:defRPr/>
            </a:pPr>
            <a:r>
              <a:rPr lang="ru-RU" sz="1600" dirty="0" smtClean="0">
                <a:latin typeface="Times New Roman" pitchFamily="18" charset="0"/>
                <a:cs typeface="Times New Roman" pitchFamily="18" charset="0"/>
              </a:rPr>
              <a:t>Фруктовый сад деревьями шумел,</a:t>
            </a:r>
          </a:p>
          <a:p>
            <a:pPr indent="228600" eaLnBrk="0" hangingPunct="0">
              <a:buNone/>
              <a:defRPr/>
            </a:pPr>
            <a:r>
              <a:rPr lang="ru-RU" sz="1600" dirty="0" smtClean="0">
                <a:latin typeface="Times New Roman" pitchFamily="18" charset="0"/>
                <a:cs typeface="Times New Roman" pitchFamily="18" charset="0"/>
              </a:rPr>
              <a:t>Тянул к солдату согнутые ветки.</a:t>
            </a:r>
          </a:p>
          <a:p>
            <a:pPr indent="228600" eaLnBrk="0" hangingPunct="0">
              <a:buNone/>
              <a:defRPr/>
            </a:pPr>
            <a:r>
              <a:rPr lang="ru-RU" sz="1600" dirty="0" smtClean="0">
                <a:latin typeface="Times New Roman" pitchFamily="18" charset="0"/>
                <a:cs typeface="Times New Roman" pitchFamily="18" charset="0"/>
              </a:rPr>
              <a:t>Он руку поднял, словно захотел</a:t>
            </a:r>
          </a:p>
          <a:p>
            <a:pPr indent="228600" eaLnBrk="0" hangingPunct="0">
              <a:buNone/>
              <a:defRPr/>
            </a:pPr>
            <a:r>
              <a:rPr lang="ru-RU" sz="1600" dirty="0" smtClean="0">
                <a:latin typeface="Times New Roman" pitchFamily="18" charset="0"/>
                <a:cs typeface="Times New Roman" pitchFamily="18" charset="0"/>
              </a:rPr>
              <a:t>Стряхнуть на землю спелые ранетки.</a:t>
            </a:r>
          </a:p>
          <a:p>
            <a:pPr indent="228600" eaLnBrk="0" hangingPunct="0">
              <a:buNone/>
              <a:defRPr/>
            </a:pPr>
            <a:r>
              <a:rPr lang="ru-RU" sz="1600" dirty="0" smtClean="0">
                <a:latin typeface="Times New Roman" pitchFamily="18" charset="0"/>
                <a:cs typeface="Times New Roman" pitchFamily="18" charset="0"/>
              </a:rPr>
              <a:t>Открыл глаза – </a:t>
            </a:r>
          </a:p>
          <a:p>
            <a:pPr indent="228600" eaLnBrk="0" hangingPunct="0">
              <a:buNone/>
              <a:defRPr/>
            </a:pPr>
            <a:r>
              <a:rPr lang="ru-RU" sz="1600" dirty="0" smtClean="0">
                <a:latin typeface="Times New Roman" pitchFamily="18" charset="0"/>
                <a:cs typeface="Times New Roman" pitchFamily="18" charset="0"/>
              </a:rPr>
              <a:t>Деревьев больше нет.</a:t>
            </a:r>
          </a:p>
          <a:p>
            <a:pPr indent="228600" eaLnBrk="0" hangingPunct="0">
              <a:buNone/>
              <a:defRPr/>
            </a:pPr>
            <a:r>
              <a:rPr lang="ru-RU" sz="1600" dirty="0" smtClean="0">
                <a:latin typeface="Times New Roman" pitchFamily="18" charset="0"/>
                <a:cs typeface="Times New Roman" pitchFamily="18" charset="0"/>
              </a:rPr>
              <a:t> Лишь тишина тревожная в палате.</a:t>
            </a:r>
          </a:p>
          <a:p>
            <a:pPr indent="228600" eaLnBrk="0" hangingPunct="0">
              <a:buNone/>
              <a:defRPr/>
            </a:pPr>
            <a:r>
              <a:rPr lang="ru-RU" sz="1600" dirty="0" smtClean="0">
                <a:latin typeface="Times New Roman" pitchFamily="18" charset="0"/>
                <a:cs typeface="Times New Roman" pitchFamily="18" charset="0"/>
              </a:rPr>
              <a:t>И с потолка холодный желтый свет</a:t>
            </a:r>
          </a:p>
          <a:p>
            <a:pPr indent="228600" eaLnBrk="0" hangingPunct="0">
              <a:buNone/>
              <a:defRPr/>
            </a:pPr>
            <a:r>
              <a:rPr lang="ru-RU" sz="1600" dirty="0" smtClean="0">
                <a:latin typeface="Times New Roman" pitchFamily="18" charset="0"/>
                <a:cs typeface="Times New Roman" pitchFamily="18" charset="0"/>
              </a:rPr>
              <a:t>Упал в ладонь и обманул солдата.</a:t>
            </a:r>
          </a:p>
          <a:p>
            <a:pPr indent="228600" eaLnBrk="0" hangingPunct="0">
              <a:buNone/>
              <a:defRPr/>
            </a:pPr>
            <a:r>
              <a:rPr lang="ru-RU" sz="1600" dirty="0" smtClean="0">
                <a:latin typeface="Times New Roman" pitchFamily="18" charset="0"/>
                <a:cs typeface="Times New Roman" pitchFamily="18" charset="0"/>
              </a:rPr>
              <a:t>Он ветку сжал. Уже трясти пора.</a:t>
            </a:r>
            <a:endParaRPr lang="ru-RU" sz="1600" dirty="0">
              <a:latin typeface="Times New Roman" pitchFamily="18" charset="0"/>
              <a:cs typeface="Times New Roman" pitchFamily="18" charset="0"/>
            </a:endParaRPr>
          </a:p>
        </p:txBody>
      </p:sp>
      <p:sp>
        <p:nvSpPr>
          <p:cNvPr id="4" name="TextBox 3"/>
          <p:cNvSpPr txBox="1"/>
          <p:nvPr/>
        </p:nvSpPr>
        <p:spPr>
          <a:xfrm>
            <a:off x="4860032" y="476672"/>
            <a:ext cx="3888432" cy="4896544"/>
          </a:xfrm>
          <a:prstGeom prst="rect">
            <a:avLst/>
          </a:prstGeom>
          <a:noFill/>
        </p:spPr>
        <p:txBody>
          <a:bodyPr wrap="square" rtlCol="0">
            <a:spAutoFit/>
          </a:bodyPr>
          <a:lstStyle/>
          <a:p>
            <a:pPr indent="228600" eaLnBrk="0" hangingPunct="0">
              <a:defRPr/>
            </a:pPr>
            <a:r>
              <a:rPr lang="ru-RU" sz="1600" dirty="0" smtClean="0">
                <a:latin typeface="Times New Roman" pitchFamily="18" charset="0"/>
                <a:cs typeface="Times New Roman" pitchFamily="18" charset="0"/>
              </a:rPr>
              <a:t>Но яблок нет. Лишь лампочка в зените.</a:t>
            </a:r>
          </a:p>
          <a:p>
            <a:pPr indent="228600" eaLnBrk="0" hangingPunct="0">
              <a:defRPr/>
            </a:pPr>
            <a:r>
              <a:rPr lang="ru-RU" sz="1600" dirty="0" smtClean="0">
                <a:latin typeface="Times New Roman" pitchFamily="18" charset="0"/>
                <a:cs typeface="Times New Roman" pitchFamily="18" charset="0"/>
              </a:rPr>
              <a:t>И он сказал:</a:t>
            </a:r>
          </a:p>
          <a:p>
            <a:pPr indent="228600" eaLnBrk="0" hangingPunct="0">
              <a:defRPr/>
            </a:pPr>
            <a:r>
              <a:rPr lang="ru-RU" sz="1600" dirty="0" smtClean="0">
                <a:latin typeface="Times New Roman" pitchFamily="18" charset="0"/>
                <a:cs typeface="Times New Roman" pitchFamily="18" charset="0"/>
              </a:rPr>
              <a:t>- Послушайте, сестра,</a:t>
            </a:r>
          </a:p>
          <a:p>
            <a:pPr indent="228600" eaLnBrk="0" hangingPunct="0">
              <a:defRPr/>
            </a:pPr>
            <a:r>
              <a:rPr lang="ru-RU" sz="1600" dirty="0" smtClean="0">
                <a:latin typeface="Times New Roman" pitchFamily="18" charset="0"/>
                <a:cs typeface="Times New Roman" pitchFamily="18" charset="0"/>
              </a:rPr>
              <a:t>«Хоть яблочко одно мне принесите…</a:t>
            </a:r>
          </a:p>
          <a:p>
            <a:pPr indent="228600" eaLnBrk="0" hangingPunct="0">
              <a:defRPr/>
            </a:pPr>
            <a:r>
              <a:rPr lang="ru-RU" sz="1600" dirty="0" smtClean="0">
                <a:latin typeface="Times New Roman" pitchFamily="18" charset="0"/>
                <a:cs typeface="Times New Roman" pitchFamily="18" charset="0"/>
              </a:rPr>
              <a:t>И вновь  рука упала на кровать.</a:t>
            </a:r>
          </a:p>
          <a:p>
            <a:pPr indent="228600" eaLnBrk="0" hangingPunct="0">
              <a:defRPr/>
            </a:pPr>
            <a:r>
              <a:rPr lang="ru-RU" sz="1600" dirty="0" smtClean="0">
                <a:latin typeface="Times New Roman" pitchFamily="18" charset="0"/>
                <a:cs typeface="Times New Roman" pitchFamily="18" charset="0"/>
              </a:rPr>
              <a:t>Не для того ль пришло к нему сознанье»</a:t>
            </a:r>
          </a:p>
          <a:p>
            <a:pPr indent="228600" eaLnBrk="0" hangingPunct="0">
              <a:defRPr/>
            </a:pPr>
            <a:r>
              <a:rPr lang="ru-RU" sz="1600" dirty="0" smtClean="0">
                <a:latin typeface="Times New Roman" pitchFamily="18" charset="0"/>
                <a:cs typeface="Times New Roman" pitchFamily="18" charset="0"/>
              </a:rPr>
              <a:t>Чтоб мог солдат в последний миг сказать</a:t>
            </a:r>
          </a:p>
          <a:p>
            <a:pPr indent="228600" eaLnBrk="0" hangingPunct="0">
              <a:defRPr/>
            </a:pPr>
            <a:r>
              <a:rPr lang="ru-RU" sz="1600" dirty="0" smtClean="0">
                <a:latin typeface="Times New Roman" pitchFamily="18" charset="0"/>
                <a:cs typeface="Times New Roman" pitchFamily="18" charset="0"/>
              </a:rPr>
              <a:t>Последнее, предсмертное желанье! …</a:t>
            </a:r>
          </a:p>
          <a:p>
            <a:pPr indent="228600" eaLnBrk="0" hangingPunct="0">
              <a:defRPr/>
            </a:pPr>
            <a:r>
              <a:rPr lang="ru-RU" sz="1600" dirty="0" smtClean="0">
                <a:latin typeface="Times New Roman" pitchFamily="18" charset="0"/>
                <a:cs typeface="Times New Roman" pitchFamily="18" charset="0"/>
              </a:rPr>
              <a:t>Четыре дня он вел со смертью бой:</a:t>
            </a:r>
          </a:p>
          <a:p>
            <a:pPr indent="228600" eaLnBrk="0" hangingPunct="0">
              <a:defRPr/>
            </a:pPr>
            <a:r>
              <a:rPr lang="ru-RU" sz="1600" dirty="0" smtClean="0">
                <a:latin typeface="Times New Roman" pitchFamily="18" charset="0"/>
                <a:cs typeface="Times New Roman" pitchFamily="18" charset="0"/>
              </a:rPr>
              <a:t>То наступал, то отходил к могиле…</a:t>
            </a:r>
          </a:p>
          <a:p>
            <a:pPr indent="228600" eaLnBrk="0" hangingPunct="0">
              <a:defRPr/>
            </a:pPr>
            <a:r>
              <a:rPr lang="ru-RU" sz="1600" dirty="0" smtClean="0">
                <a:latin typeface="Times New Roman" pitchFamily="18" charset="0"/>
                <a:cs typeface="Times New Roman" pitchFamily="18" charset="0"/>
              </a:rPr>
              <a:t>И лишь сестра качала головой,</a:t>
            </a:r>
          </a:p>
          <a:p>
            <a:pPr indent="228600" eaLnBrk="0" hangingPunct="0">
              <a:defRPr/>
            </a:pPr>
            <a:r>
              <a:rPr lang="ru-RU" sz="1600" dirty="0" smtClean="0">
                <a:latin typeface="Times New Roman" pitchFamily="18" charset="0"/>
                <a:cs typeface="Times New Roman" pitchFamily="18" charset="0"/>
              </a:rPr>
              <a:t>Дивясь его неистребимой силе.</a:t>
            </a:r>
          </a:p>
          <a:p>
            <a:pPr indent="228600" eaLnBrk="0" hangingPunct="0">
              <a:defRPr/>
            </a:pPr>
            <a:r>
              <a:rPr lang="ru-RU" sz="1600" dirty="0" smtClean="0">
                <a:latin typeface="Times New Roman" pitchFamily="18" charset="0"/>
                <a:cs typeface="Times New Roman" pitchFamily="18" charset="0"/>
              </a:rPr>
              <a:t>- Да, будет жить он смерти вопреки!</a:t>
            </a:r>
          </a:p>
          <a:p>
            <a:pPr indent="228600" eaLnBrk="0" hangingPunct="0">
              <a:defRPr/>
            </a:pPr>
            <a:r>
              <a:rPr lang="ru-RU" sz="1600" dirty="0" smtClean="0">
                <a:latin typeface="Times New Roman" pitchFamily="18" charset="0"/>
                <a:cs typeface="Times New Roman" pitchFamily="18" charset="0"/>
              </a:rPr>
              <a:t>Промолвил врач, поправив одеяло. …</a:t>
            </a:r>
          </a:p>
          <a:p>
            <a:pPr indent="228600" eaLnBrk="0" hangingPunct="0">
              <a:defRPr/>
            </a:pPr>
            <a:r>
              <a:rPr lang="ru-RU" sz="1600" dirty="0" smtClean="0">
                <a:latin typeface="Times New Roman" pitchFamily="18" charset="0"/>
                <a:cs typeface="Times New Roman" pitchFamily="18" charset="0"/>
              </a:rPr>
              <a:t>Солдат дышал. А около щеки</a:t>
            </a:r>
          </a:p>
          <a:p>
            <a:pPr indent="228600" eaLnBrk="0" hangingPunct="0">
              <a:defRPr/>
            </a:pPr>
            <a:r>
              <a:rPr lang="ru-RU" sz="1600" dirty="0" smtClean="0">
                <a:latin typeface="Times New Roman" pitchFamily="18" charset="0"/>
                <a:cs typeface="Times New Roman" pitchFamily="18" charset="0"/>
              </a:rPr>
              <a:t>Нетронутое яблоко лежало.</a:t>
            </a:r>
            <a:endParaRPr lang="ru-RU" sz="1600" i="1" dirty="0" smtClean="0">
              <a:latin typeface="Times New Roman" pitchFamily="18" charset="0"/>
              <a:cs typeface="Times New Roman" pitchFamily="18" charset="0"/>
            </a:endParaRPr>
          </a:p>
          <a:p>
            <a:pPr indent="228600" eaLnBrk="0" hangingPunct="0">
              <a:defRPr/>
            </a:pPr>
            <a:r>
              <a:rPr lang="ru-RU" sz="1600" i="1" dirty="0" smtClean="0">
                <a:latin typeface="Times New Roman" pitchFamily="18" charset="0"/>
                <a:cs typeface="Times New Roman" pitchFamily="18" charset="0"/>
              </a:rPr>
              <a:t>                           Н. Д. </a:t>
            </a:r>
            <a:r>
              <a:rPr lang="ru-RU" sz="1600" i="1" dirty="0" err="1" smtClean="0">
                <a:latin typeface="Times New Roman" pitchFamily="18" charset="0"/>
                <a:cs typeface="Times New Roman" pitchFamily="18" charset="0"/>
              </a:rPr>
              <a:t>Зарничник</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p:txBody>
      </p:sp>
    </p:spTree>
  </p:cSld>
  <p:clrMapOvr>
    <a:masterClrMapping/>
  </p:clrMapOvr>
  <p:transition spd="slow" advClick="0" advTm="20000">
    <p:pull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692696"/>
            <a:ext cx="8712968" cy="5616624"/>
          </a:xfrm>
        </p:spPr>
        <p:txBody>
          <a:bodyPr>
            <a:normAutofit/>
          </a:bodyPr>
          <a:lstStyle/>
          <a:p>
            <a:pPr marL="72000" algn="ctr">
              <a:spcBef>
                <a:spcPts val="0"/>
              </a:spcBef>
              <a:buNone/>
            </a:pPr>
            <a:r>
              <a:rPr lang="en-US" sz="18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Военным медикам свойственны такие черты, как глубокая любовь к  Родине,  гуманизм и подлинное  благородство. Эти черты раскрылись в повседневной работе, в тяжёлых буднях военного времени - на поле боя, у операционного стола, у постели раненого и больного. Советские медики не жалели сил, вели героическую борьбу со смертью, витавшей на полях сражений, в батальонных и  полковых медицинских пунктах, в медико-санитарных батальонах и госпиталях. Особенно ярко проявлялись эти качества в исключительных ситуациях, нередко требовавших от них героизм и самопожертвования. </a:t>
            </a:r>
          </a:p>
          <a:p>
            <a:pPr marL="72000" algn="ctr">
              <a:spcBef>
                <a:spcPts val="0"/>
              </a:spcBef>
              <a:buNone/>
            </a:pPr>
            <a:endParaRPr lang="ru-RU" sz="2000" dirty="0" smtClean="0">
              <a:latin typeface="Times New Roman" pitchFamily="18" charset="0"/>
              <a:cs typeface="Times New Roman" pitchFamily="18" charset="0"/>
            </a:endParaRPr>
          </a:p>
          <a:p>
            <a:pPr marL="72000" algn="ctr">
              <a:spcBef>
                <a:spcPts val="0"/>
              </a:spcBef>
              <a:buNone/>
            </a:pPr>
            <a:r>
              <a:rPr lang="ru-RU" sz="2000" dirty="0" smtClean="0">
                <a:latin typeface="Times New Roman" pitchFamily="18" charset="0"/>
                <a:cs typeface="Times New Roman" pitchFamily="18" charset="0"/>
              </a:rPr>
              <a:t>За годы войны 47 человек были удостоены высокого звания Героя Советского Союза. Это врачи, фельдшера, медицинские сестры, санитарные инструкторы. Многие из них удостоены этой награды посмертно. Они отдали жизнь, защищая раненого от пуль, прикрывая его своим телом, спасая от смертельной опасности, вынося из пламени пожара. Их имена и многих других героев, совершивших подвиг во имя жизни раненого воина, спасших его ценой собственной жизни, останутся навсегда в памяти народа</a:t>
            </a:r>
            <a:r>
              <a:rPr lang="ru-RU" sz="1900" dirty="0" smtClean="0">
                <a:latin typeface="Times New Roman" pitchFamily="18" charset="0"/>
                <a:cs typeface="Times New Roman" pitchFamily="18" charset="0"/>
              </a:rPr>
              <a:t>.</a:t>
            </a:r>
          </a:p>
          <a:p>
            <a:endParaRPr lang="ru-RU" dirty="0"/>
          </a:p>
        </p:txBody>
      </p:sp>
    </p:spTree>
  </p:cSld>
  <p:clrMapOvr>
    <a:masterClrMapping/>
  </p:clrMapOvr>
  <p:transition spd="slow" advClick="0" advTm="20000">
    <p:pull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2" descr="http://imhobest.in.ua/uploads/posts/2009-05/thumbs/1241820938_1241814040_014.jpg"/>
          <p:cNvPicPr>
            <a:picLocks noChangeAspect="1" noChangeArrowheads="1"/>
          </p:cNvPicPr>
          <p:nvPr/>
        </p:nvPicPr>
        <p:blipFill>
          <a:blip r:embed="rId2" cstate="print"/>
          <a:srcRect b="4040"/>
          <a:stretch>
            <a:fillRect/>
          </a:stretch>
        </p:blipFill>
        <p:spPr bwMode="auto">
          <a:xfrm>
            <a:off x="6156176" y="1124744"/>
            <a:ext cx="2819400" cy="3960440"/>
          </a:xfrm>
          <a:prstGeom prst="rect">
            <a:avLst/>
          </a:prstGeom>
          <a:noFill/>
          <a:ln w="9525">
            <a:noFill/>
            <a:miter lim="800000"/>
            <a:headEnd/>
            <a:tailEnd/>
          </a:ln>
          <a:effectLst/>
          <a:scene3d>
            <a:camera prst="orthographicFront"/>
            <a:lightRig rig="threePt" dir="t"/>
          </a:scene3d>
          <a:sp3d>
            <a:bevelT prst="convex"/>
          </a:sp3d>
        </p:spPr>
      </p:pic>
      <p:sp>
        <p:nvSpPr>
          <p:cNvPr id="2" name="Заголовок 1"/>
          <p:cNvSpPr>
            <a:spLocks noGrp="1"/>
          </p:cNvSpPr>
          <p:nvPr>
            <p:ph type="title"/>
          </p:nvPr>
        </p:nvSpPr>
        <p:spPr>
          <a:xfrm>
            <a:off x="1259632" y="188640"/>
            <a:ext cx="8229600" cy="908720"/>
          </a:xfrm>
        </p:spPr>
        <p:txBody>
          <a:bodyPr>
            <a:normAutofit/>
          </a:bodyPr>
          <a:lstStyle/>
          <a:p>
            <a:r>
              <a:rPr lang="ru-RU" sz="2800" spc="50" dirty="0" smtClean="0">
                <a:ln w="12700" cmpd="sng">
                  <a:solidFill>
                    <a:schemeClr val="accent6">
                      <a:satMod val="120000"/>
                      <a:shade val="80000"/>
                    </a:schemeClr>
                  </a:solidFill>
                  <a:prstDash val="solid"/>
                </a:ln>
                <a:solidFill>
                  <a:srgbClr val="002060"/>
                </a:solidFill>
                <a:effectLst>
                  <a:glow rad="53100">
                    <a:schemeClr val="accent6">
                      <a:satMod val="180000"/>
                      <a:alpha val="30000"/>
                    </a:schemeClr>
                  </a:glow>
                </a:effectLst>
                <a:latin typeface="Times New Roman" pitchFamily="18" charset="0"/>
                <a:ea typeface="Arial Unicode MS" pitchFamily="34" charset="-128"/>
                <a:cs typeface="Times New Roman" pitchFamily="18" charset="0"/>
              </a:rPr>
              <a:t>Петрова Галина Константиновна</a:t>
            </a:r>
            <a:r>
              <a:rPr lang="ru-RU" sz="2400" spc="50" dirty="0" smtClean="0">
                <a:ln w="12700" cmpd="sng">
                  <a:solidFill>
                    <a:schemeClr val="accent6">
                      <a:satMod val="120000"/>
                      <a:shade val="80000"/>
                    </a:schemeClr>
                  </a:solidFill>
                  <a:prstDash val="solid"/>
                </a:ln>
                <a:solidFill>
                  <a:srgbClr val="002060"/>
                </a:solidFill>
                <a:effectLst>
                  <a:glow rad="53100">
                    <a:schemeClr val="accent6">
                      <a:satMod val="180000"/>
                      <a:alpha val="30000"/>
                    </a:schemeClr>
                  </a:glow>
                </a:effectLst>
                <a:latin typeface="Times New Roman" pitchFamily="18" charset="0"/>
                <a:ea typeface="Arial Unicode MS" pitchFamily="34" charset="-128"/>
                <a:cs typeface="Times New Roman" pitchFamily="18" charset="0"/>
              </a:rPr>
              <a:t/>
            </a:r>
            <a:br>
              <a:rPr lang="ru-RU" sz="2400" spc="50" dirty="0" smtClean="0">
                <a:ln w="12700" cmpd="sng">
                  <a:solidFill>
                    <a:schemeClr val="accent6">
                      <a:satMod val="120000"/>
                      <a:shade val="80000"/>
                    </a:schemeClr>
                  </a:solidFill>
                  <a:prstDash val="solid"/>
                </a:ln>
                <a:solidFill>
                  <a:srgbClr val="002060"/>
                </a:solidFill>
                <a:effectLst>
                  <a:glow rad="53100">
                    <a:schemeClr val="accent6">
                      <a:satMod val="180000"/>
                      <a:alpha val="30000"/>
                    </a:schemeClr>
                  </a:glow>
                </a:effectLst>
                <a:latin typeface="Times New Roman" pitchFamily="18" charset="0"/>
                <a:ea typeface="Arial Unicode MS" pitchFamily="34" charset="-128"/>
                <a:cs typeface="Times New Roman" pitchFamily="18" charset="0"/>
              </a:rPr>
            </a:br>
            <a:endParaRPr lang="ru-RU" sz="2400"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23528" y="944724"/>
            <a:ext cx="5796136" cy="5616624"/>
          </a:xfrm>
        </p:spPr>
        <p:txBody>
          <a:bodyPr>
            <a:normAutofit/>
          </a:bodyPr>
          <a:lstStyle/>
          <a:p>
            <a:pPr algn="ctr">
              <a:buNone/>
            </a:pPr>
            <a:r>
              <a:rPr lang="ru-RU" sz="2000" dirty="0" smtClean="0">
                <a:solidFill>
                  <a:srgbClr val="002060"/>
                </a:solidFill>
                <a:latin typeface="Times New Roman" pitchFamily="18" charset="0"/>
                <a:ea typeface="Arial Unicode MS" pitchFamily="34" charset="-128"/>
                <a:cs typeface="Times New Roman" pitchFamily="18" charset="0"/>
              </a:rPr>
              <a:t> </a:t>
            </a:r>
            <a:r>
              <a:rPr lang="en-US" sz="2000" dirty="0" smtClean="0">
                <a:solidFill>
                  <a:srgbClr val="002060"/>
                </a:solidFill>
                <a:latin typeface="Times New Roman" pitchFamily="18" charset="0"/>
                <a:ea typeface="Arial Unicode MS" pitchFamily="34" charset="-128"/>
                <a:cs typeface="Times New Roman" pitchFamily="18" charset="0"/>
              </a:rPr>
              <a:t>    </a:t>
            </a:r>
            <a:r>
              <a:rPr lang="ru-RU" sz="2000" dirty="0">
                <a:latin typeface="Times New Roman" pitchFamily="18" charset="0"/>
                <a:ea typeface="Arial Unicode MS" pitchFamily="34" charset="-128"/>
                <a:cs typeface="Times New Roman" pitchFamily="18" charset="0"/>
              </a:rPr>
              <a:t>М</a:t>
            </a:r>
            <a:r>
              <a:rPr lang="ru-RU" sz="2000" dirty="0" smtClean="0">
                <a:latin typeface="Times New Roman" pitchFamily="18" charset="0"/>
                <a:ea typeface="Arial Unicode MS" pitchFamily="34" charset="-128"/>
                <a:cs typeface="Times New Roman" pitchFamily="18" charset="0"/>
              </a:rPr>
              <a:t>едицинская сестра 386-го отдельного батальона морской пехоты Новороссийской военно-морской базы Черноморского флота, </a:t>
            </a:r>
            <a:r>
              <a:rPr lang="ru-RU" sz="2000" dirty="0" err="1" smtClean="0">
                <a:latin typeface="Times New Roman" pitchFamily="18" charset="0"/>
                <a:ea typeface="Arial Unicode MS" pitchFamily="34" charset="-128"/>
                <a:cs typeface="Times New Roman" pitchFamily="18" charset="0"/>
              </a:rPr>
              <a:t>главстаршина</a:t>
            </a:r>
            <a:r>
              <a:rPr lang="ru-RU" sz="2000" dirty="0" smtClean="0">
                <a:latin typeface="Times New Roman" pitchFamily="18" charset="0"/>
                <a:ea typeface="Arial Unicode MS" pitchFamily="34" charset="-128"/>
                <a:cs typeface="Times New Roman" pitchFamily="18" charset="0"/>
              </a:rPr>
              <a:t>. </a:t>
            </a:r>
          </a:p>
          <a:p>
            <a:pPr algn="ctr">
              <a:buNone/>
            </a:pPr>
            <a:r>
              <a:rPr lang="en-US" sz="2000" dirty="0" smtClean="0">
                <a:latin typeface="Times New Roman" pitchFamily="18" charset="0"/>
                <a:ea typeface="Arial Unicode MS" pitchFamily="34" charset="-128"/>
                <a:cs typeface="Times New Roman" pitchFamily="18" charset="0"/>
              </a:rPr>
              <a:t>     </a:t>
            </a:r>
            <a:r>
              <a:rPr lang="ru-RU" sz="2000" dirty="0" smtClean="0">
                <a:latin typeface="Times New Roman" pitchFamily="18" charset="0"/>
                <a:ea typeface="Arial Unicode MS" pitchFamily="34" charset="-128"/>
                <a:cs typeface="Times New Roman" pitchFamily="18" charset="0"/>
              </a:rPr>
              <a:t>Петрова Г.К. в составе батальона 1 ноября 1943 года под огнём врага высадилась на Крымское побережье в районе посёлка </a:t>
            </a:r>
            <a:r>
              <a:rPr lang="ru-RU" sz="2000" dirty="0" err="1" smtClean="0">
                <a:latin typeface="Times New Roman" pitchFamily="18" charset="0"/>
                <a:ea typeface="Arial Unicode MS" pitchFamily="34" charset="-128"/>
                <a:cs typeface="Times New Roman" pitchFamily="18" charset="0"/>
              </a:rPr>
              <a:t>Эльтиген</a:t>
            </a:r>
            <a:r>
              <a:rPr lang="ru-RU" sz="2000" dirty="0" smtClean="0">
                <a:latin typeface="Times New Roman" pitchFamily="18" charset="0"/>
                <a:ea typeface="Arial Unicode MS" pitchFamily="34" charset="-128"/>
                <a:cs typeface="Times New Roman" pitchFamily="18" charset="0"/>
              </a:rPr>
              <a:t>. После высадки, когда на правом фланге морским пехотинцам  путь преградили колючая проволока и минное поле. Цепь морских пехотинцев залегла. </a:t>
            </a:r>
          </a:p>
          <a:p>
            <a:pPr algn="ctr">
              <a:buNone/>
            </a:pPr>
            <a:r>
              <a:rPr lang="en-US" sz="2000" dirty="0" smtClean="0">
                <a:latin typeface="Times New Roman" pitchFamily="18" charset="0"/>
                <a:ea typeface="Arial Unicode MS" pitchFamily="34" charset="-128"/>
                <a:cs typeface="Times New Roman" pitchFamily="18" charset="0"/>
              </a:rPr>
              <a:t>     </a:t>
            </a:r>
            <a:r>
              <a:rPr lang="ru-RU" sz="2000" dirty="0" smtClean="0">
                <a:latin typeface="Times New Roman" pitchFamily="18" charset="0"/>
                <a:ea typeface="Arial Unicode MS" pitchFamily="34" charset="-128"/>
                <a:cs typeface="Times New Roman" pitchFamily="18" charset="0"/>
              </a:rPr>
              <a:t>Петрова Г.К. бесстрашно бросилась вперед, увлекая за собой товарищей. Затем, за одну только первую ночь, бесстрашная медсестра вынесла с поля боя свыше двадцати тяжелораненых воинов.</a:t>
            </a:r>
            <a:r>
              <a:rPr lang="en-US" sz="2000" dirty="0" smtClean="0">
                <a:latin typeface="Times New Roman" pitchFamily="18" charset="0"/>
                <a:ea typeface="Arial Unicode MS" pitchFamily="34" charset="-128"/>
                <a:cs typeface="Times New Roman" pitchFamily="18" charset="0"/>
              </a:rPr>
              <a:t> </a:t>
            </a:r>
            <a:endParaRPr lang="ru-RU" sz="2000" dirty="0">
              <a:latin typeface="Times New Roman" pitchFamily="18" charset="0"/>
              <a:cs typeface="Times New Roman" pitchFamily="18" charset="0"/>
            </a:endParaRPr>
          </a:p>
        </p:txBody>
      </p:sp>
    </p:spTree>
  </p:cSld>
  <p:clrMapOvr>
    <a:masterClrMapping/>
  </p:clrMapOvr>
  <p:transition spd="slow" advClick="0" advTm="2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2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60648"/>
            <a:ext cx="8229600" cy="1143000"/>
          </a:xfrm>
        </p:spPr>
        <p:txBody>
          <a:bodyPr>
            <a:normAutofit fontScale="90000"/>
          </a:bodyPr>
          <a:lstStyle/>
          <a:p>
            <a:r>
              <a:rPr lang="ru-RU" sz="3100" spc="50" dirty="0" smtClean="0">
                <a:ln w="12700" cmpd="sng">
                  <a:solidFill>
                    <a:schemeClr val="accent6">
                      <a:satMod val="120000"/>
                      <a:shade val="80000"/>
                    </a:schemeClr>
                  </a:solidFill>
                  <a:prstDash val="solid"/>
                </a:ln>
                <a:solidFill>
                  <a:srgbClr val="002060"/>
                </a:solidFill>
                <a:effectLst>
                  <a:glow rad="53100">
                    <a:schemeClr val="accent6">
                      <a:satMod val="180000"/>
                      <a:alpha val="30000"/>
                    </a:schemeClr>
                  </a:glow>
                </a:effectLst>
                <a:latin typeface="Times New Roman" pitchFamily="18" charset="0"/>
                <a:ea typeface="Arial Unicode MS" pitchFamily="34" charset="-128"/>
                <a:cs typeface="Times New Roman" pitchFamily="18" charset="0"/>
              </a:rPr>
              <a:t>Самсонова Зинаида Александровна </a:t>
            </a:r>
            <a:r>
              <a:rPr lang="ru-RU"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Unicode MS" pitchFamily="34" charset="-128"/>
                <a:ea typeface="Arial Unicode MS" pitchFamily="34" charset="-128"/>
                <a:cs typeface="Arial Unicode MS" pitchFamily="34" charset="-128"/>
              </a:rPr>
              <a:t/>
            </a:r>
            <a:br>
              <a:rPr lang="ru-RU"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Unicode MS" pitchFamily="34" charset="-128"/>
                <a:ea typeface="Arial Unicode MS" pitchFamily="34" charset="-128"/>
                <a:cs typeface="Arial Unicode MS" pitchFamily="34" charset="-128"/>
              </a:rPr>
            </a:br>
            <a:endParaRPr lang="ru-RU" dirty="0"/>
          </a:p>
        </p:txBody>
      </p:sp>
      <p:sp>
        <p:nvSpPr>
          <p:cNvPr id="3" name="Содержимое 2"/>
          <p:cNvSpPr>
            <a:spLocks noGrp="1"/>
          </p:cNvSpPr>
          <p:nvPr>
            <p:ph idx="1"/>
          </p:nvPr>
        </p:nvSpPr>
        <p:spPr>
          <a:xfrm>
            <a:off x="3635896" y="836712"/>
            <a:ext cx="5256584" cy="5544616"/>
          </a:xfrm>
        </p:spPr>
        <p:txBody>
          <a:bodyPr>
            <a:normAutofit fontScale="92500" lnSpcReduction="20000"/>
          </a:bodyPr>
          <a:lstStyle/>
          <a:p>
            <a:pPr algn="just" eaLnBrk="0" hangingPunct="0">
              <a:buNone/>
              <a:defRPr/>
            </a:pPr>
            <a:r>
              <a:rPr lang="ru-RU" sz="2300" dirty="0">
                <a:latin typeface="Times New Roman" pitchFamily="18" charset="0"/>
                <a:ea typeface="Arial Unicode MS" pitchFamily="34" charset="-128"/>
                <a:cs typeface="Times New Roman" pitchFamily="18" charset="0"/>
              </a:rPr>
              <a:t>С</a:t>
            </a:r>
            <a:r>
              <a:rPr lang="ru-RU" sz="2300" dirty="0" smtClean="0">
                <a:latin typeface="Times New Roman" pitchFamily="18" charset="0"/>
                <a:ea typeface="Arial Unicode MS" pitchFamily="34" charset="-128"/>
                <a:cs typeface="Times New Roman" pitchFamily="18" charset="0"/>
              </a:rPr>
              <a:t>анинструктор санитарного взвода стрелкового батальона</a:t>
            </a:r>
            <a:r>
              <a:rPr lang="ru-RU" sz="2300" dirty="0" smtClean="0">
                <a:latin typeface="Times New Roman" pitchFamily="18" charset="0"/>
                <a:cs typeface="Times New Roman" pitchFamily="18" charset="0"/>
              </a:rPr>
              <a:t>.</a:t>
            </a:r>
            <a:r>
              <a:rPr lang="ru-RU" sz="2300" dirty="0" smtClean="0">
                <a:latin typeface="Times New Roman" pitchFamily="18" charset="0"/>
                <a:ea typeface="Arial Unicode MS" pitchFamily="34" charset="-128"/>
                <a:cs typeface="Times New Roman" pitchFamily="18" charset="0"/>
              </a:rPr>
              <a:t> В тяжелые дни боев 26-27 сентября 1943 г., когда враг предпринимал по 8-10 атак в день. Зина Самсонова находилась среди сражавших бойцов. Она вынесла с поля боя 30 раненых и сумела их переправить на левый берег. Зинаида Самсонова водила в контратаку роту автоматчиков, активно участвовала в боях при освобождении советской земли. 27 января 1944г. она погибла.</a:t>
            </a:r>
            <a:endParaRPr lang="en-US" sz="2300" dirty="0" smtClean="0">
              <a:latin typeface="Times New Roman" pitchFamily="18" charset="0"/>
              <a:ea typeface="Arial Unicode MS" pitchFamily="34" charset="-128"/>
              <a:cs typeface="Times New Roman" pitchFamily="18" charset="0"/>
            </a:endParaRPr>
          </a:p>
          <a:p>
            <a:pPr algn="just" eaLnBrk="0" hangingPunct="0">
              <a:buNone/>
              <a:defRPr/>
            </a:pPr>
            <a:r>
              <a:rPr lang="ru-RU" sz="2300" dirty="0" smtClean="0">
                <a:latin typeface="Times New Roman" pitchFamily="18" charset="0"/>
                <a:ea typeface="Arial Unicode MS" pitchFamily="34" charset="-128"/>
                <a:cs typeface="Times New Roman" pitchFamily="18" charset="0"/>
              </a:rPr>
              <a:t>Указом Президиума Совета СССР от 3 июня 1944 г. З.А.Самсоновой за героический подвиг посмертно было присвоено звание Героя Советского Союза. Грамота Президиума Верховного Совета СССР о ее награждении вручена матери Самсоновой Марии Максимовне.</a:t>
            </a:r>
            <a:endParaRPr lang="en-US" sz="2300" dirty="0" smtClean="0">
              <a:latin typeface="Times New Roman" pitchFamily="18" charset="0"/>
              <a:ea typeface="Arial Unicode MS" pitchFamily="34" charset="-128"/>
              <a:cs typeface="Times New Roman" pitchFamily="18" charset="0"/>
              <a:sym typeface="Symbol" pitchFamily="18" charset="2"/>
            </a:endParaRPr>
          </a:p>
          <a:p>
            <a:pPr algn="just" eaLnBrk="0" hangingPunct="0">
              <a:buNone/>
              <a:defRPr/>
            </a:pPr>
            <a:endParaRPr lang="ru-RU" sz="2000" dirty="0">
              <a:latin typeface="Times New Roman" pitchFamily="18" charset="0"/>
              <a:ea typeface="Arial Unicode MS" pitchFamily="34" charset="-128"/>
              <a:cs typeface="Times New Roman" pitchFamily="18" charset="0"/>
            </a:endParaRPr>
          </a:p>
        </p:txBody>
      </p:sp>
      <p:pic>
        <p:nvPicPr>
          <p:cNvPr id="5" name="Picture 6" descr="http://img-fotki.yandex.ru/get/4429/38289588.10/0_6f1c2_3fedf188_XL"/>
          <p:cNvPicPr>
            <a:picLocks noChangeAspect="1" noChangeArrowheads="1"/>
          </p:cNvPicPr>
          <p:nvPr/>
        </p:nvPicPr>
        <p:blipFill>
          <a:blip r:embed="rId2" cstate="print">
            <a:grayscl/>
          </a:blip>
          <a:srcRect/>
          <a:stretch>
            <a:fillRect/>
          </a:stretch>
        </p:blipFill>
        <p:spPr bwMode="auto">
          <a:xfrm>
            <a:off x="467544" y="1340768"/>
            <a:ext cx="3130307" cy="4390256"/>
          </a:xfrm>
          <a:prstGeom prst="rect">
            <a:avLst/>
          </a:prstGeom>
          <a:noFill/>
          <a:scene3d>
            <a:camera prst="orthographicFront"/>
            <a:lightRig rig="threePt" dir="t"/>
          </a:scene3d>
          <a:sp3d>
            <a:bevelT prst="convex"/>
          </a:sp3d>
        </p:spPr>
      </p:pic>
    </p:spTree>
  </p:cSld>
  <p:clrMapOvr>
    <a:masterClrMapping/>
  </p:clrMapOvr>
  <p:transition spd="slow" advClick="0" advTm="23000">
    <p:pull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260648"/>
            <a:ext cx="8686800" cy="864096"/>
          </a:xfrm>
        </p:spPr>
        <p:txBody>
          <a:bodyPr>
            <a:noAutofit/>
          </a:bodyPr>
          <a:lstStyle/>
          <a:p>
            <a:pPr>
              <a:defRPr/>
            </a:pPr>
            <a:r>
              <a:rPr lang="ru-RU" sz="2800" spc="50" dirty="0" smtClean="0">
                <a:ln w="12700" cmpd="sng">
                  <a:solidFill>
                    <a:schemeClr val="accent6">
                      <a:satMod val="120000"/>
                      <a:shade val="80000"/>
                    </a:schemeClr>
                  </a:solidFill>
                  <a:prstDash val="solid"/>
                </a:ln>
                <a:solidFill>
                  <a:srgbClr val="002060"/>
                </a:solidFill>
                <a:effectLst>
                  <a:glow rad="53100">
                    <a:schemeClr val="accent6">
                      <a:satMod val="180000"/>
                      <a:alpha val="30000"/>
                    </a:schemeClr>
                  </a:glow>
                </a:effectLst>
                <a:latin typeface="Times New Roman" pitchFamily="18" charset="0"/>
                <a:ea typeface="Arial Unicode MS" pitchFamily="34" charset="-128"/>
                <a:cs typeface="Times New Roman" pitchFamily="18" charset="0"/>
              </a:rPr>
              <a:t>Константинова Ксения Семеновна</a:t>
            </a:r>
            <a:r>
              <a:rPr lang="ru-RU" sz="28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Unicode MS" pitchFamily="34" charset="-128"/>
                <a:ea typeface="Arial Unicode MS" pitchFamily="34" charset="-128"/>
                <a:cs typeface="Arial Unicode MS" pitchFamily="34" charset="-128"/>
              </a:rPr>
              <a:t/>
            </a:r>
            <a:br>
              <a:rPr lang="ru-RU" sz="28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Unicode MS" pitchFamily="34" charset="-128"/>
                <a:ea typeface="Arial Unicode MS" pitchFamily="34" charset="-128"/>
                <a:cs typeface="Arial Unicode MS" pitchFamily="34" charset="-128"/>
              </a:rPr>
            </a:br>
            <a:endParaRPr lang="ru-RU" sz="2800" dirty="0"/>
          </a:p>
        </p:txBody>
      </p:sp>
      <p:sp>
        <p:nvSpPr>
          <p:cNvPr id="3" name="Содержимое 2"/>
          <p:cNvSpPr>
            <a:spLocks noGrp="1"/>
          </p:cNvSpPr>
          <p:nvPr>
            <p:ph idx="1"/>
          </p:nvPr>
        </p:nvSpPr>
        <p:spPr>
          <a:xfrm>
            <a:off x="3491880" y="836712"/>
            <a:ext cx="5400600" cy="5760640"/>
          </a:xfrm>
        </p:spPr>
        <p:txBody>
          <a:bodyPr>
            <a:normAutofit fontScale="70000" lnSpcReduction="20000"/>
          </a:bodyPr>
          <a:lstStyle/>
          <a:p>
            <a:pPr algn="just">
              <a:buNone/>
            </a:pPr>
            <a:r>
              <a:rPr lang="en-US" sz="2700" dirty="0" smtClean="0">
                <a:solidFill>
                  <a:srgbClr val="002060"/>
                </a:solidFill>
                <a:latin typeface="Times New Roman" pitchFamily="18" charset="0"/>
                <a:ea typeface="Arial Unicode MS" pitchFamily="34" charset="-128"/>
                <a:cs typeface="Times New Roman" pitchFamily="18" charset="0"/>
              </a:rPr>
              <a:t>   </a:t>
            </a:r>
            <a:r>
              <a:rPr lang="ru-RU" sz="2700" dirty="0" smtClean="0">
                <a:solidFill>
                  <a:srgbClr val="002060"/>
                </a:solidFill>
                <a:latin typeface="Times New Roman" pitchFamily="18" charset="0"/>
                <a:ea typeface="Arial Unicode MS" pitchFamily="34" charset="-128"/>
                <a:cs typeface="Times New Roman" pitchFamily="18" charset="0"/>
              </a:rPr>
              <a:t> </a:t>
            </a:r>
            <a:r>
              <a:rPr lang="ru-RU" sz="2700" dirty="0">
                <a:latin typeface="Times New Roman" pitchFamily="18" charset="0"/>
                <a:ea typeface="Arial Unicode MS" pitchFamily="34" charset="-128"/>
                <a:cs typeface="Times New Roman" pitchFamily="18" charset="0"/>
              </a:rPr>
              <a:t>С</a:t>
            </a:r>
            <a:r>
              <a:rPr lang="ru-RU" sz="2700" dirty="0" smtClean="0">
                <a:latin typeface="Times New Roman" pitchFamily="18" charset="0"/>
                <a:ea typeface="Arial Unicode MS" pitchFamily="34" charset="-128"/>
                <a:cs typeface="Times New Roman" pitchFamily="18" charset="0"/>
              </a:rPr>
              <a:t>анинструктор стрелковой роты. В ночь на 1 октября 1943 г., когда санинструктор Ксения Семеновна у деревни </a:t>
            </a:r>
            <a:r>
              <a:rPr lang="ru-RU" sz="2700" dirty="0" err="1" smtClean="0">
                <a:latin typeface="Times New Roman" pitchFamily="18" charset="0"/>
                <a:ea typeface="Arial Unicode MS" pitchFamily="34" charset="-128"/>
                <a:cs typeface="Times New Roman" pitchFamily="18" charset="0"/>
              </a:rPr>
              <a:t>Шатилово</a:t>
            </a:r>
            <a:r>
              <a:rPr lang="ru-RU" sz="2700" dirty="0" smtClean="0">
                <a:latin typeface="Times New Roman" pitchFamily="18" charset="0"/>
                <a:ea typeface="Arial Unicode MS" pitchFamily="34" charset="-128"/>
                <a:cs typeface="Times New Roman" pitchFamily="18" charset="0"/>
              </a:rPr>
              <a:t> собирала раненых на поле боя, неожиданно из-за холма появилось около 100 немцев. Они открыли огонь из автоматов и стали окружать кустарник, где лежали тяжелораненые. Ксения приняла неравный бой. Она уничтожила около 60 фашистских солдат, была ранена в голову, отстреливалась до последнего патрона. Когда кончились патроны, озверевшие фашисты схватили её. </a:t>
            </a:r>
          </a:p>
          <a:p>
            <a:pPr indent="361950" algn="just">
              <a:buNone/>
              <a:defRPr/>
            </a:pPr>
            <a:r>
              <a:rPr lang="ru-RU" sz="2700" dirty="0" smtClean="0">
                <a:latin typeface="Times New Roman" pitchFamily="18" charset="0"/>
                <a:ea typeface="Arial Unicode MS" pitchFamily="34" charset="-128"/>
                <a:cs typeface="Times New Roman" pitchFamily="18" charset="0"/>
              </a:rPr>
              <a:t>Они подвергли её нечеловеческим пыткам: выкололи ей глаза, вырезали груди, отрезали нос и прибили тело колом к земле. Когда наши части 2 октября отбили у врага этот клочок земли, то едва узнали изуродованное тело героини. Оно лежало на окровавленной земле, а вокруг валялись десятки трупов врагов.</a:t>
            </a:r>
          </a:p>
          <a:p>
            <a:pPr algn="just">
              <a:buNone/>
              <a:defRPr/>
            </a:pPr>
            <a:r>
              <a:rPr lang="en-US" sz="2700" dirty="0" smtClean="0">
                <a:latin typeface="Times New Roman" pitchFamily="18" charset="0"/>
                <a:ea typeface="Arial Unicode MS" pitchFamily="34" charset="-128"/>
                <a:cs typeface="Times New Roman" pitchFamily="18" charset="0"/>
              </a:rPr>
              <a:t>      </a:t>
            </a:r>
            <a:r>
              <a:rPr lang="ru-RU" sz="2700" dirty="0" smtClean="0">
                <a:latin typeface="Times New Roman" pitchFamily="18" charset="0"/>
                <a:ea typeface="Arial Unicode MS" pitchFamily="34" charset="-128"/>
                <a:cs typeface="Times New Roman" pitchFamily="18" charset="0"/>
              </a:rPr>
              <a:t>4 июня 1944 г. Ксении Семёновне Константиновой посмертно было присвоено звание Героя Советского Союза..</a:t>
            </a:r>
          </a:p>
          <a:p>
            <a:endParaRPr lang="ru-RU" dirty="0"/>
          </a:p>
        </p:txBody>
      </p:sp>
      <p:pic>
        <p:nvPicPr>
          <p:cNvPr id="4" name="i-main-pic" descr="Картинка 1 из 5"/>
          <p:cNvPicPr>
            <a:picLocks noChangeAspect="1" noChangeArrowheads="1"/>
          </p:cNvPicPr>
          <p:nvPr/>
        </p:nvPicPr>
        <p:blipFill>
          <a:blip r:embed="rId2" cstate="print"/>
          <a:srcRect b="2041"/>
          <a:stretch>
            <a:fillRect/>
          </a:stretch>
        </p:blipFill>
        <p:spPr bwMode="auto">
          <a:xfrm>
            <a:off x="539552" y="1556792"/>
            <a:ext cx="2952328" cy="3888432"/>
          </a:xfrm>
          <a:prstGeom prst="rect">
            <a:avLst/>
          </a:prstGeom>
          <a:noFill/>
          <a:ln w="9525">
            <a:noFill/>
            <a:miter lim="800000"/>
            <a:headEnd/>
            <a:tailEnd/>
          </a:ln>
          <a:scene3d>
            <a:camera prst="orthographicFront"/>
            <a:lightRig rig="threePt" dir="t"/>
          </a:scene3d>
          <a:sp3d>
            <a:bevelT prst="convex"/>
          </a:sp3d>
        </p:spPr>
      </p:pic>
    </p:spTree>
  </p:cSld>
  <p:clrMapOvr>
    <a:masterClrMapping/>
  </p:clrMapOvr>
  <p:transition spd="slow" advClick="0" advTm="23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2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55776" y="260648"/>
            <a:ext cx="6264696" cy="5688632"/>
          </a:xfrm>
        </p:spPr>
        <p:txBody>
          <a:bodyPr>
            <a:normAutofit fontScale="47500" lnSpcReduction="20000"/>
          </a:bodyPr>
          <a:lstStyle/>
          <a:p>
            <a:pPr algn="ctr">
              <a:buNone/>
              <a:defRPr/>
            </a:pPr>
            <a:r>
              <a:rPr lang="ru-RU" sz="5900" spc="50" dirty="0" err="1" smtClean="0">
                <a:ln w="12700" cmpd="sng">
                  <a:solidFill>
                    <a:schemeClr val="accent6">
                      <a:satMod val="120000"/>
                      <a:shade val="80000"/>
                    </a:schemeClr>
                  </a:solidFill>
                  <a:prstDash val="solid"/>
                </a:ln>
                <a:solidFill>
                  <a:srgbClr val="002060"/>
                </a:solidFill>
                <a:effectLst>
                  <a:glow rad="53100">
                    <a:schemeClr val="accent6">
                      <a:satMod val="180000"/>
                      <a:alpha val="30000"/>
                    </a:schemeClr>
                  </a:glow>
                </a:effectLst>
                <a:latin typeface="Times New Roman" pitchFamily="18" charset="0"/>
                <a:ea typeface="Arial Unicode MS" pitchFamily="34" charset="-128"/>
                <a:cs typeface="Times New Roman" pitchFamily="18" charset="0"/>
              </a:rPr>
              <a:t>Кисляк</a:t>
            </a:r>
            <a:r>
              <a:rPr lang="ru-RU" sz="5900" spc="50" dirty="0" smtClean="0">
                <a:ln w="12700" cmpd="sng">
                  <a:solidFill>
                    <a:schemeClr val="accent6">
                      <a:satMod val="120000"/>
                      <a:shade val="80000"/>
                    </a:schemeClr>
                  </a:solidFill>
                  <a:prstDash val="solid"/>
                </a:ln>
                <a:solidFill>
                  <a:srgbClr val="002060"/>
                </a:solidFill>
                <a:effectLst>
                  <a:glow rad="53100">
                    <a:schemeClr val="accent6">
                      <a:satMod val="180000"/>
                      <a:alpha val="30000"/>
                    </a:schemeClr>
                  </a:glow>
                </a:effectLst>
                <a:latin typeface="Times New Roman" pitchFamily="18" charset="0"/>
                <a:ea typeface="Arial Unicode MS" pitchFamily="34" charset="-128"/>
                <a:cs typeface="Times New Roman" pitchFamily="18" charset="0"/>
              </a:rPr>
              <a:t> Мария Тимофеевна</a:t>
            </a:r>
          </a:p>
          <a:p>
            <a:pPr algn="just">
              <a:buNone/>
              <a:defRPr/>
            </a:pPr>
            <a:r>
              <a:rPr lang="ru-RU" sz="3600" i="1" dirty="0" smtClean="0">
                <a:solidFill>
                  <a:srgbClr val="002060"/>
                </a:solidFill>
                <a:latin typeface="Times New Roman" pitchFamily="18" charset="0"/>
                <a:ea typeface="Arial Unicode MS" pitchFamily="34" charset="-128"/>
                <a:cs typeface="Times New Roman" pitchFamily="18" charset="0"/>
              </a:rPr>
              <a:t> </a:t>
            </a:r>
            <a:endParaRPr lang="en-US" sz="3600" i="1" dirty="0" smtClean="0">
              <a:solidFill>
                <a:srgbClr val="002060"/>
              </a:solidFill>
              <a:latin typeface="Times New Roman" pitchFamily="18" charset="0"/>
              <a:ea typeface="Arial Unicode MS" pitchFamily="34" charset="-128"/>
              <a:cs typeface="Times New Roman" pitchFamily="18" charset="0"/>
            </a:endParaRPr>
          </a:p>
          <a:p>
            <a:pPr algn="just">
              <a:buNone/>
              <a:defRPr/>
            </a:pPr>
            <a:r>
              <a:rPr lang="ru-RU" sz="3600" dirty="0">
                <a:solidFill>
                  <a:srgbClr val="002060"/>
                </a:solidFill>
                <a:latin typeface="Times New Roman" pitchFamily="18" charset="0"/>
                <a:ea typeface="Arial Unicode MS" pitchFamily="34" charset="-128"/>
                <a:cs typeface="Times New Roman" pitchFamily="18" charset="0"/>
              </a:rPr>
              <a:t> </a:t>
            </a:r>
            <a:r>
              <a:rPr lang="ru-RU" sz="3600" dirty="0" smtClean="0">
                <a:solidFill>
                  <a:srgbClr val="002060"/>
                </a:solidFill>
                <a:latin typeface="Times New Roman" pitchFamily="18" charset="0"/>
                <a:ea typeface="Arial Unicode MS" pitchFamily="34" charset="-128"/>
                <a:cs typeface="Times New Roman" pitchFamily="18" charset="0"/>
              </a:rPr>
              <a:t>     </a:t>
            </a:r>
            <a:r>
              <a:rPr lang="ru-RU" sz="4200" dirty="0" smtClean="0">
                <a:latin typeface="Times New Roman" pitchFamily="18" charset="0"/>
                <a:ea typeface="Arial Unicode MS" pitchFamily="34" charset="-128"/>
                <a:cs typeface="Times New Roman" pitchFamily="18" charset="0"/>
              </a:rPr>
              <a:t>Медицинская сестра, подпольщица. Весной 1943 г. в пригороде Харькова в деревне </a:t>
            </a:r>
            <a:r>
              <a:rPr lang="ru-RU" sz="4200" dirty="0" err="1" smtClean="0">
                <a:latin typeface="Times New Roman" pitchFamily="18" charset="0"/>
                <a:ea typeface="Arial Unicode MS" pitchFamily="34" charset="-128"/>
                <a:cs typeface="Times New Roman" pitchFamily="18" charset="0"/>
              </a:rPr>
              <a:t>Ледное</a:t>
            </a:r>
            <a:r>
              <a:rPr lang="ru-RU" sz="4200" dirty="0" smtClean="0">
                <a:latin typeface="Times New Roman" pitchFamily="18" charset="0"/>
                <a:ea typeface="Arial Unicode MS" pitchFamily="34" charset="-128"/>
                <a:cs typeface="Times New Roman" pitchFamily="18" charset="0"/>
              </a:rPr>
              <a:t> по инициативе Марии </a:t>
            </a:r>
            <a:r>
              <a:rPr lang="ru-RU" sz="4200" dirty="0" err="1" smtClean="0">
                <a:latin typeface="Times New Roman" pitchFamily="18" charset="0"/>
                <a:ea typeface="Arial Unicode MS" pitchFamily="34" charset="-128"/>
                <a:cs typeface="Times New Roman" pitchFamily="18" charset="0"/>
              </a:rPr>
              <a:t>Кисляк</a:t>
            </a:r>
            <a:r>
              <a:rPr lang="ru-RU" sz="4200" dirty="0" smtClean="0">
                <a:latin typeface="Times New Roman" pitchFamily="18" charset="0"/>
                <a:ea typeface="Arial Unicode MS" pitchFamily="34" charset="-128"/>
                <a:cs typeface="Times New Roman" pitchFamily="18" charset="0"/>
              </a:rPr>
              <a:t> была создана подпольная группа для борьбы с оккупантами. При выполнении боевой операции в конце мая 1943 г. трое подпольщиков, в том числе Мария </a:t>
            </a:r>
            <a:r>
              <a:rPr lang="ru-RU" sz="4200" dirty="0" err="1" smtClean="0">
                <a:latin typeface="Times New Roman" pitchFamily="18" charset="0"/>
                <a:ea typeface="Arial Unicode MS" pitchFamily="34" charset="-128"/>
                <a:cs typeface="Times New Roman" pitchFamily="18" charset="0"/>
              </a:rPr>
              <a:t>Кисляк</a:t>
            </a:r>
            <a:r>
              <a:rPr lang="ru-RU" sz="4200" dirty="0" smtClean="0">
                <a:latin typeface="Times New Roman" pitchFamily="18" charset="0"/>
                <a:ea typeface="Arial Unicode MS" pitchFamily="34" charset="-128"/>
                <a:cs typeface="Times New Roman" pitchFamily="18" charset="0"/>
              </a:rPr>
              <a:t> были арестованы. Больше двух недель гестаповцы истязали комсомольцев.</a:t>
            </a:r>
          </a:p>
          <a:p>
            <a:pPr algn="just">
              <a:buNone/>
              <a:defRPr/>
            </a:pPr>
            <a:r>
              <a:rPr lang="en-US" sz="4200" dirty="0" smtClean="0">
                <a:latin typeface="Times New Roman" pitchFamily="18" charset="0"/>
                <a:ea typeface="Arial Unicode MS" pitchFamily="34" charset="-128"/>
                <a:cs typeface="Times New Roman" pitchFamily="18" charset="0"/>
              </a:rPr>
              <a:t>      </a:t>
            </a:r>
            <a:r>
              <a:rPr lang="ru-RU" sz="4200" dirty="0" smtClean="0">
                <a:latin typeface="Times New Roman" pitchFamily="18" charset="0"/>
                <a:ea typeface="Arial Unicode MS" pitchFamily="34" charset="-128"/>
                <a:cs typeface="Times New Roman" pitchFamily="18" charset="0"/>
              </a:rPr>
              <a:t>В центральном государственном архиве Октябрьской революции хранится небольшая записка, написанная рукой Марии </a:t>
            </a:r>
            <a:r>
              <a:rPr lang="ru-RU" sz="4200" dirty="0" err="1" smtClean="0">
                <a:latin typeface="Times New Roman" pitchFamily="18" charset="0"/>
                <a:ea typeface="Arial Unicode MS" pitchFamily="34" charset="-128"/>
                <a:cs typeface="Times New Roman" pitchFamily="18" charset="0"/>
              </a:rPr>
              <a:t>Кисляк</a:t>
            </a:r>
            <a:r>
              <a:rPr lang="en-US" sz="4200" dirty="0" smtClean="0">
                <a:latin typeface="Times New Roman" pitchFamily="18" charset="0"/>
                <a:ea typeface="Arial Unicode MS" pitchFamily="34" charset="-128"/>
                <a:cs typeface="Times New Roman" pitchFamily="18" charset="0"/>
              </a:rPr>
              <a:t> </a:t>
            </a:r>
            <a:r>
              <a:rPr lang="ru-RU" sz="4200" dirty="0" smtClean="0">
                <a:latin typeface="Times New Roman" pitchFamily="18" charset="0"/>
                <a:ea typeface="Arial Unicode MS" pitchFamily="34" charset="-128"/>
                <a:cs typeface="Times New Roman" pitchFamily="18" charset="0"/>
              </a:rPr>
              <a:t>незадолго до казни. Эту записку ей удалось передать матери из тюрьмы гестапо. Вот она: «Товарищи! Погибаю за Родину, не жалея жизни. Прощайте, дорогая сестра  Наташа, мама и папа.  Мария».</a:t>
            </a:r>
          </a:p>
          <a:p>
            <a:pPr indent="361950" algn="just">
              <a:buNone/>
              <a:defRPr/>
            </a:pPr>
            <a:r>
              <a:rPr lang="ru-RU" sz="4200" dirty="0" smtClean="0">
                <a:latin typeface="Times New Roman" pitchFamily="18" charset="0"/>
                <a:ea typeface="Arial Unicode MS" pitchFamily="34" charset="-128"/>
                <a:cs typeface="Times New Roman" pitchFamily="18" charset="0"/>
              </a:rPr>
              <a:t>Указом Президиума Верховного Совета СССР от 8 мая 1965 г. Марии Тимофеевне </a:t>
            </a:r>
            <a:r>
              <a:rPr lang="ru-RU" sz="4200" dirty="0" err="1" smtClean="0">
                <a:latin typeface="Times New Roman" pitchFamily="18" charset="0"/>
                <a:ea typeface="Arial Unicode MS" pitchFamily="34" charset="-128"/>
                <a:cs typeface="Times New Roman" pitchFamily="18" charset="0"/>
              </a:rPr>
              <a:t>Кисляк</a:t>
            </a:r>
            <a:r>
              <a:rPr lang="ru-RU" sz="4200" dirty="0" smtClean="0">
                <a:latin typeface="Times New Roman" pitchFamily="18" charset="0"/>
                <a:ea typeface="Arial Unicode MS" pitchFamily="34" charset="-128"/>
                <a:cs typeface="Times New Roman" pitchFamily="18" charset="0"/>
              </a:rPr>
              <a:t> за совершенный подвиг посмертно присвоено звание Героя Советского Союза.</a:t>
            </a:r>
          </a:p>
          <a:p>
            <a:endParaRPr lang="ru-RU" dirty="0"/>
          </a:p>
        </p:txBody>
      </p:sp>
      <p:pic>
        <p:nvPicPr>
          <p:cNvPr id="4" name="i-main-pic" descr="Картинка 1 из 5"/>
          <p:cNvPicPr>
            <a:picLocks noChangeAspect="1" noChangeArrowheads="1"/>
          </p:cNvPicPr>
          <p:nvPr/>
        </p:nvPicPr>
        <p:blipFill>
          <a:blip r:embed="rId2" cstate="print"/>
          <a:srcRect b="4040"/>
          <a:stretch>
            <a:fillRect/>
          </a:stretch>
        </p:blipFill>
        <p:spPr bwMode="auto">
          <a:xfrm>
            <a:off x="179512" y="1340768"/>
            <a:ext cx="2703116" cy="3888432"/>
          </a:xfrm>
          <a:prstGeom prst="rect">
            <a:avLst/>
          </a:prstGeom>
          <a:noFill/>
          <a:ln w="9525">
            <a:noFill/>
            <a:miter lim="800000"/>
            <a:headEnd/>
            <a:tailEnd/>
          </a:ln>
          <a:scene3d>
            <a:camera prst="orthographicFront"/>
            <a:lightRig rig="threePt" dir="t"/>
          </a:scene3d>
          <a:sp3d>
            <a:bevelT prst="convex"/>
          </a:sp3d>
        </p:spPr>
      </p:pic>
    </p:spTree>
  </p:cSld>
  <p:clrMapOvr>
    <a:masterClrMapping/>
  </p:clrMapOvr>
  <p:transition spd="slow" advClick="0" advTm="23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2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0"/>
            <a:ext cx="8229600" cy="1143000"/>
          </a:xfrm>
        </p:spPr>
        <p:txBody>
          <a:bodyPr>
            <a:normAutofit/>
          </a:bodyPr>
          <a:lstStyle/>
          <a:p>
            <a:pPr indent="342900" eaLnBrk="0" hangingPunct="0">
              <a:defRPr/>
            </a:pPr>
            <a:r>
              <a:rPr lang="ru-RU" sz="2800" spc="50" dirty="0" err="1" smtClean="0">
                <a:ln w="12700" cmpd="sng">
                  <a:solidFill>
                    <a:schemeClr val="accent6">
                      <a:satMod val="120000"/>
                      <a:shade val="80000"/>
                    </a:schemeClr>
                  </a:solidFill>
                  <a:prstDash val="solid"/>
                </a:ln>
                <a:solidFill>
                  <a:srgbClr val="002060"/>
                </a:solidFill>
                <a:effectLst>
                  <a:glow rad="53100">
                    <a:schemeClr val="accent6">
                      <a:satMod val="180000"/>
                      <a:alpha val="30000"/>
                    </a:schemeClr>
                  </a:glow>
                </a:effectLst>
                <a:latin typeface="Times New Roman" pitchFamily="18" charset="0"/>
                <a:ea typeface="Arial Unicode MS" pitchFamily="34" charset="-128"/>
                <a:cs typeface="Times New Roman" pitchFamily="18" charset="0"/>
              </a:rPr>
              <a:t>Маресева</a:t>
            </a:r>
            <a:r>
              <a:rPr lang="en-US" sz="2800" spc="50" dirty="0" smtClean="0">
                <a:ln w="12700" cmpd="sng">
                  <a:solidFill>
                    <a:schemeClr val="accent6">
                      <a:satMod val="120000"/>
                      <a:shade val="80000"/>
                    </a:schemeClr>
                  </a:solidFill>
                  <a:prstDash val="solid"/>
                </a:ln>
                <a:solidFill>
                  <a:srgbClr val="002060"/>
                </a:solidFill>
                <a:effectLst>
                  <a:glow rad="53100">
                    <a:schemeClr val="accent6">
                      <a:satMod val="180000"/>
                      <a:alpha val="30000"/>
                    </a:schemeClr>
                  </a:glow>
                </a:effectLst>
                <a:latin typeface="Times New Roman" pitchFamily="18" charset="0"/>
                <a:ea typeface="Arial Unicode MS" pitchFamily="34" charset="-128"/>
                <a:cs typeface="Times New Roman" pitchFamily="18" charset="0"/>
              </a:rPr>
              <a:t> </a:t>
            </a:r>
            <a:r>
              <a:rPr lang="ru-RU" sz="2800" spc="50" dirty="0" smtClean="0">
                <a:ln w="12700" cmpd="sng">
                  <a:solidFill>
                    <a:schemeClr val="accent6">
                      <a:satMod val="120000"/>
                      <a:shade val="80000"/>
                    </a:schemeClr>
                  </a:solidFill>
                  <a:prstDash val="solid"/>
                </a:ln>
                <a:solidFill>
                  <a:srgbClr val="002060"/>
                </a:solidFill>
                <a:effectLst>
                  <a:glow rad="53100">
                    <a:schemeClr val="accent6">
                      <a:satMod val="180000"/>
                      <a:alpha val="30000"/>
                    </a:schemeClr>
                  </a:glow>
                </a:effectLst>
                <a:latin typeface="Times New Roman" pitchFamily="18" charset="0"/>
                <a:ea typeface="Arial Unicode MS" pitchFamily="34" charset="-128"/>
                <a:cs typeface="Times New Roman" pitchFamily="18" charset="0"/>
              </a:rPr>
              <a:t>Зинаида Ивановна</a:t>
            </a:r>
            <a:endParaRPr lang="ru-RU" sz="2800" dirty="0">
              <a:solidFill>
                <a:srgbClr val="002060"/>
              </a:solidFill>
              <a:effectLst>
                <a:glow rad="53100">
                  <a:schemeClr val="accent6">
                    <a:satMod val="180000"/>
                    <a:alpha val="30000"/>
                  </a:schemeClr>
                </a:glow>
              </a:effectLst>
              <a:latin typeface="Times New Roman" pitchFamily="18" charset="0"/>
              <a:cs typeface="Times New Roman" pitchFamily="18" charset="0"/>
            </a:endParaRPr>
          </a:p>
        </p:txBody>
      </p:sp>
      <p:sp>
        <p:nvSpPr>
          <p:cNvPr id="3" name="Содержимое 2"/>
          <p:cNvSpPr>
            <a:spLocks noGrp="1"/>
          </p:cNvSpPr>
          <p:nvPr>
            <p:ph idx="1"/>
          </p:nvPr>
        </p:nvSpPr>
        <p:spPr>
          <a:xfrm>
            <a:off x="2971478" y="1052736"/>
            <a:ext cx="5859338" cy="4525963"/>
          </a:xfrm>
        </p:spPr>
        <p:txBody>
          <a:bodyPr>
            <a:normAutofit/>
          </a:bodyPr>
          <a:lstStyle/>
          <a:p>
            <a:pPr marL="0" algn="just" eaLnBrk="0" hangingPunct="0">
              <a:spcBef>
                <a:spcPts val="0"/>
              </a:spcBef>
              <a:buNone/>
              <a:defRPr/>
            </a:pPr>
            <a:r>
              <a:rPr lang="ru-RU" sz="1900" dirty="0" smtClean="0">
                <a:latin typeface="Times New Roman" pitchFamily="18" charset="0"/>
                <a:ea typeface="Arial Unicode MS" pitchFamily="34" charset="-128"/>
                <a:cs typeface="Times New Roman" pitchFamily="18" charset="0"/>
              </a:rPr>
              <a:t>       Санинструктор стрелковой роты. </a:t>
            </a:r>
            <a:r>
              <a:rPr lang="ru-RU" sz="1900" dirty="0" smtClean="0">
                <a:latin typeface="Times New Roman" pitchFamily="18" charset="0"/>
                <a:ea typeface="Arial Unicode MS" pitchFamily="34" charset="-128"/>
                <a:cs typeface="Times New Roman" pitchFamily="18" charset="0"/>
                <a:sym typeface="Symbol" pitchFamily="18" charset="2"/>
              </a:rPr>
              <a:t>Зина вместе с санитарами–носильщиками доставляла раненых к переправе через Волгу, оказывала им помощь на поле боя,  с 6 по 27 июля 1943 г. она вынесла с поля боя 38 раненых бойцов и командиров, за что была награждена орденом Красной Звезды.</a:t>
            </a:r>
          </a:p>
          <a:p>
            <a:pPr marL="0" indent="342900" algn="just" eaLnBrk="0" hangingPunct="0">
              <a:spcBef>
                <a:spcPts val="0"/>
              </a:spcBef>
              <a:buNone/>
              <a:defRPr/>
            </a:pPr>
            <a:r>
              <a:rPr lang="ru-RU" sz="1900" dirty="0" smtClean="0">
                <a:latin typeface="Times New Roman" pitchFamily="18" charset="0"/>
                <a:ea typeface="Arial Unicode MS" pitchFamily="34" charset="-128"/>
                <a:cs typeface="Times New Roman" pitchFamily="18" charset="0"/>
                <a:sym typeface="Symbol" pitchFamily="18" charset="2"/>
              </a:rPr>
              <a:t>Ночью 3 августа 1943 г., когда Зинаида </a:t>
            </a:r>
            <a:r>
              <a:rPr lang="ru-RU" sz="1900" dirty="0" err="1" smtClean="0">
                <a:latin typeface="Times New Roman" pitchFamily="18" charset="0"/>
                <a:ea typeface="Arial Unicode MS" pitchFamily="34" charset="-128"/>
                <a:cs typeface="Times New Roman" pitchFamily="18" charset="0"/>
                <a:sym typeface="Symbol" pitchFamily="18" charset="2"/>
              </a:rPr>
              <a:t>Маресева</a:t>
            </a:r>
            <a:r>
              <a:rPr lang="ru-RU" sz="1900" dirty="0" smtClean="0">
                <a:latin typeface="Times New Roman" pitchFamily="18" charset="0"/>
                <a:ea typeface="Arial Unicode MS" pitchFamily="34" charset="-128"/>
                <a:cs typeface="Times New Roman" pitchFamily="18" charset="0"/>
                <a:sym typeface="Symbol" pitchFamily="18" charset="2"/>
              </a:rPr>
              <a:t> переправляла раненых на другой берег, недалеко от лодки разорвалась мина. Спасая раненого, она прикрыла его своим телом и сама была смертельно ранена.</a:t>
            </a:r>
          </a:p>
          <a:p>
            <a:pPr marL="0" indent="342900" algn="just" eaLnBrk="0" hangingPunct="0">
              <a:spcBef>
                <a:spcPts val="0"/>
              </a:spcBef>
              <a:buNone/>
              <a:defRPr/>
            </a:pPr>
            <a:r>
              <a:rPr lang="ru-RU" sz="1900" dirty="0" smtClean="0">
                <a:latin typeface="Times New Roman" pitchFamily="18" charset="0"/>
                <a:ea typeface="Arial Unicode MS" pitchFamily="34" charset="-128"/>
                <a:cs typeface="Times New Roman" pitchFamily="18" charset="0"/>
                <a:sym typeface="Symbol" pitchFamily="18" charset="2"/>
              </a:rPr>
              <a:t>Указом Президиума Верховного Совета СССР от 5 марта 1944 г. </a:t>
            </a:r>
            <a:r>
              <a:rPr lang="ru-RU" sz="1900" dirty="0" err="1" smtClean="0">
                <a:latin typeface="Times New Roman" pitchFamily="18" charset="0"/>
                <a:ea typeface="Arial Unicode MS" pitchFamily="34" charset="-128"/>
                <a:cs typeface="Times New Roman" pitchFamily="18" charset="0"/>
                <a:sym typeface="Symbol" pitchFamily="18" charset="2"/>
              </a:rPr>
              <a:t>З.И.Маресевой</a:t>
            </a:r>
            <a:r>
              <a:rPr lang="ru-RU" sz="1900" dirty="0" smtClean="0">
                <a:latin typeface="Times New Roman" pitchFamily="18" charset="0"/>
                <a:ea typeface="Arial Unicode MS" pitchFamily="34" charset="-128"/>
                <a:cs typeface="Times New Roman" pitchFamily="18" charset="0"/>
                <a:sym typeface="Symbol" pitchFamily="18" charset="2"/>
              </a:rPr>
              <a:t> посмертно было присвоено звание Героя Советского Союза.</a:t>
            </a:r>
          </a:p>
          <a:p>
            <a:endParaRPr lang="ru-RU" dirty="0"/>
          </a:p>
        </p:txBody>
      </p:sp>
      <p:pic>
        <p:nvPicPr>
          <p:cNvPr id="4" name="i-main-pic" descr="Картинка 1 из 3"/>
          <p:cNvPicPr>
            <a:picLocks noChangeAspect="1" noChangeArrowheads="1"/>
          </p:cNvPicPr>
          <p:nvPr/>
        </p:nvPicPr>
        <p:blipFill>
          <a:blip r:embed="rId2" cstate="print"/>
          <a:srcRect b="4040"/>
          <a:stretch>
            <a:fillRect/>
          </a:stretch>
        </p:blipFill>
        <p:spPr bwMode="auto">
          <a:xfrm>
            <a:off x="323528" y="1700808"/>
            <a:ext cx="2647950" cy="3657600"/>
          </a:xfrm>
          <a:prstGeom prst="rect">
            <a:avLst/>
          </a:prstGeom>
          <a:noFill/>
          <a:ln w="9525">
            <a:noFill/>
            <a:miter lim="800000"/>
            <a:headEnd/>
            <a:tailEnd/>
          </a:ln>
          <a:scene3d>
            <a:camera prst="orthographicFront"/>
            <a:lightRig rig="threePt" dir="t"/>
          </a:scene3d>
          <a:sp3d>
            <a:bevelT prst="convex"/>
          </a:sp3d>
        </p:spPr>
      </p:pic>
    </p:spTree>
  </p:cSld>
  <p:clrMapOvr>
    <a:masterClrMapping/>
  </p:clrMapOvr>
  <p:transition spd="slow" advClick="0" advTm="2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2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0"/>
            <a:ext cx="8229600" cy="1143000"/>
          </a:xfrm>
        </p:spPr>
        <p:txBody>
          <a:bodyPr>
            <a:normAutofit/>
          </a:bodyPr>
          <a:lstStyle/>
          <a:p>
            <a:pPr indent="342900" eaLnBrk="0" hangingPunct="0">
              <a:defRPr/>
            </a:pPr>
            <a:r>
              <a:rPr lang="ru-RU" sz="2800" spc="50" dirty="0" err="1" smtClean="0">
                <a:ln w="12700" cmpd="sng">
                  <a:solidFill>
                    <a:schemeClr val="accent6">
                      <a:satMod val="120000"/>
                      <a:shade val="80000"/>
                    </a:schemeClr>
                  </a:solidFill>
                  <a:prstDash val="solid"/>
                </a:ln>
                <a:solidFill>
                  <a:srgbClr val="002060"/>
                </a:solidFill>
                <a:effectLst>
                  <a:glow rad="53100">
                    <a:schemeClr val="accent6">
                      <a:satMod val="180000"/>
                      <a:alpha val="30000"/>
                    </a:schemeClr>
                  </a:glow>
                </a:effectLst>
                <a:latin typeface="Times New Roman" pitchFamily="18" charset="0"/>
                <a:ea typeface="Arial Unicode MS" pitchFamily="34" charset="-128"/>
                <a:cs typeface="Times New Roman" pitchFamily="18" charset="0"/>
              </a:rPr>
              <a:t>Пушина</a:t>
            </a:r>
            <a:r>
              <a:rPr lang="ru-RU" sz="2800" spc="50" dirty="0" smtClean="0">
                <a:ln w="12700" cmpd="sng">
                  <a:solidFill>
                    <a:schemeClr val="accent6">
                      <a:satMod val="120000"/>
                      <a:shade val="80000"/>
                    </a:schemeClr>
                  </a:solidFill>
                  <a:prstDash val="solid"/>
                </a:ln>
                <a:solidFill>
                  <a:srgbClr val="002060"/>
                </a:solidFill>
                <a:effectLst>
                  <a:glow rad="53100">
                    <a:schemeClr val="accent6">
                      <a:satMod val="180000"/>
                      <a:alpha val="30000"/>
                    </a:schemeClr>
                  </a:glow>
                </a:effectLst>
                <a:latin typeface="Times New Roman" pitchFamily="18" charset="0"/>
                <a:ea typeface="Arial Unicode MS" pitchFamily="34" charset="-128"/>
                <a:cs typeface="Times New Roman" pitchFamily="18" charset="0"/>
              </a:rPr>
              <a:t> Федора Андреевна</a:t>
            </a:r>
            <a:endParaRPr lang="ru-RU" sz="2800"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23528" y="1124744"/>
            <a:ext cx="5184576" cy="5256584"/>
          </a:xfrm>
        </p:spPr>
        <p:txBody>
          <a:bodyPr>
            <a:normAutofit fontScale="92500" lnSpcReduction="20000"/>
          </a:bodyPr>
          <a:lstStyle/>
          <a:p>
            <a:pPr marL="0" algn="just" eaLnBrk="0" hangingPunct="0">
              <a:spcBef>
                <a:spcPts val="0"/>
              </a:spcBef>
              <a:buNone/>
              <a:defRPr/>
            </a:pPr>
            <a:r>
              <a:rPr lang="ru-RU" sz="2000" dirty="0" smtClean="0">
                <a:latin typeface="Times New Roman" pitchFamily="18" charset="0"/>
                <a:ea typeface="Arial Unicode MS" pitchFamily="34" charset="-128"/>
                <a:cs typeface="Times New Roman" pitchFamily="18" charset="0"/>
              </a:rPr>
              <a:t>      Фельдшер санитарной роты полка. </a:t>
            </a:r>
            <a:r>
              <a:rPr lang="ru-RU" sz="2000" dirty="0" smtClean="0">
                <a:latin typeface="Times New Roman" pitchFamily="18" charset="0"/>
                <a:ea typeface="Arial Unicode MS" pitchFamily="34" charset="-128"/>
                <a:cs typeface="Times New Roman" pitchFamily="18" charset="0"/>
                <a:sym typeface="Symbol" pitchFamily="18" charset="2"/>
              </a:rPr>
              <a:t>В ноябре 1943 г. на подступах к Киеву шли кровопролитные бои. Санитарная часть, где служила Федора Андреевна </a:t>
            </a:r>
            <a:r>
              <a:rPr lang="ru-RU" sz="2000" dirty="0" err="1" smtClean="0">
                <a:latin typeface="Times New Roman" pitchFamily="18" charset="0"/>
                <a:ea typeface="Arial Unicode MS" pitchFamily="34" charset="-128"/>
                <a:cs typeface="Times New Roman" pitchFamily="18" charset="0"/>
                <a:sym typeface="Symbol" pitchFamily="18" charset="2"/>
              </a:rPr>
              <a:t>Пушина</a:t>
            </a:r>
            <a:r>
              <a:rPr lang="ru-RU" sz="2000" dirty="0" smtClean="0">
                <a:latin typeface="Times New Roman" pitchFamily="18" charset="0"/>
                <a:ea typeface="Arial Unicode MS" pitchFamily="34" charset="-128"/>
                <a:cs typeface="Times New Roman" pitchFamily="18" charset="0"/>
                <a:sym typeface="Symbol" pitchFamily="18" charset="2"/>
              </a:rPr>
              <a:t>, располагалась в селе </a:t>
            </a:r>
            <a:r>
              <a:rPr lang="ru-RU" sz="2000" dirty="0" err="1" smtClean="0">
                <a:latin typeface="Times New Roman" pitchFamily="18" charset="0"/>
                <a:ea typeface="Arial Unicode MS" pitchFamily="34" charset="-128"/>
                <a:cs typeface="Times New Roman" pitchFamily="18" charset="0"/>
                <a:sym typeface="Symbol" pitchFamily="18" charset="2"/>
              </a:rPr>
              <a:t>Святошине</a:t>
            </a:r>
            <a:r>
              <a:rPr lang="ru-RU" sz="2000" dirty="0" smtClean="0">
                <a:latin typeface="Times New Roman" pitchFamily="18" charset="0"/>
                <a:ea typeface="Arial Unicode MS" pitchFamily="34" charset="-128"/>
                <a:cs typeface="Times New Roman" pitchFamily="18" charset="0"/>
                <a:sym typeface="Symbol" pitchFamily="18" charset="2"/>
              </a:rPr>
              <a:t>. С передовой беспрерывно поступали раненые, им оказывали медицинскую помощь и отправляли в тыл.</a:t>
            </a:r>
          </a:p>
          <a:p>
            <a:pPr marL="0" indent="342900" algn="just" eaLnBrk="0" hangingPunct="0">
              <a:spcBef>
                <a:spcPts val="0"/>
              </a:spcBef>
              <a:buNone/>
              <a:defRPr/>
            </a:pPr>
            <a:r>
              <a:rPr lang="ru-RU" sz="2000" dirty="0" smtClean="0">
                <a:latin typeface="Times New Roman" pitchFamily="18" charset="0"/>
                <a:ea typeface="Arial Unicode MS" pitchFamily="34" charset="-128"/>
                <a:cs typeface="Times New Roman" pitchFamily="18" charset="0"/>
                <a:sym typeface="Symbol" pitchFamily="18" charset="2"/>
              </a:rPr>
              <a:t>Рано утром 6 ноября 1943 г. вражеские бомбардировщики сбросили смертоносный груз, разрушили и зажгли многие здания села. Пламенем был объят дом, в котором находились раненые.</a:t>
            </a:r>
            <a:endParaRPr lang="en-US" sz="2000" dirty="0" smtClean="0">
              <a:latin typeface="Times New Roman" pitchFamily="18" charset="0"/>
              <a:ea typeface="Arial Unicode MS" pitchFamily="34" charset="-128"/>
              <a:cs typeface="Times New Roman" pitchFamily="18" charset="0"/>
              <a:sym typeface="Symbol" pitchFamily="18" charset="2"/>
            </a:endParaRPr>
          </a:p>
          <a:p>
            <a:pPr marL="0" indent="342900" algn="just" eaLnBrk="0" hangingPunct="0">
              <a:spcBef>
                <a:spcPts val="0"/>
              </a:spcBef>
              <a:buNone/>
              <a:defRPr/>
            </a:pPr>
            <a:r>
              <a:rPr lang="ru-RU" sz="2000" dirty="0" smtClean="0">
                <a:latin typeface="Times New Roman" pitchFamily="18" charset="0"/>
                <a:ea typeface="Arial Unicode MS" pitchFamily="34" charset="-128"/>
                <a:cs typeface="Times New Roman" pitchFamily="18" charset="0"/>
                <a:sym typeface="Symbol" pitchFamily="18" charset="2"/>
              </a:rPr>
              <a:t>Федора </a:t>
            </a:r>
            <a:r>
              <a:rPr lang="ru-RU" sz="2000" dirty="0" err="1" smtClean="0">
                <a:latin typeface="Times New Roman" pitchFamily="18" charset="0"/>
                <a:ea typeface="Arial Unicode MS" pitchFamily="34" charset="-128"/>
                <a:cs typeface="Times New Roman" pitchFamily="18" charset="0"/>
                <a:sym typeface="Symbol" pitchFamily="18" charset="2"/>
              </a:rPr>
              <a:t>Пушина</a:t>
            </a:r>
            <a:r>
              <a:rPr lang="ru-RU" sz="2000" dirty="0" smtClean="0">
                <a:latin typeface="Times New Roman" pitchFamily="18" charset="0"/>
                <a:ea typeface="Arial Unicode MS" pitchFamily="34" charset="-128"/>
                <a:cs typeface="Times New Roman" pitchFamily="18" charset="0"/>
                <a:sym typeface="Symbol" pitchFamily="18" charset="2"/>
              </a:rPr>
              <a:t> успела вынести из горящего здания более тридцати солдат и офицеров. Она даже не заметила, когда на ней загорелась одежда. Федора пыталась вынести последнего тяжелораненого солдата, но огонь охватил её. Без сознания, с сильным повреждением головы, со сплошными ожогами тела вытащили её из пламени. </a:t>
            </a:r>
            <a:r>
              <a:rPr lang="ru-RU" sz="2000" dirty="0" smtClean="0">
                <a:latin typeface="Times New Roman" pitchFamily="18" charset="0"/>
                <a:cs typeface="Times New Roman" pitchFamily="18" charset="0"/>
              </a:rPr>
              <a:t>10 января 1943 г. ей присвоено звание Героя Советского Союза. </a:t>
            </a:r>
            <a:endParaRPr lang="ru-RU" sz="2000" dirty="0" smtClean="0">
              <a:latin typeface="Times New Roman" pitchFamily="18" charset="0"/>
              <a:cs typeface="Times New Roman" pitchFamily="18" charset="0"/>
              <a:sym typeface="Symbol" pitchFamily="18" charset="2"/>
            </a:endParaRPr>
          </a:p>
          <a:p>
            <a:pPr indent="342900" algn="just" eaLnBrk="0" hangingPunct="0">
              <a:buNone/>
              <a:defRPr/>
            </a:pPr>
            <a:endParaRPr lang="ru-RU" sz="2000" dirty="0">
              <a:solidFill>
                <a:srgbClr val="002060"/>
              </a:solidFill>
              <a:latin typeface="Times New Roman" pitchFamily="18" charset="0"/>
              <a:cs typeface="Times New Roman" pitchFamily="18" charset="0"/>
            </a:endParaRPr>
          </a:p>
        </p:txBody>
      </p:sp>
      <p:pic>
        <p:nvPicPr>
          <p:cNvPr id="4" name="i-main-pic" descr="Картинка 2 из 8"/>
          <p:cNvPicPr>
            <a:picLocks noChangeAspect="1" noChangeArrowheads="1"/>
          </p:cNvPicPr>
          <p:nvPr/>
        </p:nvPicPr>
        <p:blipFill>
          <a:blip r:embed="rId2" cstate="print"/>
          <a:srcRect b="4040"/>
          <a:stretch>
            <a:fillRect/>
          </a:stretch>
        </p:blipFill>
        <p:spPr bwMode="auto">
          <a:xfrm>
            <a:off x="5724128" y="1313166"/>
            <a:ext cx="2880320" cy="3816424"/>
          </a:xfrm>
          <a:prstGeom prst="rect">
            <a:avLst/>
          </a:prstGeom>
          <a:noFill/>
          <a:ln w="9525">
            <a:noFill/>
            <a:miter lim="800000"/>
            <a:headEnd/>
            <a:tailEnd/>
          </a:ln>
          <a:scene3d>
            <a:camera prst="orthographicFront"/>
            <a:lightRig rig="threePt" dir="t"/>
          </a:scene3d>
          <a:sp3d>
            <a:bevelT prst="convex"/>
          </a:sp3d>
        </p:spPr>
      </p:pic>
    </p:spTree>
  </p:cSld>
  <p:clrMapOvr>
    <a:masterClrMapping/>
  </p:clrMapOvr>
  <p:transition spd="slow" advClick="0" advTm="23000">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6672" y="476672"/>
            <a:ext cx="8229600" cy="994122"/>
          </a:xfrm>
        </p:spPr>
        <p:txBody>
          <a:bodyPr>
            <a:normAutofit fontScale="90000"/>
          </a:bodyPr>
          <a:lstStyle/>
          <a:p>
            <a:r>
              <a:rPr lang="ru-RU" sz="3100" spc="50" dirty="0" smtClean="0">
                <a:ln w="12700" cmpd="sng">
                  <a:solidFill>
                    <a:schemeClr val="accent6">
                      <a:satMod val="120000"/>
                      <a:shade val="80000"/>
                    </a:schemeClr>
                  </a:solidFill>
                  <a:prstDash val="solid"/>
                </a:ln>
                <a:solidFill>
                  <a:srgbClr val="002060"/>
                </a:solidFill>
                <a:effectLst>
                  <a:glow rad="53100">
                    <a:schemeClr val="accent6">
                      <a:satMod val="180000"/>
                      <a:alpha val="30000"/>
                    </a:schemeClr>
                  </a:glow>
                </a:effectLst>
                <a:latin typeface="Times New Roman" pitchFamily="18" charset="0"/>
                <a:cs typeface="Times New Roman" pitchFamily="18" charset="0"/>
              </a:rPr>
              <a:t>Женщинам-фронтовичкам</a:t>
            </a:r>
            <a:r>
              <a:rPr lang="ru-RU"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a:r>
            <a:br>
              <a:rPr lang="ru-RU"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br>
            <a:endParaRPr lang="ru-RU" dirty="0"/>
          </a:p>
        </p:txBody>
      </p:sp>
      <p:sp>
        <p:nvSpPr>
          <p:cNvPr id="3" name="Содержимое 2"/>
          <p:cNvSpPr>
            <a:spLocks noGrp="1"/>
          </p:cNvSpPr>
          <p:nvPr>
            <p:ph idx="1"/>
          </p:nvPr>
        </p:nvSpPr>
        <p:spPr>
          <a:xfrm>
            <a:off x="0" y="908720"/>
            <a:ext cx="5436096" cy="5832648"/>
          </a:xfrm>
        </p:spPr>
        <p:txBody>
          <a:bodyPr>
            <a:noAutofit/>
          </a:bodyPr>
          <a:lstStyle/>
          <a:p>
            <a:pPr indent="228600" eaLnBrk="0" hangingPunct="0">
              <a:buNone/>
              <a:defRPr/>
            </a:pPr>
            <a:r>
              <a:rPr lang="ru-RU" sz="1800" dirty="0" smtClean="0">
                <a:latin typeface="Times New Roman" pitchFamily="18" charset="0"/>
                <a:cs typeface="Times New Roman" pitchFamily="18" charset="0"/>
              </a:rPr>
              <a:t>Юными девчонками шли вы на войну.</a:t>
            </a:r>
          </a:p>
          <a:p>
            <a:pPr indent="228600" eaLnBrk="0" hangingPunct="0">
              <a:buNone/>
              <a:defRPr/>
            </a:pPr>
            <a:r>
              <a:rPr lang="ru-RU" sz="1800" dirty="0" smtClean="0">
                <a:latin typeface="Times New Roman" pitchFamily="18" charset="0"/>
                <a:cs typeface="Times New Roman" pitchFamily="18" charset="0"/>
              </a:rPr>
              <a:t>Защищали грудью Родину свою.</a:t>
            </a:r>
          </a:p>
          <a:p>
            <a:pPr indent="228600" eaLnBrk="0" hangingPunct="0">
              <a:buNone/>
              <a:defRPr/>
            </a:pPr>
            <a:r>
              <a:rPr lang="ru-RU" sz="1800" dirty="0" smtClean="0">
                <a:latin typeface="Times New Roman" pitchFamily="18" charset="0"/>
                <a:cs typeface="Times New Roman" pitchFamily="18" charset="0"/>
              </a:rPr>
              <a:t>Вязли вы в болотах, мокли под дождем,</a:t>
            </a:r>
          </a:p>
          <a:p>
            <a:pPr indent="228600" eaLnBrk="0" hangingPunct="0">
              <a:buNone/>
              <a:defRPr/>
            </a:pPr>
            <a:r>
              <a:rPr lang="ru-RU" sz="1800" dirty="0" smtClean="0">
                <a:latin typeface="Times New Roman" pitchFamily="18" charset="0"/>
                <a:cs typeface="Times New Roman" pitchFamily="18" charset="0"/>
              </a:rPr>
              <a:t>Выносили раненых под сплошным огнем.</a:t>
            </a:r>
          </a:p>
          <a:p>
            <a:pPr indent="228600" eaLnBrk="0" hangingPunct="0">
              <a:buNone/>
              <a:defRPr/>
            </a:pPr>
            <a:r>
              <a:rPr lang="ru-RU" sz="1800" dirty="0" smtClean="0">
                <a:latin typeface="Times New Roman" pitchFamily="18" charset="0"/>
                <a:cs typeface="Times New Roman" pitchFamily="18" charset="0"/>
              </a:rPr>
              <a:t>Стыли на морозе, мерзли на снегу,</a:t>
            </a:r>
          </a:p>
          <a:p>
            <a:pPr indent="228600" eaLnBrk="0" hangingPunct="0">
              <a:buNone/>
              <a:defRPr/>
            </a:pPr>
            <a:r>
              <a:rPr lang="ru-RU" sz="1800" dirty="0" smtClean="0">
                <a:latin typeface="Times New Roman" pitchFamily="18" charset="0"/>
                <a:cs typeface="Times New Roman" pitchFamily="18" charset="0"/>
              </a:rPr>
              <a:t>Шли вперед к Победе в логово к врагу.</a:t>
            </a:r>
          </a:p>
          <a:p>
            <a:pPr indent="228600" eaLnBrk="0" hangingPunct="0">
              <a:buNone/>
              <a:defRPr/>
            </a:pPr>
            <a:r>
              <a:rPr lang="ru-RU" sz="1800" dirty="0" smtClean="0">
                <a:latin typeface="Times New Roman" pitchFamily="18" charset="0"/>
                <a:cs typeface="Times New Roman" pitchFamily="18" charset="0"/>
              </a:rPr>
              <a:t>Было вам по двадцать в </a:t>
            </a:r>
            <a:r>
              <a:rPr lang="ru-RU" sz="1800" dirty="0" err="1" smtClean="0">
                <a:latin typeface="Times New Roman" pitchFamily="18" charset="0"/>
                <a:cs typeface="Times New Roman" pitchFamily="18" charset="0"/>
              </a:rPr>
              <a:t>лихолетный</a:t>
            </a:r>
            <a:r>
              <a:rPr lang="ru-RU" sz="1800" dirty="0" smtClean="0">
                <a:latin typeface="Times New Roman" pitchFamily="18" charset="0"/>
                <a:cs typeface="Times New Roman" pitchFamily="18" charset="0"/>
              </a:rPr>
              <a:t> год,</a:t>
            </a:r>
          </a:p>
          <a:p>
            <a:pPr indent="228600" eaLnBrk="0" hangingPunct="0">
              <a:buNone/>
              <a:defRPr/>
            </a:pPr>
            <a:r>
              <a:rPr lang="ru-RU" sz="1800" dirty="0" smtClean="0">
                <a:latin typeface="Times New Roman" pitchFamily="18" charset="0"/>
                <a:cs typeface="Times New Roman" pitchFamily="18" charset="0"/>
              </a:rPr>
              <a:t>Но заслуги ваши помнит весь народ.</a:t>
            </a:r>
          </a:p>
          <a:p>
            <a:pPr indent="228600" eaLnBrk="0" hangingPunct="0">
              <a:buNone/>
              <a:defRPr/>
            </a:pPr>
            <a:r>
              <a:rPr lang="ru-RU" sz="1800" dirty="0" smtClean="0">
                <a:latin typeface="Times New Roman" pitchFamily="18" charset="0"/>
                <a:cs typeface="Times New Roman" pitchFamily="18" charset="0"/>
              </a:rPr>
              <a:t>Помнит вашу доблесть, к вам любовь хранит.</a:t>
            </a:r>
          </a:p>
          <a:p>
            <a:pPr indent="228600" eaLnBrk="0" hangingPunct="0">
              <a:buNone/>
              <a:defRPr/>
            </a:pPr>
            <a:r>
              <a:rPr lang="ru-RU" sz="1800" dirty="0" smtClean="0">
                <a:latin typeface="Times New Roman" pitchFamily="18" charset="0"/>
                <a:cs typeface="Times New Roman" pitchFamily="18" charset="0"/>
              </a:rPr>
              <a:t>В монументах славы высится гранит.</a:t>
            </a:r>
          </a:p>
          <a:p>
            <a:pPr indent="228600" eaLnBrk="0" hangingPunct="0">
              <a:buNone/>
              <a:defRPr/>
            </a:pPr>
            <a:r>
              <a:rPr lang="ru-RU" sz="1800" dirty="0" smtClean="0">
                <a:latin typeface="Times New Roman" pitchFamily="18" charset="0"/>
                <a:cs typeface="Times New Roman" pitchFamily="18" charset="0"/>
              </a:rPr>
              <a:t>Срок прошел не малый – пятьдесят пять лет, </a:t>
            </a:r>
          </a:p>
          <a:p>
            <a:pPr indent="228600" eaLnBrk="0" hangingPunct="0">
              <a:buNone/>
              <a:defRPr/>
            </a:pPr>
            <a:r>
              <a:rPr lang="ru-RU" sz="1800" dirty="0" smtClean="0">
                <a:latin typeface="Times New Roman" pitchFamily="18" charset="0"/>
                <a:cs typeface="Times New Roman" pitchFamily="18" charset="0"/>
              </a:rPr>
              <a:t>Но в сердцах оставил негасимый свет.</a:t>
            </a:r>
          </a:p>
          <a:p>
            <a:pPr indent="228600" eaLnBrk="0" hangingPunct="0">
              <a:buNone/>
              <a:defRPr/>
            </a:pPr>
            <a:r>
              <a:rPr lang="ru-RU" sz="1800" dirty="0" smtClean="0">
                <a:latin typeface="Times New Roman" pitchFamily="18" charset="0"/>
                <a:cs typeface="Times New Roman" pitchFamily="18" charset="0"/>
              </a:rPr>
              <a:t>Юность вдаль умчалась, молодость прошла.</a:t>
            </a:r>
          </a:p>
          <a:p>
            <a:pPr indent="228600" eaLnBrk="0" hangingPunct="0">
              <a:buNone/>
              <a:defRPr/>
            </a:pPr>
            <a:r>
              <a:rPr lang="ru-RU" sz="1800" dirty="0" smtClean="0">
                <a:latin typeface="Times New Roman" pitchFamily="18" charset="0"/>
                <a:cs typeface="Times New Roman" pitchFamily="18" charset="0"/>
              </a:rPr>
              <a:t>И с годами мудрость в жизнь вашу вошла.</a:t>
            </a:r>
          </a:p>
          <a:p>
            <a:pPr indent="228600" eaLnBrk="0" hangingPunct="0">
              <a:buNone/>
              <a:defRPr/>
            </a:pPr>
            <a:r>
              <a:rPr lang="ru-RU" sz="1800" dirty="0" smtClean="0">
                <a:latin typeface="Times New Roman" pitchFamily="18" charset="0"/>
                <a:cs typeface="Times New Roman" pitchFamily="18" charset="0"/>
              </a:rPr>
              <a:t>Пусть у глаз морщинки, волосы седы,</a:t>
            </a:r>
          </a:p>
          <a:p>
            <a:pPr indent="228600" eaLnBrk="0" hangingPunct="0">
              <a:buNone/>
              <a:defRPr/>
            </a:pPr>
            <a:r>
              <a:rPr lang="ru-RU" sz="1800" dirty="0" smtClean="0">
                <a:latin typeface="Times New Roman" pitchFamily="18" charset="0"/>
                <a:cs typeface="Times New Roman" pitchFamily="18" charset="0"/>
              </a:rPr>
              <a:t>Вы в душе остались вечно молоды.</a:t>
            </a:r>
          </a:p>
          <a:p>
            <a:pPr indent="228600" eaLnBrk="0" hangingPunct="0">
              <a:buNone/>
              <a:defRPr/>
            </a:pPr>
            <a:r>
              <a:rPr lang="ru-RU" sz="1600" dirty="0" smtClean="0">
                <a:solidFill>
                  <a:srgbClr val="002060"/>
                </a:solidFill>
                <a:latin typeface="Times New Roman" pitchFamily="18" charset="0"/>
                <a:cs typeface="Times New Roman" pitchFamily="18" charset="0"/>
              </a:rPr>
              <a:t/>
            </a:r>
            <a:br>
              <a:rPr lang="ru-RU" sz="1600" dirty="0" smtClean="0">
                <a:solidFill>
                  <a:srgbClr val="002060"/>
                </a:solidFill>
                <a:latin typeface="Times New Roman" pitchFamily="18" charset="0"/>
                <a:cs typeface="Times New Roman" pitchFamily="18" charset="0"/>
              </a:rPr>
            </a:br>
            <a:r>
              <a:rPr lang="ru-RU" sz="1600" dirty="0" smtClean="0">
                <a:latin typeface="Times New Roman" pitchFamily="18" charset="0"/>
                <a:cs typeface="Times New Roman" pitchFamily="18" charset="0"/>
              </a:rPr>
              <a:t>                </a:t>
            </a:r>
            <a:r>
              <a:rPr lang="ru-RU" sz="1600" i="1" dirty="0" smtClean="0">
                <a:latin typeface="Times New Roman" pitchFamily="18" charset="0"/>
                <a:cs typeface="Times New Roman" pitchFamily="18" charset="0"/>
              </a:rPr>
              <a:t>Луиза </a:t>
            </a:r>
            <a:r>
              <a:rPr lang="ru-RU" sz="1600" i="1" dirty="0" err="1" smtClean="0">
                <a:latin typeface="Times New Roman" pitchFamily="18" charset="0"/>
                <a:cs typeface="Times New Roman" pitchFamily="18" charset="0"/>
              </a:rPr>
              <a:t>Бешенцева</a:t>
            </a:r>
            <a:endParaRPr lang="ru-RU" sz="1600" dirty="0">
              <a:latin typeface="Times New Roman" pitchFamily="18" charset="0"/>
              <a:cs typeface="Times New Roman" pitchFamily="18" charset="0"/>
            </a:endParaRPr>
          </a:p>
        </p:txBody>
      </p:sp>
      <p:sp>
        <p:nvSpPr>
          <p:cNvPr id="5" name="Прямоугольник 4"/>
          <p:cNvSpPr/>
          <p:nvPr/>
        </p:nvSpPr>
        <p:spPr>
          <a:xfrm>
            <a:off x="5724128" y="116632"/>
            <a:ext cx="3240360" cy="6740307"/>
          </a:xfrm>
          <a:prstGeom prst="rect">
            <a:avLst/>
          </a:prstGeom>
        </p:spPr>
        <p:txBody>
          <a:bodyPr wrap="square">
            <a:spAutoFit/>
          </a:bodyPr>
          <a:lstStyle/>
          <a:p>
            <a:r>
              <a:rPr lang="ru-RU" sz="1600" dirty="0">
                <a:latin typeface="Times New Roman" pitchFamily="18" charset="0"/>
                <a:cs typeface="Times New Roman" pitchFamily="18" charset="0"/>
              </a:rPr>
              <a:t>На носилках, около сарая,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На краю отбитого села,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Санитарка шепчет, умирая: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 Я еще, ребята, не жила...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И бойцы вокруг нее толпятся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И не могут ей в глаза смотреть: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Восемнадцать - это восемнадцать,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Но ко всем неумолима смерть...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Через много лет в глазах любимой,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Что в его глаза устремлены,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Отблеск зарев, колыханье дыма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Вдруг увидит ветеран войны.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Вздрогнет он и отойдет к окошку,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Закурить пытаясь на ходу.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Подожди его, жена, немножко -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В сорок первом он сейчас году.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Там, где возле черного сарая,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На краю отбитого села,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Девочка лепечет, умирая: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 Я еще, ребята, не жила... </a:t>
            </a:r>
            <a:endParaRPr lang="en-US" sz="1600" dirty="0" smtClean="0">
              <a:latin typeface="Times New Roman" pitchFamily="18" charset="0"/>
              <a:cs typeface="Times New Roman" pitchFamily="18" charset="0"/>
            </a:endParaRPr>
          </a:p>
          <a:p>
            <a:pPr algn="r"/>
            <a:r>
              <a:rPr lang="ru-RU" sz="1600" i="1" dirty="0" smtClean="0">
                <a:latin typeface="Times New Roman" pitchFamily="18" charset="0"/>
                <a:cs typeface="Times New Roman" pitchFamily="18" charset="0"/>
              </a:rPr>
              <a:t>Юлия </a:t>
            </a:r>
            <a:r>
              <a:rPr lang="ru-RU" sz="1600" i="1" dirty="0">
                <a:latin typeface="Times New Roman" pitchFamily="18" charset="0"/>
                <a:cs typeface="Times New Roman" pitchFamily="18" charset="0"/>
              </a:rPr>
              <a:t>Друнина</a:t>
            </a:r>
          </a:p>
          <a:p>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endParaRPr lang="ru-RU" sz="1600" dirty="0">
              <a:latin typeface="Times New Roman" pitchFamily="18" charset="0"/>
              <a:cs typeface="Times New Roman" pitchFamily="18" charset="0"/>
            </a:endParaRPr>
          </a:p>
        </p:txBody>
      </p:sp>
    </p:spTree>
  </p:cSld>
  <p:clrMapOvr>
    <a:masterClrMapping/>
  </p:clrMapOvr>
  <p:transition spd="slow" advClick="0" advTm="25000">
    <p:pull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548680"/>
            <a:ext cx="8229600" cy="4032448"/>
          </a:xfrm>
        </p:spPr>
        <p:txBody>
          <a:bodyPr>
            <a:normAutofit fontScale="77500" lnSpcReduction="20000"/>
          </a:bodyPr>
          <a:lstStyle/>
          <a:p>
            <a:pPr algn="ctr">
              <a:buNone/>
            </a:pPr>
            <a:r>
              <a:rPr lang="ru-RU" dirty="0" smtClean="0">
                <a:solidFill>
                  <a:srgbClr val="FFFF00"/>
                </a:solidFill>
                <a:effectLst>
                  <a:outerShdw blurRad="38100" dist="38100" dir="2700000" algn="tl">
                    <a:srgbClr val="000000">
                      <a:alpha val="43137"/>
                    </a:srgbClr>
                  </a:outerShdw>
                </a:effectLst>
                <a:latin typeface="Calibri" pitchFamily="34" charset="0"/>
              </a:rPr>
              <a:t> </a:t>
            </a:r>
            <a:r>
              <a:rPr lang="ru-RU" sz="2900" dirty="0" smtClean="0">
                <a:latin typeface="Times New Roman" pitchFamily="18" charset="0"/>
                <a:ea typeface="Arial Unicode MS" pitchFamily="34" charset="-128"/>
                <a:cs typeface="Times New Roman" pitchFamily="18" charset="0"/>
              </a:rPr>
              <a:t>Давно окончилась война. Новые пополнения медицинских работников приходят во флот и в армию, многие еще придут. И всегда будут чтить молодые медики имена тех, кто своим трудом, своими знаниями, беспредельным мужеством помог советскому воину освободить родную землю от фашистских захватчиков. Труд и подвиг медиков в годы Великой Отечественной войны должны быть достоянием потомков не как воспоминание о прошлом или как бесстрастная хроника событий, а прежде всего для того, чтобы оправдать смысл исторической памяти – извлечь уроки из пережитого.  Новые поколения военных врачей учатся на опыте войны мужеству и несгибаемой воле, патриотизму и верности воинскому и профессиональному долгу.</a:t>
            </a:r>
            <a:r>
              <a:rPr lang="ru-RU" sz="2900" i="1" dirty="0" smtClean="0">
                <a:latin typeface="Times New Roman" pitchFamily="18" charset="0"/>
                <a:ea typeface="Arial Unicode MS" pitchFamily="34" charset="-128"/>
                <a:cs typeface="Times New Roman" pitchFamily="18" charset="0"/>
              </a:rPr>
              <a:t>    </a:t>
            </a:r>
            <a:r>
              <a:rPr lang="ru-RU" sz="2900" dirty="0" smtClean="0">
                <a:latin typeface="Times New Roman" pitchFamily="18" charset="0"/>
                <a:ea typeface="Arial Unicode MS" pitchFamily="34" charset="-128"/>
                <a:cs typeface="Times New Roman" pitchFamily="18" charset="0"/>
              </a:rPr>
              <a:t>      </a:t>
            </a:r>
            <a:r>
              <a:rPr lang="ru-RU" sz="2900" i="1" dirty="0" smtClean="0">
                <a:latin typeface="Times New Roman" pitchFamily="18" charset="0"/>
                <a:ea typeface="Arial Unicode MS" pitchFamily="34" charset="-128"/>
                <a:cs typeface="Times New Roman" pitchFamily="18" charset="0"/>
              </a:rPr>
              <a:t>        </a:t>
            </a:r>
            <a:r>
              <a:rPr lang="ru-RU" sz="2900" dirty="0" smtClean="0">
                <a:latin typeface="Times New Roman" pitchFamily="18" charset="0"/>
                <a:ea typeface="Arial Unicode MS" pitchFamily="34" charset="-128"/>
                <a:cs typeface="Times New Roman" pitchFamily="18" charset="0"/>
              </a:rPr>
              <a:t>      </a:t>
            </a:r>
            <a:r>
              <a:rPr lang="ru-RU" sz="2900" dirty="0" smtClean="0">
                <a:latin typeface="Times New Roman" pitchFamily="18" charset="0"/>
                <a:cs typeface="Times New Roman" pitchFamily="18" charset="0"/>
              </a:rPr>
              <a:t>  </a:t>
            </a:r>
          </a:p>
          <a:p>
            <a:endParaRPr lang="ru-RU" dirty="0"/>
          </a:p>
        </p:txBody>
      </p:sp>
      <p:pic>
        <p:nvPicPr>
          <p:cNvPr id="4" name="Picture 7" descr="Картинка 8 из 53081">
            <a:hlinkClick r:id="rId2"/>
          </p:cNvPr>
          <p:cNvPicPr>
            <a:picLocks noChangeAspect="1" noChangeArrowheads="1"/>
          </p:cNvPicPr>
          <p:nvPr/>
        </p:nvPicPr>
        <p:blipFill>
          <a:blip r:embed="rId3" cstate="print"/>
          <a:srcRect/>
          <a:stretch>
            <a:fillRect/>
          </a:stretch>
        </p:blipFill>
        <p:spPr bwMode="auto">
          <a:xfrm>
            <a:off x="179512" y="4005064"/>
            <a:ext cx="2039849" cy="2852936"/>
          </a:xfrm>
          <a:prstGeom prst="rect">
            <a:avLst/>
          </a:prstGeom>
          <a:noFill/>
          <a:ln w="9525">
            <a:noFill/>
            <a:miter lim="800000"/>
            <a:headEnd/>
            <a:tailEnd/>
          </a:ln>
          <a:effectLst>
            <a:softEdge rad="127000"/>
          </a:effectLst>
        </p:spPr>
      </p:pic>
      <p:pic>
        <p:nvPicPr>
          <p:cNvPr id="6" name="i-main-pic" descr="Картинка 5 из 11">
            <a:hlinkClick r:id="rId4"/>
          </p:cNvPr>
          <p:cNvPicPr>
            <a:picLocks noChangeAspect="1" noChangeArrowheads="1"/>
          </p:cNvPicPr>
          <p:nvPr/>
        </p:nvPicPr>
        <p:blipFill>
          <a:blip r:embed="rId5" cstate="print"/>
          <a:srcRect/>
          <a:stretch>
            <a:fillRect/>
          </a:stretch>
        </p:blipFill>
        <p:spPr bwMode="auto">
          <a:xfrm>
            <a:off x="2915816" y="4366396"/>
            <a:ext cx="3024336" cy="2491604"/>
          </a:xfrm>
          <a:prstGeom prst="rect">
            <a:avLst/>
          </a:prstGeom>
          <a:noFill/>
          <a:ln w="9525">
            <a:noFill/>
            <a:miter lim="800000"/>
            <a:headEnd/>
            <a:tailEnd/>
          </a:ln>
          <a:effectLst>
            <a:softEdge rad="127000"/>
          </a:effectLst>
        </p:spPr>
      </p:pic>
      <p:pic>
        <p:nvPicPr>
          <p:cNvPr id="7" name="i-main-pic" descr="Картинка 1 из 11">
            <a:hlinkClick r:id="rId6"/>
          </p:cNvPr>
          <p:cNvPicPr>
            <a:picLocks noChangeAspect="1" noChangeArrowheads="1"/>
          </p:cNvPicPr>
          <p:nvPr/>
        </p:nvPicPr>
        <p:blipFill>
          <a:blip r:embed="rId7" cstate="print"/>
          <a:srcRect/>
          <a:stretch>
            <a:fillRect/>
          </a:stretch>
        </p:blipFill>
        <p:spPr bwMode="auto">
          <a:xfrm>
            <a:off x="6588224" y="4077072"/>
            <a:ext cx="1802574" cy="2420888"/>
          </a:xfrm>
          <a:prstGeom prst="rect">
            <a:avLst/>
          </a:prstGeom>
          <a:noFill/>
          <a:ln w="9525">
            <a:noFill/>
            <a:miter lim="800000"/>
            <a:headEnd/>
            <a:tailEnd/>
          </a:ln>
          <a:effectLst>
            <a:softEdge rad="127000"/>
          </a:effectLst>
        </p:spPr>
      </p:pic>
    </p:spTree>
  </p:cSld>
  <p:clrMapOvr>
    <a:masterClrMapping/>
  </p:clrMapOvr>
  <p:transition spd="slow" advClick="0" advTm="20000">
    <p:pull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340768"/>
            <a:ext cx="8136904" cy="3785652"/>
          </a:xfrm>
          <a:prstGeom prst="rect">
            <a:avLst/>
          </a:prstGeom>
        </p:spPr>
        <p:txBody>
          <a:bodyPr wrap="square">
            <a:spAutoFit/>
          </a:bodyPr>
          <a:lstStyle/>
          <a:p>
            <a:pPr algn="ctr">
              <a:defRPr/>
            </a:pPr>
            <a:r>
              <a:rPr lang="ru-RU" sz="2000" dirty="0" smtClean="0">
                <a:latin typeface="Times New Roman" pitchFamily="18" charset="0"/>
                <a:cs typeface="Times New Roman" pitchFamily="18" charset="0"/>
              </a:rPr>
              <a:t>Давно закончилась война. Новые пополнения  медицинских работников приходят во флот и в армию, многие еще придут. И всегда будут чтить молодые медики имена тех, кто своим трудом, своими знаниями, беспредельным мужеством помог советскому воину освободить родную землю от фашистских захватчиков.</a:t>
            </a:r>
            <a:endParaRPr lang="en-US" sz="2000" dirty="0" smtClean="0">
              <a:latin typeface="Times New Roman" pitchFamily="18" charset="0"/>
              <a:cs typeface="Times New Roman" pitchFamily="18" charset="0"/>
            </a:endParaRPr>
          </a:p>
          <a:p>
            <a:pPr algn="ctr">
              <a:defRPr/>
            </a:pPr>
            <a:r>
              <a:rPr lang="ru-RU" sz="2000" dirty="0" smtClean="0">
                <a:latin typeface="Times New Roman" pitchFamily="18" charset="0"/>
                <a:cs typeface="Times New Roman" pitchFamily="18" charset="0"/>
              </a:rPr>
              <a:t>Презентация посвящена Женщинам-медикам Великой Отечественной Войны, в которой  раскрыта  важнейшая черта  </a:t>
            </a:r>
            <a:r>
              <a:rPr lang="ru-RU" sz="2000" dirty="0">
                <a:latin typeface="Times New Roman" pitchFamily="18" charset="0"/>
                <a:cs typeface="Times New Roman" pitchFamily="18" charset="0"/>
              </a:rPr>
              <a:t>медицины </a:t>
            </a:r>
            <a:r>
              <a:rPr lang="ru-RU" sz="2000" dirty="0" smtClean="0">
                <a:latin typeface="Times New Roman" pitchFamily="18" charset="0"/>
                <a:cs typeface="Times New Roman" pitchFamily="18" charset="0"/>
              </a:rPr>
              <a:t>– героизм</a:t>
            </a:r>
          </a:p>
          <a:p>
            <a:pPr algn="ctr">
              <a:defRPr/>
            </a:pPr>
            <a:r>
              <a:rPr lang="ru-RU" sz="2000" dirty="0" smtClean="0">
                <a:latin typeface="Times New Roman" pitchFamily="18" charset="0"/>
                <a:cs typeface="Times New Roman" pitchFamily="18" charset="0"/>
              </a:rPr>
              <a:t> и важнейшая черта женщины – милосердие.</a:t>
            </a:r>
          </a:p>
          <a:p>
            <a:pPr algn="ctr">
              <a:defRPr/>
            </a:pPr>
            <a:r>
              <a:rPr lang="ru-RU" sz="2000" dirty="0" smtClean="0">
                <a:latin typeface="Times New Roman" pitchFamily="18" charset="0"/>
                <a:cs typeface="Times New Roman" pitchFamily="18" charset="0"/>
              </a:rPr>
              <a:t>На героических подвигах, совершенных в годы войны медицинскими работниками, будут воспитываться многие поколения молодёжи, избравшей путь гуманной профессии медицинского работника.</a:t>
            </a:r>
          </a:p>
          <a:p>
            <a:pPr indent="457200">
              <a:defRPr/>
            </a:pPr>
            <a:endParaRPr lang="ru-RU"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450402696"/>
      </p:ext>
    </p:extLst>
  </p:cSld>
  <p:clrMapOvr>
    <a:masterClrMapping/>
  </p:clrMapOvr>
  <p:transition spd="slow" advClick="0" advTm="15000">
    <p:pull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620688"/>
            <a:ext cx="8229600" cy="1143000"/>
          </a:xfrm>
        </p:spPr>
        <p:txBody>
          <a:bodyPr>
            <a:normAutofit fontScale="90000"/>
          </a:bodyPr>
          <a:lstStyle/>
          <a:p>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Вечная память погибшим…</a:t>
            </a:r>
            <a:b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br>
            <a:endParaRPr lang="ru-RU" b="1" dirty="0">
              <a:latin typeface="Times New Roman" pitchFamily="18" charset="0"/>
              <a:cs typeface="Times New Roman" pitchFamily="18" charset="0"/>
            </a:endParaRPr>
          </a:p>
        </p:txBody>
      </p:sp>
      <p:pic>
        <p:nvPicPr>
          <p:cNvPr id="6" name="Picture 6" descr="http://www.smayli.ru/data/smiles/9maya-1.jpg"/>
          <p:cNvPicPr>
            <a:picLocks noGrp="1" noChangeAspect="1" noChangeArrowheads="1"/>
          </p:cNvPicPr>
          <p:nvPr>
            <p:ph idx="1"/>
          </p:nvPr>
        </p:nvPicPr>
        <p:blipFill>
          <a:blip r:embed="rId2" cstate="print"/>
          <a:srcRect/>
          <a:stretch>
            <a:fillRect/>
          </a:stretch>
        </p:blipFill>
        <p:spPr bwMode="auto">
          <a:xfrm>
            <a:off x="827584" y="1484784"/>
            <a:ext cx="6034617" cy="4525963"/>
          </a:xfrm>
          <a:prstGeom prst="rect">
            <a:avLst/>
          </a:prstGeom>
          <a:noFill/>
          <a:ln w="9525">
            <a:noFill/>
            <a:miter lim="800000"/>
            <a:headEnd/>
            <a:tailEnd/>
          </a:ln>
        </p:spPr>
      </p:pic>
    </p:spTree>
  </p:cSld>
  <p:clrMapOvr>
    <a:masterClrMapping/>
  </p:clrMapOvr>
  <p:transition spd="slow" advClick="0" advTm="10000">
    <p:pull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5576" y="1997839"/>
            <a:ext cx="8280920" cy="369332"/>
          </a:xfrm>
          <a:prstGeom prst="rect">
            <a:avLst/>
          </a:prstGeom>
        </p:spPr>
        <p:txBody>
          <a:bodyPr wrap="square">
            <a:spAutoFit/>
          </a:bodyPr>
          <a:lstStyle/>
          <a:p>
            <a:endParaRPr lang="ru-RU" dirty="0" smtClean="0"/>
          </a:p>
        </p:txBody>
      </p:sp>
      <p:sp>
        <p:nvSpPr>
          <p:cNvPr id="7" name="Прямоугольник 6"/>
          <p:cNvSpPr/>
          <p:nvPr/>
        </p:nvSpPr>
        <p:spPr>
          <a:xfrm>
            <a:off x="3779912" y="4149080"/>
            <a:ext cx="4752528" cy="1938992"/>
          </a:xfrm>
          <a:prstGeom prst="rect">
            <a:avLst/>
          </a:prstGeom>
          <a:ln>
            <a:noFill/>
          </a:ln>
        </p:spPr>
        <p:txBody>
          <a:bodyPr wrap="square">
            <a:spAutoFit/>
          </a:bodyPr>
          <a:lstStyle/>
          <a:p>
            <a:pPr algn="ctr">
              <a:defRPr/>
            </a:pPr>
            <a:r>
              <a:rPr lang="ru-RU" sz="2000" dirty="0" smtClean="0">
                <a:solidFill>
                  <a:srgbClr val="002060"/>
                </a:solidFill>
                <a:effectLst>
                  <a:glow rad="228600">
                    <a:schemeClr val="accent6">
                      <a:satMod val="175000"/>
                      <a:alpha val="40000"/>
                    </a:schemeClr>
                  </a:glow>
                </a:effectLst>
                <a:latin typeface="Times New Roman" pitchFamily="18" charset="0"/>
                <a:cs typeface="Times New Roman" pitchFamily="18" charset="0"/>
              </a:rPr>
              <a:t>О, сколько слез, горячих и горючих! </a:t>
            </a:r>
            <a:br>
              <a:rPr lang="ru-RU" sz="2000" dirty="0" smtClean="0">
                <a:solidFill>
                  <a:srgbClr val="002060"/>
                </a:solidFill>
                <a:effectLst>
                  <a:glow rad="228600">
                    <a:schemeClr val="accent6">
                      <a:satMod val="175000"/>
                      <a:alpha val="40000"/>
                    </a:schemeClr>
                  </a:glow>
                </a:effectLst>
                <a:latin typeface="Times New Roman" pitchFamily="18" charset="0"/>
                <a:cs typeface="Times New Roman" pitchFamily="18" charset="0"/>
              </a:rPr>
            </a:br>
            <a:r>
              <a:rPr lang="ru-RU" sz="2000" dirty="0" smtClean="0">
                <a:solidFill>
                  <a:srgbClr val="002060"/>
                </a:solidFill>
                <a:effectLst>
                  <a:glow rad="228600">
                    <a:schemeClr val="accent6">
                      <a:satMod val="175000"/>
                      <a:alpha val="40000"/>
                    </a:schemeClr>
                  </a:glow>
                </a:effectLst>
                <a:latin typeface="Times New Roman" pitchFamily="18" charset="0"/>
                <a:cs typeface="Times New Roman" pitchFamily="18" charset="0"/>
              </a:rPr>
              <a:t>Земля моя, скажи мне, что с тобой? </a:t>
            </a:r>
            <a:br>
              <a:rPr lang="ru-RU" sz="2000" dirty="0" smtClean="0">
                <a:solidFill>
                  <a:srgbClr val="002060"/>
                </a:solidFill>
                <a:effectLst>
                  <a:glow rad="228600">
                    <a:schemeClr val="accent6">
                      <a:satMod val="175000"/>
                      <a:alpha val="40000"/>
                    </a:schemeClr>
                  </a:glow>
                </a:effectLst>
                <a:latin typeface="Times New Roman" pitchFamily="18" charset="0"/>
                <a:cs typeface="Times New Roman" pitchFamily="18" charset="0"/>
              </a:rPr>
            </a:br>
            <a:r>
              <a:rPr lang="ru-RU" sz="2000" dirty="0" smtClean="0">
                <a:solidFill>
                  <a:srgbClr val="002060"/>
                </a:solidFill>
                <a:effectLst>
                  <a:glow rad="228600">
                    <a:schemeClr val="accent6">
                      <a:satMod val="175000"/>
                      <a:alpha val="40000"/>
                    </a:schemeClr>
                  </a:glow>
                </a:effectLst>
                <a:latin typeface="Times New Roman" pitchFamily="18" charset="0"/>
                <a:cs typeface="Times New Roman" pitchFamily="18" charset="0"/>
              </a:rPr>
              <a:t>Ты часто горе видела людское, </a:t>
            </a:r>
            <a:br>
              <a:rPr lang="ru-RU" sz="2000" dirty="0" smtClean="0">
                <a:solidFill>
                  <a:srgbClr val="002060"/>
                </a:solidFill>
                <a:effectLst>
                  <a:glow rad="228600">
                    <a:schemeClr val="accent6">
                      <a:satMod val="175000"/>
                      <a:alpha val="40000"/>
                    </a:schemeClr>
                  </a:glow>
                </a:effectLst>
                <a:latin typeface="Times New Roman" pitchFamily="18" charset="0"/>
                <a:cs typeface="Times New Roman" pitchFamily="18" charset="0"/>
              </a:rPr>
            </a:br>
            <a:r>
              <a:rPr lang="ru-RU" sz="2000" dirty="0" smtClean="0">
                <a:solidFill>
                  <a:srgbClr val="002060"/>
                </a:solidFill>
                <a:effectLst>
                  <a:glow rad="228600">
                    <a:schemeClr val="accent6">
                      <a:satMod val="175000"/>
                      <a:alpha val="40000"/>
                    </a:schemeClr>
                  </a:glow>
                </a:effectLst>
                <a:latin typeface="Times New Roman" pitchFamily="18" charset="0"/>
                <a:cs typeface="Times New Roman" pitchFamily="18" charset="0"/>
              </a:rPr>
              <a:t>Ты миллионы лет цвела для нас,</a:t>
            </a:r>
            <a:br>
              <a:rPr lang="ru-RU" sz="2000" dirty="0" smtClean="0">
                <a:solidFill>
                  <a:srgbClr val="002060"/>
                </a:solidFill>
                <a:effectLst>
                  <a:glow rad="228600">
                    <a:schemeClr val="accent6">
                      <a:satMod val="175000"/>
                      <a:alpha val="40000"/>
                    </a:schemeClr>
                  </a:glow>
                </a:effectLst>
                <a:latin typeface="Times New Roman" pitchFamily="18" charset="0"/>
                <a:cs typeface="Times New Roman" pitchFamily="18" charset="0"/>
              </a:rPr>
            </a:br>
            <a:r>
              <a:rPr lang="ru-RU" sz="2000" dirty="0" smtClean="0">
                <a:solidFill>
                  <a:srgbClr val="002060"/>
                </a:solidFill>
                <a:effectLst>
                  <a:glow rad="228600">
                    <a:schemeClr val="accent6">
                      <a:satMod val="175000"/>
                      <a:alpha val="40000"/>
                    </a:schemeClr>
                  </a:glow>
                </a:effectLst>
                <a:latin typeface="Times New Roman" pitchFamily="18" charset="0"/>
                <a:cs typeface="Times New Roman" pitchFamily="18" charset="0"/>
              </a:rPr>
              <a:t>Но испытала ль ты хотя бы раз </a:t>
            </a:r>
            <a:br>
              <a:rPr lang="ru-RU" sz="2000" dirty="0" smtClean="0">
                <a:solidFill>
                  <a:srgbClr val="002060"/>
                </a:solidFill>
                <a:effectLst>
                  <a:glow rad="228600">
                    <a:schemeClr val="accent6">
                      <a:satMod val="175000"/>
                      <a:alpha val="40000"/>
                    </a:schemeClr>
                  </a:glow>
                </a:effectLst>
                <a:latin typeface="Times New Roman" pitchFamily="18" charset="0"/>
                <a:cs typeface="Times New Roman" pitchFamily="18" charset="0"/>
              </a:rPr>
            </a:br>
            <a:r>
              <a:rPr lang="ru-RU" sz="2000" dirty="0" smtClean="0">
                <a:solidFill>
                  <a:srgbClr val="002060"/>
                </a:solidFill>
                <a:effectLst>
                  <a:glow rad="228600">
                    <a:schemeClr val="accent6">
                      <a:satMod val="175000"/>
                      <a:alpha val="40000"/>
                    </a:schemeClr>
                  </a:glow>
                </a:effectLst>
                <a:latin typeface="Times New Roman" pitchFamily="18" charset="0"/>
                <a:cs typeface="Times New Roman" pitchFamily="18" charset="0"/>
              </a:rPr>
              <a:t>Такой позор и варварство такое?</a:t>
            </a:r>
            <a:endParaRPr lang="ru-RU" sz="2000" dirty="0">
              <a:solidFill>
                <a:srgbClr val="002060"/>
              </a:solidFill>
              <a:effectLst>
                <a:glow rad="228600">
                  <a:schemeClr val="accent6">
                    <a:satMod val="175000"/>
                    <a:alpha val="40000"/>
                  </a:schemeClr>
                </a:glow>
              </a:effectLst>
              <a:latin typeface="Times New Roman" pitchFamily="18" charset="0"/>
              <a:cs typeface="Times New Roman" pitchFamily="18" charset="0"/>
            </a:endParaRPr>
          </a:p>
        </p:txBody>
      </p:sp>
      <p:pic>
        <p:nvPicPr>
          <p:cNvPr id="8" name="Picture 5" descr="Картинка 3 из 53081">
            <a:hlinkClick r:id="rId2"/>
          </p:cNvPr>
          <p:cNvPicPr>
            <a:picLocks noChangeAspect="1" noChangeArrowheads="1"/>
          </p:cNvPicPr>
          <p:nvPr/>
        </p:nvPicPr>
        <p:blipFill>
          <a:blip r:embed="rId3" cstate="print"/>
          <a:srcRect l="3002" b="20442"/>
          <a:stretch>
            <a:fillRect/>
          </a:stretch>
        </p:blipFill>
        <p:spPr bwMode="auto">
          <a:xfrm>
            <a:off x="827584" y="476672"/>
            <a:ext cx="6592483" cy="3672408"/>
          </a:xfrm>
          <a:prstGeom prst="rect">
            <a:avLst/>
          </a:prstGeom>
          <a:noFill/>
          <a:effectLst>
            <a:softEdge rad="317500"/>
          </a:effectLst>
        </p:spPr>
      </p:pic>
    </p:spTree>
    <p:extLst>
      <p:ext uri="{BB962C8B-B14F-4D97-AF65-F5344CB8AC3E}">
        <p14:creationId xmlns:p14="http://schemas.microsoft.com/office/powerpoint/2010/main" val="2520043662"/>
      </p:ext>
    </p:extLst>
  </p:cSld>
  <p:clrMapOvr>
    <a:masterClrMapping/>
  </p:clrMapOvr>
  <p:transition spd="slow" advClick="0" advTm="10000">
    <p:pull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980728"/>
            <a:ext cx="9123552" cy="5349157"/>
          </a:xfrm>
          <a:prstGeom prst="rect">
            <a:avLst/>
          </a:prstGeom>
        </p:spPr>
        <p:txBody>
          <a:bodyPr wrap="square">
            <a:spAutoFit/>
          </a:bodyPr>
          <a:lstStyle/>
          <a:p>
            <a:pPr marL="342900" lvl="0" indent="-342900" algn="ctr">
              <a:spcBef>
                <a:spcPct val="20000"/>
              </a:spcBef>
              <a:defRPr/>
            </a:pPr>
            <a:r>
              <a:rPr lang="ru-RU" sz="2000" dirty="0">
                <a:solidFill>
                  <a:prstClr val="black"/>
                </a:solidFill>
                <a:latin typeface="Times New Roman" pitchFamily="18" charset="0"/>
                <a:cs typeface="Times New Roman" pitchFamily="18" charset="0"/>
              </a:rPr>
              <a:t>Великая Отечественная Война – это огромная душевная рана в человеческих сердцах. </a:t>
            </a:r>
          </a:p>
          <a:p>
            <a:pPr marL="342900" lvl="0" indent="-342900" algn="ctr">
              <a:spcBef>
                <a:spcPct val="20000"/>
              </a:spcBef>
              <a:defRPr/>
            </a:pPr>
            <a:endParaRPr lang="ru-RU" sz="2000" dirty="0">
              <a:solidFill>
                <a:prstClr val="black"/>
              </a:solidFill>
              <a:latin typeface="Times New Roman" pitchFamily="18" charset="0"/>
              <a:cs typeface="Times New Roman" pitchFamily="18" charset="0"/>
            </a:endParaRPr>
          </a:p>
          <a:p>
            <a:pPr marL="342900" lvl="0" indent="-342900" algn="ctr">
              <a:spcBef>
                <a:spcPct val="20000"/>
              </a:spcBef>
              <a:defRPr/>
            </a:pPr>
            <a:r>
              <a:rPr lang="ru-RU" sz="2000" dirty="0">
                <a:solidFill>
                  <a:prstClr val="black"/>
                </a:solidFill>
                <a:latin typeface="Times New Roman" pitchFamily="18" charset="0"/>
                <a:cs typeface="Times New Roman" pitchFamily="18" charset="0"/>
              </a:rPr>
              <a:t>Эта трагедия началась двадцать второго июня тысяча девятьсот сорок первого года, а закончилась через четыре года, через четыре тяжелых года – девятого мая тысяча девятьсот сорок пятого года. </a:t>
            </a:r>
          </a:p>
          <a:p>
            <a:pPr marL="342900" lvl="0" indent="-342900" algn="ctr">
              <a:spcBef>
                <a:spcPct val="20000"/>
              </a:spcBef>
              <a:defRPr/>
            </a:pPr>
            <a:endParaRPr lang="ru-RU" sz="2000" dirty="0">
              <a:solidFill>
                <a:prstClr val="black"/>
              </a:solidFill>
              <a:latin typeface="Times New Roman" pitchFamily="18" charset="0"/>
              <a:cs typeface="Times New Roman" pitchFamily="18" charset="0"/>
            </a:endParaRPr>
          </a:p>
          <a:p>
            <a:pPr marL="342900" lvl="0" indent="-342900" algn="ctr">
              <a:spcBef>
                <a:spcPct val="20000"/>
              </a:spcBef>
              <a:defRPr/>
            </a:pPr>
            <a:r>
              <a:rPr lang="ru-RU" sz="2000" dirty="0">
                <a:solidFill>
                  <a:prstClr val="black"/>
                </a:solidFill>
                <a:latin typeface="Times New Roman" pitchFamily="18" charset="0"/>
                <a:cs typeface="Times New Roman" pitchFamily="18" charset="0"/>
              </a:rPr>
              <a:t>Война прокатилась по просторам нашей огромной страны, неся с собой смерть и разрушения. Но все верили и знали, что победа будет за нами. Страна не выдержала бы такого страшного испытания, если бы не жила одной мыслью: «Все для фронта, все для победы!»</a:t>
            </a:r>
          </a:p>
          <a:p>
            <a:pPr marL="342900" lvl="0" indent="-342900" algn="ctr">
              <a:spcBef>
                <a:spcPct val="20000"/>
              </a:spcBef>
              <a:defRPr/>
            </a:pPr>
            <a:endParaRPr lang="ru-RU" sz="2000" dirty="0">
              <a:solidFill>
                <a:prstClr val="black"/>
              </a:solidFill>
              <a:latin typeface="Times New Roman" pitchFamily="18" charset="0"/>
              <a:cs typeface="Times New Roman" pitchFamily="18" charset="0"/>
            </a:endParaRPr>
          </a:p>
          <a:p>
            <a:pPr marL="342900" lvl="0" indent="-342900" algn="ctr">
              <a:spcBef>
                <a:spcPct val="20000"/>
              </a:spcBef>
              <a:defRPr/>
            </a:pPr>
            <a:r>
              <a:rPr lang="ru-RU" sz="2000" dirty="0">
                <a:solidFill>
                  <a:prstClr val="black"/>
                </a:solidFill>
                <a:latin typeface="Times New Roman" pitchFamily="18" charset="0"/>
                <a:cs typeface="Times New Roman" pitchFamily="18" charset="0"/>
              </a:rPr>
              <a:t>Сколько вытерпел русский народ в это время. </a:t>
            </a:r>
          </a:p>
          <a:p>
            <a:pPr marL="342900" lvl="0" indent="-342900" algn="ctr">
              <a:spcBef>
                <a:spcPct val="20000"/>
              </a:spcBef>
              <a:defRPr/>
            </a:pPr>
            <a:endParaRPr lang="ru-RU" sz="2000" dirty="0">
              <a:solidFill>
                <a:prstClr val="black"/>
              </a:solidFill>
              <a:latin typeface="Times New Roman" pitchFamily="18" charset="0"/>
              <a:cs typeface="Times New Roman" pitchFamily="18" charset="0"/>
            </a:endParaRPr>
          </a:p>
          <a:p>
            <a:pPr marL="342900" lvl="0" indent="-342900" algn="ctr">
              <a:spcBef>
                <a:spcPct val="20000"/>
              </a:spcBef>
              <a:defRPr/>
            </a:pPr>
            <a:r>
              <a:rPr lang="ru-RU" sz="2800" dirty="0">
                <a:solidFill>
                  <a:prstClr val="black"/>
                </a:solidFill>
                <a:latin typeface="Times New Roman" pitchFamily="18" charset="0"/>
                <a:cs typeface="Times New Roman" pitchFamily="18" charset="0"/>
              </a:rPr>
              <a:t>Мы обязаны склонить головы перед этими подвигами.</a:t>
            </a:r>
          </a:p>
        </p:txBody>
      </p:sp>
    </p:spTree>
  </p:cSld>
  <p:clrMapOvr>
    <a:masterClrMapping/>
  </p:clrMapOvr>
  <p:transition spd="slow" advClick="0" advTm="17000">
    <p:pull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25252" y="620688"/>
            <a:ext cx="8388424" cy="4032448"/>
          </a:xfrm>
        </p:spPr>
        <p:txBody>
          <a:bodyPr>
            <a:normAutofit lnSpcReduction="10000"/>
          </a:bodyPr>
          <a:lstStyle/>
          <a:p>
            <a:pPr marL="0" indent="0" algn="ctr">
              <a:buNone/>
            </a:pPr>
            <a:r>
              <a:rPr lang="ru-RU" sz="2000" dirty="0" smtClean="0">
                <a:latin typeface="Times New Roman" pitchFamily="18" charset="0"/>
                <a:cs typeface="Times New Roman" pitchFamily="18" charset="0"/>
              </a:rPr>
              <a:t>В великом подвиге народа в годы ВОВ достойное место занимает беззаветный и благородный труд огромной армии медицинских работников. </a:t>
            </a:r>
          </a:p>
          <a:p>
            <a:pPr marL="0" indent="0" algn="ctr">
              <a:buNone/>
            </a:pPr>
            <a:r>
              <a:rPr lang="ru-RU" sz="2000" dirty="0" smtClean="0">
                <a:latin typeface="Times New Roman" pitchFamily="18" charset="0"/>
                <a:cs typeface="Times New Roman" pitchFamily="18" charset="0"/>
              </a:rPr>
              <a:t>Медицинские работники по долгу своей профессии, по зову сердца приняли на свои плечи огромную тяжесть борьбы за спасение жизни раненых и больных.</a:t>
            </a:r>
          </a:p>
          <a:p>
            <a:pPr marL="0" indent="0" algn="ctr">
              <a:buNone/>
            </a:pPr>
            <a:r>
              <a:rPr lang="ru-RU" sz="2000" dirty="0" smtClean="0">
                <a:latin typeface="Times New Roman" pitchFamily="18" charset="0"/>
                <a:cs typeface="Times New Roman" pitchFamily="18" charset="0"/>
              </a:rPr>
              <a:t> Врачи и медицинские сестры Советской Армии на себе выносили с поля боя раненых, сутками стояли за операционными столами. </a:t>
            </a:r>
          </a:p>
          <a:p>
            <a:pPr marL="0" indent="0" algn="ctr">
              <a:buNone/>
            </a:pPr>
            <a:r>
              <a:rPr lang="ru-RU" sz="2000" dirty="0" smtClean="0">
                <a:latin typeface="Times New Roman" pitchFamily="18" charset="0"/>
                <a:cs typeface="Times New Roman" pitchFamily="18" charset="0"/>
              </a:rPr>
              <a:t>Они не прекращали работу под обстрелом и бомбежкой врага.</a:t>
            </a:r>
          </a:p>
          <a:p>
            <a:pPr marL="0" indent="0" algn="ctr">
              <a:buNone/>
            </a:pPr>
            <a:r>
              <a:rPr lang="ru-RU" sz="2000" dirty="0" smtClean="0">
                <a:latin typeface="Times New Roman" pitchFamily="18" charset="0"/>
                <a:cs typeface="Times New Roman" pitchFamily="18" charset="0"/>
              </a:rPr>
              <a:t> Чуть передвигаясь от усталости и истощения, они засыпали на ходу, но не покидали рабочего места. В нужную минуту командование солдатами они принимали на себя. Многие медики отдавали свою кровь для переливания. раненым.</a:t>
            </a:r>
            <a:endParaRPr lang="ru-RU" sz="20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0" y="4077072"/>
            <a:ext cx="3479800" cy="2514600"/>
          </a:xfrm>
          <a:prstGeom prst="rect">
            <a:avLst/>
          </a:prstGeom>
          <a:noFill/>
          <a:ln w="9525">
            <a:noFill/>
            <a:miter lim="800000"/>
            <a:headEnd/>
            <a:tailEnd/>
          </a:ln>
          <a:effectLst>
            <a:softEdge rad="317500"/>
          </a:effectLst>
        </p:spPr>
      </p:pic>
      <p:pic>
        <p:nvPicPr>
          <p:cNvPr id="5" name="Picture 4"/>
          <p:cNvPicPr>
            <a:picLocks noChangeAspect="1" noChangeArrowheads="1"/>
          </p:cNvPicPr>
          <p:nvPr/>
        </p:nvPicPr>
        <p:blipFill>
          <a:blip r:embed="rId3" cstate="print"/>
          <a:srcRect/>
          <a:stretch>
            <a:fillRect/>
          </a:stretch>
        </p:blipFill>
        <p:spPr bwMode="auto">
          <a:xfrm>
            <a:off x="3479800" y="4413974"/>
            <a:ext cx="2743200" cy="2209800"/>
          </a:xfrm>
          <a:prstGeom prst="rect">
            <a:avLst/>
          </a:prstGeom>
          <a:noFill/>
          <a:ln w="9525">
            <a:noFill/>
            <a:miter lim="800000"/>
            <a:headEnd/>
            <a:tailEnd/>
          </a:ln>
          <a:effectLst>
            <a:softEdge rad="317500"/>
          </a:effectLst>
        </p:spPr>
      </p:pic>
      <p:pic>
        <p:nvPicPr>
          <p:cNvPr id="6" name="Picture 3"/>
          <p:cNvPicPr>
            <a:picLocks noChangeAspect="1" noChangeArrowheads="1"/>
          </p:cNvPicPr>
          <p:nvPr/>
        </p:nvPicPr>
        <p:blipFill>
          <a:blip r:embed="rId4" cstate="print"/>
          <a:srcRect/>
          <a:stretch>
            <a:fillRect/>
          </a:stretch>
        </p:blipFill>
        <p:spPr bwMode="auto">
          <a:xfrm>
            <a:off x="6042246" y="4149080"/>
            <a:ext cx="3101754" cy="2232248"/>
          </a:xfrm>
          <a:prstGeom prst="rect">
            <a:avLst/>
          </a:prstGeom>
          <a:noFill/>
          <a:ln w="9525">
            <a:noFill/>
            <a:miter lim="800000"/>
            <a:headEnd/>
            <a:tailEnd/>
          </a:ln>
          <a:effectLst>
            <a:softEdge rad="317500"/>
          </a:effectLst>
        </p:spPr>
      </p:pic>
    </p:spTree>
  </p:cSld>
  <p:clrMapOvr>
    <a:masterClrMapping/>
  </p:clrMapOvr>
  <p:transition spd="slow" advClick="0" advTm="17000">
    <p:pull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412776"/>
            <a:ext cx="8229600" cy="4525963"/>
          </a:xfrm>
        </p:spPr>
        <p:txBody>
          <a:bodyPr>
            <a:noAutofit/>
          </a:bodyPr>
          <a:lstStyle/>
          <a:p>
            <a:pPr eaLnBrk="0" hangingPunct="0">
              <a:buNone/>
              <a:defRPr/>
            </a:pPr>
            <a:r>
              <a:rPr lang="ru-RU" sz="2000" dirty="0" smtClean="0">
                <a:latin typeface="Times New Roman" pitchFamily="18" charset="0"/>
                <a:cs typeface="Times New Roman" pitchFamily="18" charset="0"/>
              </a:rPr>
              <a:t>Смерть не хочет щадить красоты,</a:t>
            </a:r>
          </a:p>
          <a:p>
            <a:pPr eaLnBrk="0" hangingPunct="0">
              <a:buNone/>
              <a:defRPr/>
            </a:pPr>
            <a:r>
              <a:rPr lang="ru-RU" sz="2000" dirty="0" smtClean="0">
                <a:latin typeface="Times New Roman" pitchFamily="18" charset="0"/>
                <a:cs typeface="Times New Roman" pitchFamily="18" charset="0"/>
              </a:rPr>
              <a:t>Ни весёлых, ни злых, ни крылатых,</a:t>
            </a:r>
          </a:p>
          <a:p>
            <a:pPr eaLnBrk="0" hangingPunct="0">
              <a:buNone/>
              <a:defRPr/>
            </a:pPr>
            <a:r>
              <a:rPr lang="ru-RU" sz="2000" dirty="0" smtClean="0">
                <a:latin typeface="Times New Roman" pitchFamily="18" charset="0"/>
                <a:cs typeface="Times New Roman" pitchFamily="18" charset="0"/>
              </a:rPr>
              <a:t>Но встают у нее на пути</a:t>
            </a:r>
          </a:p>
          <a:p>
            <a:pPr eaLnBrk="0" hangingPunct="0">
              <a:buNone/>
              <a:defRPr/>
            </a:pPr>
            <a:r>
              <a:rPr lang="ru-RU" sz="2000" dirty="0" smtClean="0">
                <a:latin typeface="Times New Roman" pitchFamily="18" charset="0"/>
                <a:cs typeface="Times New Roman" pitchFamily="18" charset="0"/>
              </a:rPr>
              <a:t>Люди в белых халатах.</a:t>
            </a:r>
          </a:p>
          <a:p>
            <a:pPr eaLnBrk="0" hangingPunct="0">
              <a:buNone/>
              <a:defRPr/>
            </a:pPr>
            <a:r>
              <a:rPr lang="ru-RU" sz="2000" dirty="0" smtClean="0">
                <a:latin typeface="Times New Roman" pitchFamily="18" charset="0"/>
                <a:cs typeface="Times New Roman" pitchFamily="18" charset="0"/>
              </a:rPr>
              <a:t>Люди в белых халатах</a:t>
            </a:r>
          </a:p>
          <a:p>
            <a:pPr eaLnBrk="0" hangingPunct="0">
              <a:buNone/>
              <a:defRPr/>
            </a:pPr>
            <a:r>
              <a:rPr lang="ru-RU" sz="2000" dirty="0" smtClean="0">
                <a:latin typeface="Times New Roman" pitchFamily="18" charset="0"/>
                <a:cs typeface="Times New Roman" pitchFamily="18" charset="0"/>
              </a:rPr>
              <a:t>Вот опять у нее на пути.</a:t>
            </a:r>
          </a:p>
          <a:p>
            <a:pPr eaLnBrk="0" hangingPunct="0">
              <a:buNone/>
              <a:defRPr/>
            </a:pPr>
            <a:r>
              <a:rPr lang="ru-RU" sz="2000" dirty="0" smtClean="0">
                <a:latin typeface="Times New Roman" pitchFamily="18" charset="0"/>
                <a:cs typeface="Times New Roman" pitchFamily="18" charset="0"/>
              </a:rPr>
              <a:t>И дыхание станет ровней,</a:t>
            </a:r>
          </a:p>
          <a:p>
            <a:pPr eaLnBrk="0" hangingPunct="0">
              <a:buNone/>
              <a:defRPr/>
            </a:pPr>
            <a:r>
              <a:rPr lang="ru-RU" sz="2000" dirty="0" smtClean="0">
                <a:latin typeface="Times New Roman" pitchFamily="18" charset="0"/>
                <a:cs typeface="Times New Roman" pitchFamily="18" charset="0"/>
              </a:rPr>
              <a:t>И страданья отступят куда-то,</a:t>
            </a:r>
          </a:p>
          <a:p>
            <a:pPr eaLnBrk="0" hangingPunct="0">
              <a:buNone/>
              <a:defRPr/>
            </a:pPr>
            <a:r>
              <a:rPr lang="ru-RU" sz="2000" dirty="0" smtClean="0">
                <a:latin typeface="Times New Roman" pitchFamily="18" charset="0"/>
                <a:cs typeface="Times New Roman" pitchFamily="18" charset="0"/>
              </a:rPr>
              <a:t>Лишь нагнутся к постели твоей</a:t>
            </a:r>
          </a:p>
          <a:p>
            <a:pPr eaLnBrk="0" hangingPunct="0">
              <a:buNone/>
              <a:defRPr/>
            </a:pPr>
            <a:r>
              <a:rPr lang="ru-RU" sz="2000" dirty="0" smtClean="0">
                <a:latin typeface="Times New Roman" pitchFamily="18" charset="0"/>
                <a:cs typeface="Times New Roman" pitchFamily="18" charset="0"/>
              </a:rPr>
              <a:t>Люди в белых халатах.</a:t>
            </a:r>
          </a:p>
          <a:p>
            <a:pPr eaLnBrk="0" hangingPunct="0">
              <a:buNone/>
              <a:defRPr/>
            </a:pPr>
            <a:r>
              <a:rPr lang="ru-RU" sz="2000" dirty="0" smtClean="0">
                <a:latin typeface="Times New Roman" pitchFamily="18" charset="0"/>
                <a:cs typeface="Times New Roman" pitchFamily="18" charset="0"/>
              </a:rPr>
              <a:t>Люди в белых халатах</a:t>
            </a:r>
          </a:p>
          <a:p>
            <a:pPr eaLnBrk="0" hangingPunct="0">
              <a:buNone/>
              <a:defRPr/>
            </a:pPr>
            <a:r>
              <a:rPr lang="ru-RU" sz="2000" dirty="0" smtClean="0">
                <a:latin typeface="Times New Roman" pitchFamily="18" charset="0"/>
                <a:cs typeface="Times New Roman" pitchFamily="18" charset="0"/>
              </a:rPr>
              <a:t>У постели склонились твоей.</a:t>
            </a:r>
            <a:endParaRPr lang="ru-RU" sz="2000" dirty="0">
              <a:latin typeface="Times New Roman" pitchFamily="18" charset="0"/>
              <a:cs typeface="Times New Roman" pitchFamily="18" charset="0"/>
            </a:endParaRPr>
          </a:p>
        </p:txBody>
      </p:sp>
      <p:pic>
        <p:nvPicPr>
          <p:cNvPr id="4" name="Picture 9" descr="http://www.zdorovieinfo.ru/upload/contents/502/vrachi-vel-otechestv-158.jpg"/>
          <p:cNvPicPr>
            <a:picLocks noChangeAspect="1" noChangeArrowheads="1"/>
          </p:cNvPicPr>
          <p:nvPr/>
        </p:nvPicPr>
        <p:blipFill>
          <a:blip r:embed="rId2" cstate="print"/>
          <a:srcRect/>
          <a:stretch>
            <a:fillRect/>
          </a:stretch>
        </p:blipFill>
        <p:spPr bwMode="auto">
          <a:xfrm>
            <a:off x="4427984" y="1484784"/>
            <a:ext cx="4441260" cy="3316891"/>
          </a:xfrm>
          <a:prstGeom prst="rect">
            <a:avLst/>
          </a:prstGeom>
          <a:noFill/>
          <a:effectLst>
            <a:softEdge rad="127000"/>
          </a:effectLst>
        </p:spPr>
      </p:pic>
    </p:spTree>
  </p:cSld>
  <p:clrMapOvr>
    <a:masterClrMapping/>
  </p:clrMapOvr>
  <p:transition spd="slow" advClick="0" advTm="13000">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560" y="703237"/>
            <a:ext cx="8229600" cy="4525963"/>
          </a:xfrm>
        </p:spPr>
        <p:txBody>
          <a:bodyPr>
            <a:normAutofit/>
          </a:bodyPr>
          <a:lstStyle/>
          <a:p>
            <a:pPr indent="342900" algn="r">
              <a:buNone/>
              <a:defRPr/>
            </a:pPr>
            <a:r>
              <a:rPr lang="ru-RU" sz="2000" dirty="0" smtClean="0">
                <a:latin typeface="Times New Roman" pitchFamily="18" charset="0"/>
                <a:cs typeface="Times New Roman" pitchFamily="18" charset="0"/>
              </a:rPr>
              <a:t>Сколько раненых в битве крутой,</a:t>
            </a:r>
          </a:p>
          <a:p>
            <a:pPr indent="342900" algn="r" eaLnBrk="0" hangingPunct="0">
              <a:buNone/>
              <a:defRPr/>
            </a:pPr>
            <a:r>
              <a:rPr lang="ru-RU" sz="2000" dirty="0" smtClean="0">
                <a:latin typeface="Times New Roman" pitchFamily="18" charset="0"/>
                <a:cs typeface="Times New Roman" pitchFamily="18" charset="0"/>
              </a:rPr>
              <a:t>Сколько их в тесноте медсанбатов</a:t>
            </a:r>
          </a:p>
          <a:p>
            <a:pPr indent="342900" algn="r" eaLnBrk="0" hangingPunct="0">
              <a:buNone/>
              <a:defRPr/>
            </a:pPr>
            <a:r>
              <a:rPr lang="ru-RU" sz="2000" dirty="0" smtClean="0">
                <a:latin typeface="Times New Roman" pitchFamily="18" charset="0"/>
                <a:cs typeface="Times New Roman" pitchFamily="18" charset="0"/>
              </a:rPr>
              <a:t>Отнимали у смерти слепой</a:t>
            </a:r>
          </a:p>
          <a:p>
            <a:pPr indent="342900" algn="r" eaLnBrk="0" hangingPunct="0">
              <a:buNone/>
              <a:defRPr/>
            </a:pPr>
            <a:r>
              <a:rPr lang="ru-RU" sz="2000" dirty="0" smtClean="0">
                <a:latin typeface="Times New Roman" pitchFamily="18" charset="0"/>
                <a:cs typeface="Times New Roman" pitchFamily="18" charset="0"/>
              </a:rPr>
              <a:t>Люди в белых халатах.</a:t>
            </a:r>
          </a:p>
          <a:p>
            <a:pPr indent="342900" algn="r" eaLnBrk="0" hangingPunct="0">
              <a:buNone/>
              <a:defRPr/>
            </a:pPr>
            <a:r>
              <a:rPr lang="ru-RU" sz="2000" dirty="0" smtClean="0">
                <a:latin typeface="Times New Roman" pitchFamily="18" charset="0"/>
                <a:cs typeface="Times New Roman" pitchFamily="18" charset="0"/>
              </a:rPr>
              <a:t>Люди в белых халатах</a:t>
            </a:r>
          </a:p>
          <a:p>
            <a:pPr indent="342900" algn="r" eaLnBrk="0" hangingPunct="0">
              <a:buNone/>
              <a:defRPr/>
            </a:pPr>
            <a:r>
              <a:rPr lang="ru-RU" sz="2000" dirty="0" smtClean="0">
                <a:latin typeface="Times New Roman" pitchFamily="18" charset="0"/>
                <a:cs typeface="Times New Roman" pitchFamily="18" charset="0"/>
              </a:rPr>
              <a:t>Отнимали у смерти слепой.</a:t>
            </a:r>
          </a:p>
          <a:p>
            <a:pPr indent="342900" algn="r" eaLnBrk="0" hangingPunct="0">
              <a:buNone/>
              <a:defRPr/>
            </a:pPr>
            <a:r>
              <a:rPr lang="ru-RU" sz="2000" dirty="0" smtClean="0">
                <a:latin typeface="Times New Roman" pitchFamily="18" charset="0"/>
                <a:cs typeface="Times New Roman" pitchFamily="18" charset="0"/>
              </a:rPr>
              <a:t>Вечный подвиг - он вам по плечу,</a:t>
            </a:r>
          </a:p>
          <a:p>
            <a:pPr indent="342900" algn="r" eaLnBrk="0" hangingPunct="0">
              <a:buNone/>
              <a:defRPr/>
            </a:pPr>
            <a:r>
              <a:rPr lang="ru-RU" sz="2000" dirty="0" smtClean="0">
                <a:latin typeface="Times New Roman" pitchFamily="18" charset="0"/>
                <a:cs typeface="Times New Roman" pitchFamily="18" charset="0"/>
              </a:rPr>
              <a:t>Ваши руки - бессонны и святы,</a:t>
            </a:r>
          </a:p>
          <a:p>
            <a:pPr indent="342900" algn="r" eaLnBrk="0" hangingPunct="0">
              <a:buNone/>
              <a:defRPr/>
            </a:pPr>
            <a:r>
              <a:rPr lang="ru-RU" sz="2000" dirty="0" smtClean="0">
                <a:latin typeface="Times New Roman" pitchFamily="18" charset="0"/>
                <a:cs typeface="Times New Roman" pitchFamily="18" charset="0"/>
              </a:rPr>
              <a:t>Низко вам поклониться хочу,</a:t>
            </a:r>
          </a:p>
          <a:p>
            <a:pPr indent="342900" algn="r" eaLnBrk="0" hangingPunct="0">
              <a:buNone/>
              <a:defRPr/>
            </a:pPr>
            <a:r>
              <a:rPr lang="ru-RU" sz="2000" dirty="0" smtClean="0">
                <a:latin typeface="Times New Roman" pitchFamily="18" charset="0"/>
                <a:cs typeface="Times New Roman" pitchFamily="18" charset="0"/>
              </a:rPr>
              <a:t>Люди в белых халатах.</a:t>
            </a:r>
          </a:p>
          <a:p>
            <a:pPr indent="342900" algn="r" eaLnBrk="0" hangingPunct="0">
              <a:buNone/>
              <a:defRPr/>
            </a:pPr>
            <a:r>
              <a:rPr lang="ru-RU" sz="2000" dirty="0" smtClean="0">
                <a:latin typeface="Times New Roman" pitchFamily="18" charset="0"/>
                <a:cs typeface="Times New Roman" pitchFamily="18" charset="0"/>
              </a:rPr>
              <a:t>Люди в белых халатах</a:t>
            </a:r>
          </a:p>
          <a:p>
            <a:pPr indent="342900" algn="r" eaLnBrk="0" hangingPunct="0">
              <a:buNone/>
              <a:defRPr/>
            </a:pPr>
            <a:r>
              <a:rPr lang="ru-RU" sz="2000" dirty="0" smtClean="0">
                <a:latin typeface="Times New Roman" pitchFamily="18" charset="0"/>
                <a:cs typeface="Times New Roman" pitchFamily="18" charset="0"/>
              </a:rPr>
              <a:t>Низко вам поклониться хочу.</a:t>
            </a:r>
            <a:endParaRPr lang="ru-RU" sz="20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79512" y="1556792"/>
            <a:ext cx="4794532" cy="3672408"/>
          </a:xfrm>
          <a:prstGeom prst="rect">
            <a:avLst/>
          </a:prstGeom>
          <a:noFill/>
          <a:ln w="9525">
            <a:noFill/>
            <a:miter lim="800000"/>
            <a:headEnd/>
            <a:tailEnd/>
          </a:ln>
          <a:effectLst>
            <a:softEdge rad="317500"/>
          </a:effectLst>
        </p:spPr>
      </p:pic>
    </p:spTree>
  </p:cSld>
  <p:clrMapOvr>
    <a:masterClrMapping/>
  </p:clrMapOvr>
  <p:transition spd="slow" advClick="0" advTm="13000">
    <p:pull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548680"/>
            <a:ext cx="8229600" cy="4277072"/>
          </a:xfrm>
        </p:spPr>
        <p:txBody>
          <a:bodyPr>
            <a:normAutofit/>
          </a:bodyPr>
          <a:lstStyle/>
          <a:p>
            <a:pPr indent="361950" algn="ctr" fontAlgn="auto">
              <a:spcBef>
                <a:spcPts val="0"/>
              </a:spcBef>
              <a:spcAft>
                <a:spcPts val="0"/>
              </a:spcAft>
              <a:buNone/>
              <a:defRPr/>
            </a:pPr>
            <a:r>
              <a:rPr lang="ru-RU" sz="2000" dirty="0" smtClean="0">
                <a:latin typeface="Times New Roman" pitchFamily="18" charset="0"/>
                <a:ea typeface="Arial Unicode MS" pitchFamily="34" charset="-128"/>
                <a:cs typeface="Times New Roman" pitchFamily="18" charset="0"/>
              </a:rPr>
              <a:t>Чтоб все мечты мои сбылись в походах и в боях, издалека мне улыбнись, моя любимая, - поется в одной фронтовой песне. Они не издалека улыбались мужчинам - боевые подруги сражались с ними бок о бок, терпя одинаковые лишения и страдания, показывая чудеса храбрости и героизма и воодушевляя бойцов на новые подвиги. </a:t>
            </a:r>
          </a:p>
          <a:p>
            <a:pPr indent="361950" algn="ctr" fontAlgn="auto">
              <a:spcBef>
                <a:spcPts val="0"/>
              </a:spcBef>
              <a:spcAft>
                <a:spcPts val="0"/>
              </a:spcAft>
              <a:buNone/>
              <a:defRPr/>
            </a:pPr>
            <a:endParaRPr lang="ru-RU" sz="2000" dirty="0">
              <a:latin typeface="Times New Roman" pitchFamily="18" charset="0"/>
              <a:ea typeface="Arial Unicode MS" pitchFamily="34" charset="-128"/>
              <a:cs typeface="Times New Roman" pitchFamily="18" charset="0"/>
            </a:endParaRPr>
          </a:p>
          <a:p>
            <a:pPr indent="361950" algn="ctr" fontAlgn="auto">
              <a:spcBef>
                <a:spcPts val="0"/>
              </a:spcBef>
              <a:spcAft>
                <a:spcPts val="0"/>
              </a:spcAft>
              <a:buNone/>
              <a:defRPr/>
            </a:pPr>
            <a:r>
              <a:rPr lang="ru-RU" sz="2000" dirty="0" smtClean="0">
                <a:latin typeface="Times New Roman" pitchFamily="18" charset="0"/>
                <a:ea typeface="Arial Unicode MS" pitchFamily="34" charset="-128"/>
                <a:cs typeface="Times New Roman" pitchFamily="18" charset="0"/>
              </a:rPr>
              <a:t>У войны не женское лицо. Но войну невозможно представить без этих прекрасных женских лиц, без этих глаз… светящиеся в них доброта, верность, нежность, любовь побеждали грязь и смерть, подлость и беду. В историю войны они вписали множество ярких страниц, показав образцы мужества, воинского подвига и беззаветной преданности своему долгу.</a:t>
            </a:r>
            <a:endParaRPr lang="ru-RU" sz="2000" dirty="0">
              <a:latin typeface="Times New Roman" pitchFamily="18" charset="0"/>
              <a:ea typeface="Arial Unicode MS" pitchFamily="34" charset="-128"/>
              <a:cs typeface="Times New Roman" pitchFamily="18" charset="0"/>
            </a:endParaRPr>
          </a:p>
        </p:txBody>
      </p:sp>
      <p:pic>
        <p:nvPicPr>
          <p:cNvPr id="6" name="Рисунок 1" descr="http://waralbum.ru/wp-content/uploads/yapb_cache/0_36a31_a21bcd79_orig1.ae8awyvqwjs44k0cogsg84kcc.a4c4bbbo8s0s8gkgs4ksg8ckc.th.jpeg">
            <a:hlinkClick r:id="rId2" tooltip="&quot;Советская регулировщица&quot;"/>
          </p:cNvPr>
          <p:cNvPicPr>
            <a:picLocks noChangeAspect="1" noChangeArrowheads="1"/>
          </p:cNvPicPr>
          <p:nvPr/>
        </p:nvPicPr>
        <p:blipFill>
          <a:blip r:embed="rId3" cstate="print"/>
          <a:srcRect/>
          <a:stretch>
            <a:fillRect/>
          </a:stretch>
        </p:blipFill>
        <p:spPr bwMode="auto">
          <a:xfrm>
            <a:off x="179512" y="4038600"/>
            <a:ext cx="2819400" cy="2819400"/>
          </a:xfrm>
          <a:prstGeom prst="rect">
            <a:avLst/>
          </a:prstGeom>
          <a:noFill/>
          <a:ln w="9525">
            <a:noFill/>
            <a:miter lim="800000"/>
            <a:headEnd/>
            <a:tailEnd/>
          </a:ln>
          <a:effectLst>
            <a:softEdge rad="317500"/>
          </a:effectLst>
        </p:spPr>
      </p:pic>
      <p:pic>
        <p:nvPicPr>
          <p:cNvPr id="7" name="Рисунок 41" descr="http://waralbum.ru/wp-content/uploads/yapb_cache/200090917_pul.9cn31vkpscg0g40gkckock8k8.a4c4bbbo8s0s8gkgs4ksg8ckc.th.jpeg">
            <a:hlinkClick r:id="rId4" tooltip="&quot;Пулеметчица Зина Козлова&quot;"/>
          </p:cNvPr>
          <p:cNvPicPr>
            <a:picLocks noChangeAspect="1" noChangeArrowheads="1"/>
          </p:cNvPicPr>
          <p:nvPr/>
        </p:nvPicPr>
        <p:blipFill>
          <a:blip r:embed="rId5" cstate="print"/>
          <a:srcRect/>
          <a:stretch>
            <a:fillRect/>
          </a:stretch>
        </p:blipFill>
        <p:spPr bwMode="auto">
          <a:xfrm>
            <a:off x="3203848" y="4365104"/>
            <a:ext cx="2472032" cy="2276872"/>
          </a:xfrm>
          <a:prstGeom prst="rect">
            <a:avLst/>
          </a:prstGeom>
          <a:noFill/>
          <a:ln w="9525">
            <a:noFill/>
            <a:miter lim="800000"/>
            <a:headEnd/>
            <a:tailEnd/>
          </a:ln>
          <a:effectLst>
            <a:softEdge rad="127000"/>
          </a:effectLst>
        </p:spPr>
      </p:pic>
      <p:pic>
        <p:nvPicPr>
          <p:cNvPr id="8" name="Рисунок 8" descr="http://waralbum.ru/wp-content/uploads/yapb_cache/_54.ph1bm3ok3qoswsk8g8k0wk8o.a4c4bbbo8s0s8gkgs4ksg8ckc.th.jpeg">
            <a:hlinkClick r:id="rId6" tooltip="&quot;Медики 144-го стрелкового полка 49-й гвардейской стрелковой дивизии&quot;"/>
          </p:cNvPr>
          <p:cNvPicPr>
            <a:picLocks noChangeAspect="1" noChangeArrowheads="1"/>
          </p:cNvPicPr>
          <p:nvPr/>
        </p:nvPicPr>
        <p:blipFill>
          <a:blip r:embed="rId7" cstate="print"/>
          <a:srcRect/>
          <a:stretch>
            <a:fillRect/>
          </a:stretch>
        </p:blipFill>
        <p:spPr bwMode="auto">
          <a:xfrm>
            <a:off x="6012160" y="3933056"/>
            <a:ext cx="2880320" cy="2664296"/>
          </a:xfrm>
          <a:prstGeom prst="rect">
            <a:avLst/>
          </a:prstGeom>
          <a:noFill/>
          <a:ln w="9525">
            <a:noFill/>
            <a:miter lim="800000"/>
            <a:headEnd/>
            <a:tailEnd/>
          </a:ln>
          <a:effectLst>
            <a:softEdge rad="317500"/>
          </a:effectLst>
        </p:spPr>
      </p:pic>
    </p:spTree>
  </p:cSld>
  <p:clrMapOvr>
    <a:masterClrMapping/>
  </p:clrMapOvr>
  <p:transition spd="slow" advClick="0" advTm="17000">
    <p:pull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cstate="print"/>
          <a:srcRect/>
          <a:stretch>
            <a:fillRect/>
          </a:stretch>
        </p:blipFill>
        <p:spPr bwMode="auto">
          <a:xfrm>
            <a:off x="179512" y="4221088"/>
            <a:ext cx="4176464" cy="2419878"/>
          </a:xfrm>
          <a:prstGeom prst="rect">
            <a:avLst/>
          </a:prstGeom>
          <a:noFill/>
          <a:effectLst>
            <a:softEdge rad="127000"/>
          </a:effectLst>
        </p:spPr>
      </p:pic>
      <p:sp>
        <p:nvSpPr>
          <p:cNvPr id="3" name="Содержимое 2"/>
          <p:cNvSpPr>
            <a:spLocks noGrp="1"/>
          </p:cNvSpPr>
          <p:nvPr>
            <p:ph idx="1"/>
          </p:nvPr>
        </p:nvSpPr>
        <p:spPr>
          <a:xfrm>
            <a:off x="683568" y="620688"/>
            <a:ext cx="8229600" cy="4525963"/>
          </a:xfrm>
        </p:spPr>
        <p:txBody>
          <a:bodyPr/>
          <a:lstStyle/>
          <a:p>
            <a:pPr algn="ctr">
              <a:buNone/>
            </a:pPr>
            <a:r>
              <a:rPr lang="ru-RU" sz="2000" dirty="0" smtClean="0">
                <a:latin typeface="Times New Roman" pitchFamily="18" charset="0"/>
                <a:cs typeface="Times New Roman" pitchFamily="18" charset="0"/>
              </a:rPr>
              <a:t>Большая беда, которую девушки пережили вместе со всей страной, сделала их души открытыми навстречу добру и чужим страданиям.</a:t>
            </a:r>
            <a:r>
              <a:rPr lang="ru-RU" sz="2000" b="1" dirty="0" smtClean="0">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t> </a:t>
            </a:r>
            <a:r>
              <a:rPr lang="ru-RU" sz="2000" dirty="0" smtClean="0">
                <a:latin typeface="Times New Roman" pitchFamily="18" charset="0"/>
                <a:ea typeface="Arial Unicode MS" pitchFamily="34" charset="-128"/>
                <a:cs typeface="Times New Roman" pitchFamily="18" charset="0"/>
              </a:rPr>
              <a:t>Мужество и бесстрашие проявляли девушки-санитарки, вынося с поля боя раненых. </a:t>
            </a:r>
          </a:p>
          <a:p>
            <a:pPr algn="ctr">
              <a:buNone/>
            </a:pPr>
            <a:r>
              <a:rPr lang="ru-RU" sz="2000" dirty="0" smtClean="0">
                <a:latin typeface="Times New Roman" pitchFamily="18" charset="0"/>
                <a:ea typeface="Arial Unicode MS" pitchFamily="34" charset="-128"/>
                <a:cs typeface="Times New Roman" pitchFamily="18" charset="0"/>
              </a:rPr>
              <a:t>Медицинская сестра из Казани </a:t>
            </a:r>
            <a:r>
              <a:rPr lang="ru-RU" sz="2000" dirty="0" err="1" smtClean="0">
                <a:latin typeface="Times New Roman" pitchFamily="18" charset="0"/>
                <a:ea typeface="Arial Unicode MS" pitchFamily="34" charset="-128"/>
                <a:cs typeface="Times New Roman" pitchFamily="18" charset="0"/>
              </a:rPr>
              <a:t>Асия</a:t>
            </a:r>
            <a:r>
              <a:rPr lang="ru-RU" sz="2000" dirty="0" smtClean="0">
                <a:latin typeface="Times New Roman" pitchFamily="18" charset="0"/>
                <a:ea typeface="Arial Unicode MS" pitchFamily="34" charset="-128"/>
                <a:cs typeface="Times New Roman" pitchFamily="18" charset="0"/>
              </a:rPr>
              <a:t> </a:t>
            </a:r>
            <a:r>
              <a:rPr lang="ru-RU" sz="2000" dirty="0" err="1" smtClean="0">
                <a:latin typeface="Times New Roman" pitchFamily="18" charset="0"/>
                <a:ea typeface="Arial Unicode MS" pitchFamily="34" charset="-128"/>
                <a:cs typeface="Times New Roman" pitchFamily="18" charset="0"/>
              </a:rPr>
              <a:t>Хакимовна</a:t>
            </a:r>
            <a:r>
              <a:rPr lang="ru-RU" sz="2000" dirty="0" smtClean="0">
                <a:latin typeface="Times New Roman" pitchFamily="18" charset="0"/>
                <a:ea typeface="Arial Unicode MS" pitchFamily="34" charset="-128"/>
                <a:cs typeface="Times New Roman" pitchFamily="18" charset="0"/>
              </a:rPr>
              <a:t> </a:t>
            </a:r>
            <a:r>
              <a:rPr lang="ru-RU" sz="2000" dirty="0" err="1" smtClean="0">
                <a:latin typeface="Times New Roman" pitchFamily="18" charset="0"/>
                <a:ea typeface="Arial Unicode MS" pitchFamily="34" charset="-128"/>
                <a:cs typeface="Times New Roman" pitchFamily="18" charset="0"/>
              </a:rPr>
              <a:t>Ильматова</a:t>
            </a:r>
            <a:r>
              <a:rPr lang="ru-RU" sz="2000" dirty="0" smtClean="0">
                <a:latin typeface="Times New Roman" pitchFamily="18" charset="0"/>
                <a:ea typeface="Arial Unicode MS" pitchFamily="34" charset="-128"/>
                <a:cs typeface="Times New Roman" pitchFamily="18" charset="0"/>
              </a:rPr>
              <a:t> спасла жизнь десяткам раненым. Под Сталинградом ночью, в степи с двумя тяжелоранеными она осталась на покинутой нашими войсками позиции. Быстро перевязав им раны, она потащила их к своим. Тащила по очереди: подтянет одного, вернется за другим. «Брось нас, все равно не выберешься с нами, - уговаривал сестру раненый. – Рано еще тебе умирать, дочка…».Раненый  поклялся: «Если вернусь домой, детям расскажу о тебе, сестра. Всю жизнь буду благодарить тебя»…</a:t>
            </a:r>
            <a:endParaRPr lang="ru-RU" dirty="0">
              <a:latin typeface="Times New Roman" pitchFamily="18" charset="0"/>
              <a:cs typeface="Times New Roman" pitchFamily="18" charset="0"/>
            </a:endParaRPr>
          </a:p>
        </p:txBody>
      </p:sp>
    </p:spTree>
  </p:cSld>
  <p:clrMapOvr>
    <a:masterClrMapping/>
  </p:clrMapOvr>
  <p:transition spd="slow" advClick="0" advTm="17000">
    <p:pull dir="d"/>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2121</Words>
  <Application>Microsoft Office PowerPoint</Application>
  <PresentationFormat>Экран (4:3)</PresentationFormat>
  <Paragraphs>137</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Петрова Галина Константиновна </vt:lpstr>
      <vt:lpstr>Самсонова Зинаида Александровна  </vt:lpstr>
      <vt:lpstr>Константинова Ксения Семеновна </vt:lpstr>
      <vt:lpstr>Презентация PowerPoint</vt:lpstr>
      <vt:lpstr>Маресева Зинаида Ивановна</vt:lpstr>
      <vt:lpstr>Пушина Федора Андреевна</vt:lpstr>
      <vt:lpstr>Женщинам-фронтовичкам </vt:lpstr>
      <vt:lpstr>Презентация PowerPoint</vt:lpstr>
      <vt:lpstr>Вечная память погибшим… </vt:lpstr>
    </vt:vector>
  </TitlesOfParts>
  <Company>Интернат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user1</dc:creator>
  <cp:lastModifiedBy>user</cp:lastModifiedBy>
  <cp:revision>25</cp:revision>
  <dcterms:created xsi:type="dcterms:W3CDTF">2015-02-17T08:35:42Z</dcterms:created>
  <dcterms:modified xsi:type="dcterms:W3CDTF">2020-05-15T12:30:44Z</dcterms:modified>
</cp:coreProperties>
</file>