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6" r:id="rId4"/>
    <p:sldId id="283" r:id="rId5"/>
    <p:sldId id="286" r:id="rId6"/>
    <p:sldId id="287" r:id="rId7"/>
    <p:sldId id="288" r:id="rId8"/>
    <p:sldId id="289" r:id="rId9"/>
    <p:sldId id="271" r:id="rId10"/>
    <p:sldId id="285" r:id="rId11"/>
    <p:sldId id="259" r:id="rId12"/>
    <p:sldId id="260" r:id="rId13"/>
    <p:sldId id="270" r:id="rId14"/>
    <p:sldId id="266" r:id="rId15"/>
    <p:sldId id="267" r:id="rId16"/>
    <p:sldId id="290" r:id="rId17"/>
    <p:sldId id="29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an/count/X3yejI_zO3C4hI40f3etqbzndVmNSWK0CmKnRWZXOW00000uqF5qwCknyzY8oAkQ0O01pOVZs-g5XyXAY06RorYG0UwjtPUuaQxv1Q01ZD-oxDM0W802g06CtxBiLR01dClA1BW1khNoo2F00GBO0Sodag41u07CgA2L0UW1m044AMnvkK3T9qV00flBMF02wfM5eWlmVly5-0JnhDSJY0NQjOO4a0NnhDSJe0Nape06g0NJmO05i0NJmO05k0NJmO05m0Mjkwm4o0NJl8q1q0MUce02u0KRveGCg0RcX0ou1ge3oGRjgf0v2SV_EQa7yknC-AylE3km1u20a2Iu1y8BY929me200k08lve1w0a754392AeB4EsK3whox000JNpXEiRaw0lQjOO4dmQO3UkuEE0DWeB1WO20W0W_xTN2p9FXyVyve0x0X3tosSEzWFQBd3k04ERHyI284C_5mfq6a12Xe8J8wu3BdLMQ41i9G0GHRpqArwDmxJyPo130i1hG4COqCpCpCpFZXBtsrIFW4UVrxWRe4S65feZXoA3-W27fFK7lguZhUWZjF-aIzBBlD1T8Fvm6g1EnoDMqsyRfWXVW4zF1W0M05820W0Y85ENbywcFtfQWhW6W5DF1W0Me5F6irnEm5AkfZlS2k1I0kBXom1I0uBg4lmF850BG59d8qa3O5B74-v86u1G1w1IC0j0LiSJxaWRm5S6AzkoZZxpyOw0MaDh-bWQm5gC7k1O1m1O1oHO0y3_G5gYJthu1s1Q15_0_c1UccSOhg1S9k1S1m1UrbW7G5z260zWNe8ayu1UGkzoK1kWN0VYW61Im6BtbWvS6k1W5q1WX-1Zzxk7r-B_zhmU06V3Sy8_9sv2FKOaPi-IW6UQ43B0Pk1d0qXaIUM5YSrzpPN9sPN8lSZOvCIqnu1a1w1cD1V0Ph0A16l__xqV1f-hGY1h0X3sO6l70j06m6kJdYOkuzAtWRhWQ0_KQ0G0009WRlU8qi1jXk1i4wHi000200vxdGV0RcikVkIxu6-YAxS43WXmDJ4D3EdDjRanrDpHYDzWSshM61E0SyQpN4-aSyHm0003u8lQnlu0T_t-P7R0Tyw-M0RWTsFBWzPtPXglc0S0Trgpc0SWTm8GzaHwe7W7G7lkQkuNJfSYbRzWU-jeUe1_cqV4Wi1y1o1_caybGqXy6DZ8mDJCrsHy00020N5ldGU0VtgFQzote7-wYwuu3W202Y203gHH0i220oe08u206o241q27_0IWWOGI6GSmOA953HBC34LcbXIQp-PTayKYcHKuAZ2EYsOp2knq0PSlDmL5G3FtZqQgyQ0rND5kuX1xwGkf9CbEHMp1CjqqIBoV8LCEnFcy7mE2QV9zo5Ck6P-M56m6qNkaXFBCrJ9b-Em3LzhQgSXn2T237cel2MZXc3ynCuuVoPVUlMaxKjWyF~1?stat-id=4&amp;test-tag=558002151414321&amp;banner-sizes=eyIyMTQzMDM5MTE5NDU0MTU1NDMiOiIyMTR4MzAwIn0%3D&amp;format-type=118&amp;actual-format=14&amp;pcodever=620535&amp;banner-test-tags=eyIyMTQzMDM5MTE5NDU0MTU1NDMiOiI0MjQzNTA1In0%3D&amp;width=653&amp;height=300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Пушкинская карта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Пошаговая инструкция</a:t>
            </a:r>
          </a:p>
        </p:txBody>
      </p:sp>
    </p:spTree>
    <p:extLst>
      <p:ext uri="{BB962C8B-B14F-4D97-AF65-F5344CB8AC3E}">
        <p14:creationId xmlns:p14="http://schemas.microsoft.com/office/powerpoint/2010/main" val="1714217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82633"/>
            <a:ext cx="8596668" cy="6176356"/>
          </a:xfrm>
        </p:spPr>
        <p:txBody>
          <a:bodyPr/>
          <a:lstStyle/>
          <a:p>
            <a:r>
              <a:rPr lang="ru-RU" dirty="0"/>
              <a:t>В первом случае пользователю следует обратиться в Почта Банк, который является партнером данной программы.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Во втором случае оформлением нужно будет заниматься с помощью портала </a:t>
            </a:r>
            <a:r>
              <a:rPr lang="ru-RU" dirty="0" err="1"/>
              <a:t>Госуслуги</a:t>
            </a:r>
            <a:r>
              <a:rPr lang="ru-RU" dirty="0"/>
              <a:t> и приложения «</a:t>
            </a:r>
            <a:r>
              <a:rPr lang="ru-RU" dirty="0" err="1"/>
              <a:t>Госуслуги.Культура</a:t>
            </a:r>
            <a:r>
              <a:rPr lang="ru-RU" dirty="0"/>
              <a:t>», которое отвечает за выпуск виртуальной карты. </a:t>
            </a:r>
          </a:p>
        </p:txBody>
      </p:sp>
    </p:spTree>
    <p:extLst>
      <p:ext uri="{BB962C8B-B14F-4D97-AF65-F5344CB8AC3E}">
        <p14:creationId xmlns:p14="http://schemas.microsoft.com/office/powerpoint/2010/main" val="1701332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принять участие в программе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1309"/>
            <a:ext cx="8596668" cy="388005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1. Зарегистрироваться на портале «</a:t>
            </a:r>
            <a:r>
              <a:rPr lang="ru-RU" dirty="0" err="1"/>
              <a:t>Госуслуги</a:t>
            </a:r>
            <a:r>
              <a:rPr lang="ru-RU" dirty="0"/>
              <a:t>», подтвердите учетную запись.</a:t>
            </a:r>
          </a:p>
          <a:p>
            <a:pPr marL="0" indent="0">
              <a:buNone/>
            </a:pPr>
            <a:r>
              <a:rPr lang="ru-RU" dirty="0">
                <a:solidFill>
                  <a:srgbClr val="92D050"/>
                </a:solidFill>
              </a:rPr>
              <a:t>Процедура регистрации на портале с 14 лет</a:t>
            </a:r>
          </a:p>
          <a:p>
            <a:pPr marL="0" indent="0">
              <a:buNone/>
            </a:pPr>
            <a:r>
              <a:rPr lang="ru-RU" dirty="0"/>
              <a:t>После получения паспорта подростки вправе заводить учетную запись на площадке государственных услуг без привязки к профилю родителя. Через портал ребята могут получать справочную информацию из электронного журнала, подавать заявление на временное трудоустройство в период летних каникул, записаться в поликлинику.</a:t>
            </a:r>
          </a:p>
          <a:p>
            <a:pPr marL="0" indent="0">
              <a:buNone/>
            </a:pPr>
            <a:r>
              <a:rPr lang="ru-RU" dirty="0"/>
              <a:t>Процедура регистрации подростка мало чем отличается от создания учетной записи взрослым человеком. Во избежание трудностей с регистрацией первое посещение сайта лучше запланировать совместно с кем-то из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656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245330" y="5397732"/>
            <a:ext cx="3736723" cy="7315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rgbClr val="00B0F0"/>
                </a:solidFill>
              </a:rPr>
              <a:t>2. Заполните строки с фамилией, именем, номером телефона и адресом почты.</a:t>
            </a:r>
            <a:br>
              <a:rPr lang="ru-RU" dirty="0">
                <a:solidFill>
                  <a:srgbClr val="00B0F0"/>
                </a:solidFill>
              </a:rPr>
            </a:br>
            <a:endParaRPr lang="ru-RU" sz="1400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6" y="964478"/>
            <a:ext cx="4016375" cy="39084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330" y="964478"/>
            <a:ext cx="4106488" cy="3910544"/>
          </a:xfrm>
          <a:prstGeom prst="rect">
            <a:avLst/>
          </a:prstGeom>
        </p:spPr>
      </p:pic>
      <p:sp>
        <p:nvSpPr>
          <p:cNvPr id="8" name="Заголовок 5"/>
          <p:cNvSpPr txBox="1">
            <a:spLocks/>
          </p:cNvSpPr>
          <p:nvPr/>
        </p:nvSpPr>
        <p:spPr>
          <a:xfrm>
            <a:off x="829735" y="5588925"/>
            <a:ext cx="3736723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5600" dirty="0">
                <a:solidFill>
                  <a:srgbClr val="00B0F0"/>
                </a:solidFill>
              </a:rPr>
              <a:t>1</a:t>
            </a:r>
            <a:r>
              <a:rPr lang="ru-RU" sz="5600" dirty="0">
                <a:solidFill>
                  <a:srgbClr val="00B0F0"/>
                </a:solidFill>
              </a:rPr>
              <a:t>. Загрузите электронный сервис </a:t>
            </a:r>
            <a:r>
              <a:rPr lang="ru-RU" sz="5600" dirty="0" err="1">
                <a:solidFill>
                  <a:srgbClr val="00B0F0"/>
                </a:solidFill>
              </a:rPr>
              <a:t>Госуслуги</a:t>
            </a:r>
            <a:r>
              <a:rPr lang="ru-RU" sz="5600" dirty="0">
                <a:solidFill>
                  <a:srgbClr val="00B0F0"/>
                </a:solidFill>
              </a:rPr>
              <a:t> в одном из браузеров. Щелкните на кнопку регистрации.</a:t>
            </a:r>
          </a:p>
          <a:p>
            <a:pPr algn="ctr"/>
            <a:br>
              <a:rPr lang="ru-RU" dirty="0"/>
            </a:br>
            <a:br>
              <a:rPr lang="ru-RU" dirty="0">
                <a:solidFill>
                  <a:srgbClr val="00B0F0"/>
                </a:solidFill>
              </a:rPr>
            </a:br>
            <a:endParaRPr lang="ru-RU" sz="1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65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677335" y="440575"/>
            <a:ext cx="8596668" cy="5877098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solidFill>
                  <a:srgbClr val="00B0F0"/>
                </a:solidFill>
              </a:rPr>
              <a:t>3. На указанный телефон придет проверочный код. Занесите код в окно подтверждения.</a:t>
            </a:r>
          </a:p>
          <a:p>
            <a:r>
              <a:rPr lang="ru-RU" sz="5600" dirty="0">
                <a:solidFill>
                  <a:srgbClr val="00B0F0"/>
                </a:solidFill>
              </a:rPr>
              <a:t>4. Придумайте пароль для последующего входа и завершите процедуру регистрации.</a:t>
            </a:r>
          </a:p>
          <a:p>
            <a:endParaRPr lang="ru-RU" sz="3700" dirty="0"/>
          </a:p>
          <a:p>
            <a:endParaRPr lang="ru-RU" sz="3700" dirty="0"/>
          </a:p>
          <a:p>
            <a:endParaRPr lang="ru-RU" sz="3700" dirty="0"/>
          </a:p>
          <a:p>
            <a:r>
              <a:rPr lang="ru-RU" sz="5600" dirty="0">
                <a:solidFill>
                  <a:srgbClr val="00B0F0"/>
                </a:solidFill>
              </a:rPr>
              <a:t>После создания кабинета переходите к заполнению данных: укажите серию и номер паспорта, СНИЛС, при наличии добавьте ИНН. Наравне с взрослыми пользователями подростки обязаны подтвердить свою учетную запись, обратившись в отделение МФЦ или заказав письмо по почте.</a:t>
            </a:r>
          </a:p>
          <a:p>
            <a:endParaRPr lang="ru-RU" sz="3700" dirty="0">
              <a:solidFill>
                <a:srgbClr val="00B0F0"/>
              </a:solidFill>
            </a:endParaRPr>
          </a:p>
          <a:p>
            <a:endParaRPr lang="ru-RU" sz="3700" dirty="0">
              <a:solidFill>
                <a:srgbClr val="00B0F0"/>
              </a:solidFill>
            </a:endParaRPr>
          </a:p>
          <a:p>
            <a:endParaRPr lang="ru-RU" sz="3700" dirty="0">
              <a:hlinkClick r:id="rId2"/>
            </a:endParaRPr>
          </a:p>
          <a:p>
            <a:endParaRPr lang="ru-RU" sz="3700" dirty="0">
              <a:hlinkClick r:id="rId2"/>
            </a:endParaRPr>
          </a:p>
          <a:p>
            <a:endParaRPr lang="ru-RU" sz="3700" dirty="0">
              <a:hlinkClick r:id="rId2"/>
            </a:endParaRPr>
          </a:p>
          <a:p>
            <a:endParaRPr lang="ru-RU" sz="3700" dirty="0">
              <a:hlinkClick r:id="rId2"/>
            </a:endParaRPr>
          </a:p>
          <a:p>
            <a:endParaRPr lang="ru-RU" sz="3700" dirty="0">
              <a:hlinkClick r:id="rId2"/>
            </a:endParaRPr>
          </a:p>
          <a:p>
            <a:endParaRPr lang="ru-RU" sz="3700" dirty="0">
              <a:hlinkClick r:id="rId2"/>
            </a:endParaRPr>
          </a:p>
          <a:p>
            <a:endParaRPr lang="ru-RU" sz="3700" dirty="0">
              <a:hlinkClick r:id="rId2"/>
            </a:endParaRPr>
          </a:p>
          <a:p>
            <a:br>
              <a:rPr lang="ru-RU" dirty="0">
                <a:hlinkClick r:id="rId2"/>
              </a:rPr>
            </a:br>
            <a:endParaRPr lang="ru-RU" sz="1400" dirty="0">
              <a:solidFill>
                <a:srgbClr val="00B0F0"/>
              </a:solidFill>
            </a:endParaRP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862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5745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принять участие в программе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77334" y="2161309"/>
            <a:ext cx="8596668" cy="38800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2. Установите на телефон мобильное приложение «</a:t>
            </a:r>
            <a:r>
              <a:rPr lang="ru-RU" sz="1800" dirty="0" err="1"/>
              <a:t>Госуслуги.Культура</a:t>
            </a:r>
            <a:r>
              <a:rPr lang="ru-RU" sz="1800" dirty="0"/>
              <a:t>»</a:t>
            </a:r>
          </a:p>
          <a:p>
            <a:pPr>
              <a:spcBef>
                <a:spcPts val="0"/>
              </a:spcBef>
            </a:pPr>
            <a:endParaRPr lang="ru-RU" sz="1800" dirty="0"/>
          </a:p>
          <a:p>
            <a:pPr algn="just">
              <a:spcBef>
                <a:spcPts val="0"/>
              </a:spcBef>
            </a:pPr>
            <a:r>
              <a:rPr lang="ru-RU" sz="1800" dirty="0"/>
              <a:t>	Оно доступно для скачивания с 1 сентября 2021 года посредством </a:t>
            </a:r>
          </a:p>
          <a:p>
            <a:pPr algn="just">
              <a:spcBef>
                <a:spcPts val="0"/>
              </a:spcBef>
            </a:pPr>
            <a:r>
              <a:rPr lang="ru-RU" sz="1800" dirty="0" err="1"/>
              <a:t>AppStore</a:t>
            </a:r>
            <a:r>
              <a:rPr lang="ru-RU" sz="1800" dirty="0"/>
              <a:t> (для IOS)  и </a:t>
            </a:r>
            <a:r>
              <a:rPr lang="ru-RU" sz="1800" dirty="0" err="1"/>
              <a:t>Google</a:t>
            </a:r>
            <a:r>
              <a:rPr lang="ru-RU" sz="1800" dirty="0"/>
              <a:t> </a:t>
            </a:r>
            <a:r>
              <a:rPr lang="ru-RU" sz="1800" dirty="0" err="1"/>
              <a:t>Play</a:t>
            </a:r>
            <a:r>
              <a:rPr lang="ru-RU" sz="1800" dirty="0"/>
              <a:t> (для </a:t>
            </a:r>
            <a:r>
              <a:rPr lang="ru-RU" sz="1800" dirty="0" err="1"/>
              <a:t>Android</a:t>
            </a:r>
            <a:r>
              <a:rPr lang="ru-RU" sz="1800" dirty="0"/>
              <a:t>). </a:t>
            </a:r>
          </a:p>
          <a:p>
            <a:pPr algn="just">
              <a:spcBef>
                <a:spcPts val="0"/>
              </a:spcBef>
            </a:pPr>
            <a:r>
              <a:rPr lang="ru-RU" sz="1800" dirty="0"/>
              <a:t>	Приложение можно найти посредством функции поиска по приложениям в сервисах.</a:t>
            </a:r>
          </a:p>
          <a:p>
            <a:pPr algn="just">
              <a:spcBef>
                <a:spcPts val="0"/>
              </a:spcBef>
            </a:pPr>
            <a:r>
              <a:rPr lang="ru-RU" sz="1800" dirty="0"/>
              <a:t>	Для загрузки нужно нажать на кнопку «Установить» и подождать, пока приложение будет полностью загружено на смартфон.</a:t>
            </a:r>
          </a:p>
          <a:p>
            <a:pPr algn="just">
              <a:spcBef>
                <a:spcPts val="0"/>
              </a:spcBef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985" y="4760903"/>
            <a:ext cx="5719157" cy="15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332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15635"/>
            <a:ext cx="8596668" cy="5877099"/>
          </a:xfrm>
        </p:spPr>
        <p:txBody>
          <a:bodyPr/>
          <a:lstStyle/>
          <a:p>
            <a:r>
              <a:rPr lang="ru-RU" dirty="0"/>
              <a:t>Чтобы зарегистрировать учетную запись новым пользователям предстоит выполнить следующие шаги:</a:t>
            </a:r>
          </a:p>
          <a:p>
            <a:pPr marL="457200" indent="-457200">
              <a:buAutoNum type="arabicPeriod"/>
            </a:pPr>
            <a:r>
              <a:rPr lang="ru-RU" dirty="0"/>
              <a:t>Войти в приложение через свою учетную запись на </a:t>
            </a:r>
            <a:r>
              <a:rPr lang="ru-RU" dirty="0" err="1"/>
              <a:t>Госуслугах</a:t>
            </a:r>
            <a:r>
              <a:rPr lang="ru-RU" dirty="0"/>
              <a:t>.</a:t>
            </a:r>
          </a:p>
          <a:p>
            <a:pPr marL="457200" indent="-457200">
              <a:buAutoNum type="arabicPeriod"/>
            </a:pPr>
            <a:r>
              <a:rPr lang="ru-RU" dirty="0"/>
              <a:t>При наличии действующей подтвержденной учетной записи приложение попросит подтвердить оформление заявки на выпуск Пушкинской карты.</a:t>
            </a:r>
          </a:p>
          <a:p>
            <a:pPr marL="457200" indent="-457200">
              <a:buFont typeface="Wingdings 3" charset="2"/>
              <a:buAutoNum type="arabicPeriod"/>
            </a:pPr>
            <a:r>
              <a:rPr lang="ru-RU" dirty="0"/>
              <a:t>После авторизации под учетной записью на </a:t>
            </a:r>
            <a:r>
              <a:rPr lang="ru-RU" dirty="0" err="1"/>
              <a:t>Госуслугах</a:t>
            </a:r>
            <a:r>
              <a:rPr lang="ru-RU" dirty="0"/>
              <a:t> требуется загрузить </a:t>
            </a:r>
            <a:r>
              <a:rPr lang="ru-RU" dirty="0" err="1"/>
              <a:t>селфи</a:t>
            </a:r>
            <a:r>
              <a:rPr lang="ru-RU" dirty="0"/>
              <a:t>, служащее подтверждением личности.</a:t>
            </a:r>
          </a:p>
          <a:p>
            <a:pPr marL="457200" indent="-457200">
              <a:buAutoNum type="arabicPeriod"/>
            </a:pPr>
            <a:r>
              <a:rPr lang="ru-RU" dirty="0"/>
              <a:t>Как только все данные будут успешно загружены, пользователь сможет оформить заявку на выпуск виртуальной карты.</a:t>
            </a:r>
          </a:p>
          <a:p>
            <a:pPr marL="457200" indent="-457200">
              <a:buAutoNum type="arabicPeriod"/>
            </a:pPr>
            <a:r>
              <a:rPr lang="ru-RU" dirty="0"/>
              <a:t>После проверки загруженных данных к аккаунту привязывается виртуальная карта, обеспечивая доступ к приобретению билетов. В приложении также будет отображаться остаток на карте и реквизиты для проведения оплаты.</a:t>
            </a:r>
          </a:p>
        </p:txBody>
      </p:sp>
    </p:spTree>
    <p:extLst>
      <p:ext uri="{BB962C8B-B14F-4D97-AF65-F5344CB8AC3E}">
        <p14:creationId xmlns:p14="http://schemas.microsoft.com/office/powerpoint/2010/main" val="2822058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64" y="307571"/>
            <a:ext cx="7812816" cy="49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75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90945"/>
            <a:ext cx="8596668" cy="6134793"/>
          </a:xfrm>
        </p:spPr>
        <p:txBody>
          <a:bodyPr>
            <a:normAutofit/>
          </a:bodyPr>
          <a:lstStyle/>
          <a:p>
            <a:r>
              <a:rPr lang="ru-RU" sz="1400" dirty="0"/>
              <a:t>	Оплатить билет на мероприятие, участвующее в программе «Пушкинская карта», можно и в кассе учреждения культуры, где проводится данное мероприятие. </a:t>
            </a:r>
          </a:p>
          <a:p>
            <a:r>
              <a:rPr lang="ru-RU" sz="1400" dirty="0"/>
              <a:t>	Оплата происходит через банковский терминал почти так же, как и любой банковской картой. 	Сообщите кассиру о Вашем желании приобрести билет и оплатить его «Пушкинской картой».</a:t>
            </a:r>
          </a:p>
          <a:p>
            <a:r>
              <a:rPr lang="ru-RU" sz="1400" dirty="0"/>
              <a:t>	Сообщите кассиру Ваши фамилию, имя, отчество и номер телефона, зарегистрированного в программе «Пушкинская карта», предъявите документ, удостоверяющий личность.</a:t>
            </a:r>
          </a:p>
          <a:p>
            <a:r>
              <a:rPr lang="ru-RU" sz="1400" dirty="0"/>
              <a:t>	При наличии пластиковой карты – приложите ее к терминалу оплаты, дождитесь проведения операции.</a:t>
            </a:r>
          </a:p>
          <a:p>
            <a:r>
              <a:rPr lang="ru-RU" sz="1400" dirty="0"/>
              <a:t>	Виртуальную карту можно привязать к приложению </a:t>
            </a:r>
            <a:r>
              <a:rPr lang="en-US" sz="1400" dirty="0"/>
              <a:t>Mir Pay</a:t>
            </a:r>
            <a:r>
              <a:rPr lang="ru-RU" sz="1400" dirty="0"/>
              <a:t> и производить оплату с помощью мобильного телефона с функцией </a:t>
            </a:r>
            <a:r>
              <a:rPr lang="en-US" sz="1400" dirty="0"/>
              <a:t>NFC</a:t>
            </a:r>
            <a:r>
              <a:rPr lang="ru-RU" sz="1400" dirty="0"/>
              <a:t>.</a:t>
            </a:r>
          </a:p>
          <a:p>
            <a:r>
              <a:rPr lang="ru-RU" sz="1400" dirty="0"/>
              <a:t>	Для этого необходимо зайти в приложение «</a:t>
            </a:r>
            <a:r>
              <a:rPr lang="ru-RU" sz="1400" dirty="0" err="1"/>
              <a:t>Госуслуги.Культура</a:t>
            </a:r>
            <a:r>
              <a:rPr lang="ru-RU" sz="1400" dirty="0"/>
              <a:t>», перейти в раздел «Счет», нажать на ссылку «Показать данные», перенести реквизиты карты (номер, </a:t>
            </a:r>
            <a:r>
              <a:rPr lang="en-US" sz="1400" dirty="0"/>
              <a:t>CVC-</a:t>
            </a:r>
            <a:r>
              <a:rPr lang="ru-RU" sz="1400" dirty="0"/>
              <a:t>код, и срок действия) в приложение </a:t>
            </a:r>
            <a:r>
              <a:rPr lang="en-US" sz="1400" dirty="0"/>
              <a:t>Mir Pay</a:t>
            </a:r>
            <a:r>
              <a:rPr lang="ru-RU" sz="1400" dirty="0"/>
              <a:t> (вкладка карты-добавить карту). Установите статус «Для оплаты по умолчанию» для «Пушкинской карты», для оплаты билета, приложите телефон к банковскому терминалу. </a:t>
            </a:r>
          </a:p>
        </p:txBody>
      </p:sp>
    </p:spTree>
    <p:extLst>
      <p:ext uri="{BB962C8B-B14F-4D97-AF65-F5344CB8AC3E}">
        <p14:creationId xmlns:p14="http://schemas.microsoft.com/office/powerpoint/2010/main" val="292733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Сайт программы с пошаговой инструкцией</a:t>
            </a:r>
            <a:br>
              <a:rPr lang="ru-RU" sz="2000" dirty="0"/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21725"/>
            <a:ext cx="8596668" cy="47196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https://www.culture.ru/pushkinskaya-karta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70" y="1930400"/>
            <a:ext cx="7917372" cy="388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07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873"/>
          </a:xfrm>
        </p:spPr>
        <p:txBody>
          <a:bodyPr>
            <a:normAutofit/>
          </a:bodyPr>
          <a:lstStyle/>
          <a:p>
            <a:r>
              <a:rPr lang="ru-RU" dirty="0"/>
              <a:t>Кто может получить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9913"/>
            <a:ext cx="8596668" cy="466144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Выпуск пушкинской карты доступен не всем желающим. Так как данный проект был направлен на популяризацию культуры среди молодежи, существуют определенные условия, связанные с оформлением карты.</a:t>
            </a:r>
          </a:p>
          <a:p>
            <a:pPr marL="0" indent="0">
              <a:buNone/>
            </a:pPr>
            <a:r>
              <a:rPr lang="ru-RU" dirty="0"/>
              <a:t>Пушкинская карта предназначается для молодых людей, возраст которых составляет от 14 до 22 лет включительно.</a:t>
            </a:r>
          </a:p>
          <a:p>
            <a:pPr marL="0" indent="0">
              <a:buNone/>
            </a:pPr>
            <a:r>
              <a:rPr lang="ru-RU" dirty="0"/>
              <a:t>Если гражданину уже исполнилось 14 лет на момент оформления карты, но еще нет 23 лет, он сможет получить её. </a:t>
            </a:r>
          </a:p>
          <a:p>
            <a:pPr marL="0" indent="0">
              <a:buNone/>
            </a:pPr>
            <a:r>
              <a:rPr lang="ru-RU" dirty="0"/>
              <a:t>Оформление должно происходить самостоятельно непосредственно получателем карты. Несовершеннолетние также должны заказывать карту на свою имя, так как у них уже есть паспорт, позволяющий им заводить аккаунт на </a:t>
            </a:r>
            <a:r>
              <a:rPr lang="ru-RU" dirty="0" err="1"/>
              <a:t>Госуслугах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Ещё одно условие для получения пушкинской карты — наличие гражданства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218961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82385"/>
            <a:ext cx="8596668" cy="565897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иностранных граждан данная программа не распространяется. </a:t>
            </a:r>
          </a:p>
          <a:p>
            <a:pPr marL="0" indent="0">
              <a:buNone/>
            </a:pPr>
            <a:r>
              <a:rPr lang="ru-RU" dirty="0"/>
              <a:t>Пушкинская карта действует на всей территории России без привязки к определенной территории проживания. </a:t>
            </a:r>
          </a:p>
          <a:p>
            <a:pPr marL="0" indent="0">
              <a:buNone/>
            </a:pPr>
            <a:r>
              <a:rPr lang="ru-RU" dirty="0"/>
              <a:t>Вне зависимости от того, в каком городе была оформлена карта, владелец может приобретать билеты на культурные мероприятия в любом регионе страны. При этом проезд к месту проведения события оплачивается самостоятельно. </a:t>
            </a:r>
          </a:p>
          <a:p>
            <a:pPr marL="0" indent="0">
              <a:buNone/>
            </a:pPr>
            <a:r>
              <a:rPr lang="ru-RU" dirty="0"/>
              <a:t>Эта особенность позволяет жителям небольших населенных пунктов эффективно распоряжаться средствами, выбирая подходящие мероприятия за счет бюджетных средств.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Родители не могут оформить карту вместо ребенка, он должен делать это самостоятельно, так как у него в 14 лет уже имеется паспорт.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Однако родители могут помочь ребенку разобраться с особенностями использования учетной записи на </a:t>
            </a:r>
            <a:r>
              <a:rPr lang="ru-RU" dirty="0" err="1"/>
              <a:t>Госуслугах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873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270" y="248613"/>
            <a:ext cx="8596668" cy="524471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дает Пушкинская карта владельцу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773084"/>
            <a:ext cx="8596668" cy="569421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1600" dirty="0"/>
              <a:t>Пушкинская карта открывает доступ к обширному перечню культурных мероприятий, которые доступны пользователям для посещения.</a:t>
            </a:r>
          </a:p>
          <a:p>
            <a:pPr>
              <a:spcBef>
                <a:spcPts val="0"/>
              </a:spcBef>
            </a:pP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В их число входят: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спектакли;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выставки;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обучающие мероприятия;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концерты;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мастер-классы;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интеллектуальный </a:t>
            </a:r>
            <a:r>
              <a:rPr lang="ru-RU" sz="1600" dirty="0" err="1"/>
              <a:t>квиз</a:t>
            </a:r>
            <a:r>
              <a:rPr lang="ru-RU" sz="1600" dirty="0"/>
              <a:t>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обсерватории;</a:t>
            </a:r>
          </a:p>
          <a:p>
            <a:pPr marL="342900" indent="-342900">
              <a:spcBef>
                <a:spcPts val="0"/>
              </a:spcBef>
              <a:buFontTx/>
              <a:buChar char="-"/>
            </a:pPr>
            <a:r>
              <a:rPr lang="ru-RU" sz="1600" dirty="0"/>
              <a:t>фестивали.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	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	В данный список входят исключительно события, посредством которых реализуется исполнение культурно-просветительских функций. При этом мероприятия развлекательного характера не включаются в данную программу. 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	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	С февраля 2022 года пушкинская карта позволяет посетить киносеанс отечественной киноленты, входящий в перечень разрешенных для данной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val="1471641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270" y="248613"/>
            <a:ext cx="8596668" cy="524471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дает Пушкинская карта владельцу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773084"/>
            <a:ext cx="8596668" cy="569421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1600" dirty="0"/>
              <a:t>	В проект включены уже более 1300 учреждений культуры в 85 регионах страны. Туда входят театры, музеи, концертные площадки, библиотеки и прочие организации. Также в рамках данной программы представлены и несколько десятков частных учреждений культуры. </a:t>
            </a:r>
          </a:p>
          <a:p>
            <a:pPr>
              <a:spcBef>
                <a:spcPts val="0"/>
              </a:spcBef>
            </a:pP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	Школьники и студенты могут приобрести билет в региональные или федеральные учреждения культуры. </a:t>
            </a:r>
          </a:p>
          <a:p>
            <a:pPr>
              <a:spcBef>
                <a:spcPts val="0"/>
              </a:spcBef>
            </a:pP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	Оплатить мероприятия посредством Пушкинской карты можно будет только в том случае, если они включены в список партнеров программы. 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	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	Полная афиша мероприятий, которые доступны пользователям, размещается в мобильном приложении «</a:t>
            </a:r>
            <a:r>
              <a:rPr lang="ru-RU" sz="1600" dirty="0" err="1"/>
              <a:t>Госуслуги.Культура</a:t>
            </a:r>
            <a:r>
              <a:rPr lang="ru-RU" sz="1600" dirty="0"/>
              <a:t>» или на портале </a:t>
            </a:r>
            <a:r>
              <a:rPr lang="ru-RU" sz="1600" dirty="0" err="1"/>
              <a:t>Культура.РФ</a:t>
            </a:r>
            <a:r>
              <a:rPr lang="ru-RU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4297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705" y="240299"/>
            <a:ext cx="8873989" cy="640850"/>
          </a:xfrm>
        </p:spPr>
        <p:txBody>
          <a:bodyPr>
            <a:normAutofit fontScale="90000"/>
          </a:bodyPr>
          <a:lstStyle/>
          <a:p>
            <a:r>
              <a:rPr lang="ru-RU" dirty="0"/>
              <a:t>Номинал карты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706" y="881149"/>
            <a:ext cx="8873988" cy="5511337"/>
          </a:xfrm>
        </p:spPr>
        <p:txBody>
          <a:bodyPr/>
          <a:lstStyle/>
          <a:p>
            <a:r>
              <a:rPr lang="ru-RU" dirty="0"/>
              <a:t>	</a:t>
            </a:r>
            <a:r>
              <a:rPr lang="ru-RU" sz="1600" dirty="0"/>
              <a:t>Пушкинская карта пополняется посредством бюджетных средств. </a:t>
            </a:r>
          </a:p>
          <a:p>
            <a:r>
              <a:rPr lang="ru-RU" sz="1600" dirty="0"/>
              <a:t>	В 2022 году владельцы пушкинской карты получат по 5000 рублей. </a:t>
            </a:r>
          </a:p>
          <a:p>
            <a:r>
              <a:rPr lang="ru-RU" sz="1600" dirty="0"/>
              <a:t>	Важно помнить, что перечисленные на пушкинскую карту деньги можно использовать до конца текущего года. Все неиспользованные до этого времени остатки «сгорят». </a:t>
            </a:r>
          </a:p>
          <a:p>
            <a:r>
              <a:rPr lang="ru-RU" sz="1600" dirty="0"/>
              <a:t>	Также учитывайте, что денежные средства, которые находятся на карте, нельзя никаким образом обналичить или перевести на другую карту. Имеющиеся финансы можно потратить только по целевому назначению.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506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705" y="240299"/>
            <a:ext cx="8873989" cy="64085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Правила пользования картой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706" y="881149"/>
            <a:ext cx="8873988" cy="551133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600" dirty="0"/>
              <a:t>	Существует несколько основных правил для владельцев Пушкинской карты: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ru-RU" sz="1600" dirty="0"/>
              <a:t>Потратить деньги со счета можно исключительно на познавательно-культурный досуг.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600" dirty="0"/>
              <a:t>Билеты на мероприятия, приобретаемые посредством Пушкинской карты, являются именными, а потому важно брать с собой документ, удостоверяющий личность при посещении мероприятия.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600" dirty="0"/>
              <a:t>Баланс карты невозможно пополнить самостоятельно. Денежные средства начисляются один раз в год из государственного бюджета.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600" dirty="0"/>
              <a:t>В настоящий момент отсутствует возможность частичной оплаты билета с помощью Пушкинской карты и собственных средств.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600" dirty="0"/>
              <a:t>Приобретенный с помощью карты билет можно будет вернуть. Для этого действуют общие правила возврата. В этом случае баланс карты пополняется на сумму произведенного списания.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600" dirty="0"/>
              <a:t>В 2022 году можно приобретать билеты на мероприятия, которые будут проходить в 2023 году. </a:t>
            </a:r>
          </a:p>
        </p:txBody>
      </p:sp>
    </p:spTree>
    <p:extLst>
      <p:ext uri="{BB962C8B-B14F-4D97-AF65-F5344CB8AC3E}">
        <p14:creationId xmlns:p14="http://schemas.microsoft.com/office/powerpoint/2010/main" val="2873297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07323"/>
            <a:ext cx="8596668" cy="6068291"/>
          </a:xfrm>
        </p:spPr>
        <p:txBody>
          <a:bodyPr/>
          <a:lstStyle/>
          <a:p>
            <a:r>
              <a:rPr lang="ru-RU" dirty="0"/>
              <a:t>Выпуск данной карты может происходить как в физической форме в виде пластиковой карты, так и в виртуальном формате. </a:t>
            </a:r>
          </a:p>
          <a:p>
            <a:r>
              <a:rPr lang="ru-RU" dirty="0"/>
              <a:t>Оба варианта выпуска карты — пластиковая и виртуальная — имеют одинаковую силу.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626" y="2269374"/>
            <a:ext cx="5000086" cy="397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741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282</TotalTime>
  <Words>1289</Words>
  <Application>Microsoft Office PowerPoint</Application>
  <PresentationFormat>Широкоэкранный</PresentationFormat>
  <Paragraphs>106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Аспект</vt:lpstr>
      <vt:lpstr>Пушкинская карта</vt:lpstr>
      <vt:lpstr>Сайт программы с пошаговой инструкцией </vt:lpstr>
      <vt:lpstr>Кто может получить</vt:lpstr>
      <vt:lpstr>Презентация PowerPoint</vt:lpstr>
      <vt:lpstr>Что дает Пушкинская карта владельцу</vt:lpstr>
      <vt:lpstr>Что дает Пушкинская карта владельцу</vt:lpstr>
      <vt:lpstr>Номинал карты</vt:lpstr>
      <vt:lpstr>Правила пользования картой</vt:lpstr>
      <vt:lpstr>Презентация PowerPoint</vt:lpstr>
      <vt:lpstr>Презентация PowerPoint</vt:lpstr>
      <vt:lpstr>Как принять участие в программе</vt:lpstr>
      <vt:lpstr>2. Заполните строки с фамилией, именем, номером телефона и адресом почты. </vt:lpstr>
      <vt:lpstr>Презентация PowerPoint</vt:lpstr>
      <vt:lpstr>Как принять участие в программе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Пушкинская карта</dc:title>
  <dc:creator>user</dc:creator>
  <cp:lastModifiedBy>User</cp:lastModifiedBy>
  <cp:revision>25</cp:revision>
  <dcterms:created xsi:type="dcterms:W3CDTF">2022-07-27T09:19:28Z</dcterms:created>
  <dcterms:modified xsi:type="dcterms:W3CDTF">2022-10-19T09:09:15Z</dcterms:modified>
</cp:coreProperties>
</file>