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20" r:id="rId6"/>
  </p:sldMasterIdLst>
  <p:notesMasterIdLst>
    <p:notesMasterId r:id="rId50"/>
  </p:notesMasterIdLst>
  <p:sldIdLst>
    <p:sldId id="256" r:id="rId7"/>
    <p:sldId id="262" r:id="rId8"/>
    <p:sldId id="311" r:id="rId9"/>
    <p:sldId id="310" r:id="rId10"/>
    <p:sldId id="308" r:id="rId11"/>
    <p:sldId id="296" r:id="rId12"/>
    <p:sldId id="264" r:id="rId13"/>
    <p:sldId id="303" r:id="rId14"/>
    <p:sldId id="291" r:id="rId15"/>
    <p:sldId id="306" r:id="rId16"/>
    <p:sldId id="265" r:id="rId17"/>
    <p:sldId id="304" r:id="rId18"/>
    <p:sldId id="312" r:id="rId19"/>
    <p:sldId id="313" r:id="rId20"/>
    <p:sldId id="314" r:id="rId21"/>
    <p:sldId id="315" r:id="rId22"/>
    <p:sldId id="316" r:id="rId23"/>
    <p:sldId id="320" r:id="rId24"/>
    <p:sldId id="321" r:id="rId25"/>
    <p:sldId id="275" r:id="rId26"/>
    <p:sldId id="277" r:id="rId27"/>
    <p:sldId id="274" r:id="rId28"/>
    <p:sldId id="276" r:id="rId29"/>
    <p:sldId id="272" r:id="rId30"/>
    <p:sldId id="317" r:id="rId31"/>
    <p:sldId id="307" r:id="rId32"/>
    <p:sldId id="318" r:id="rId33"/>
    <p:sldId id="279" r:id="rId34"/>
    <p:sldId id="292" r:id="rId35"/>
    <p:sldId id="281" r:id="rId36"/>
    <p:sldId id="278" r:id="rId37"/>
    <p:sldId id="282" r:id="rId38"/>
    <p:sldId id="283" r:id="rId39"/>
    <p:sldId id="285" r:id="rId40"/>
    <p:sldId id="288" r:id="rId41"/>
    <p:sldId id="284" r:id="rId42"/>
    <p:sldId id="287" r:id="rId43"/>
    <p:sldId id="297" r:id="rId44"/>
    <p:sldId id="319" r:id="rId45"/>
    <p:sldId id="293" r:id="rId46"/>
    <p:sldId id="298" r:id="rId47"/>
    <p:sldId id="300" r:id="rId48"/>
    <p:sldId id="295" r:id="rId4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3333FF"/>
    <a:srgbClr val="0000FF"/>
    <a:srgbClr val="73882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06" autoAdjust="0"/>
    <p:restoredTop sz="90315" autoAdjust="0"/>
  </p:normalViewPr>
  <p:slideViewPr>
    <p:cSldViewPr>
      <p:cViewPr varScale="1">
        <p:scale>
          <a:sx n="99" d="100"/>
          <a:sy n="99" d="100"/>
        </p:scale>
        <p:origin x="-34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57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8" Type="http://schemas.openxmlformats.org/officeDocument/2006/relationships/slide" Target="slides/slide2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7A8260-8A98-465C-B393-8D2A9D2FB1EF}" type="datetimeFigureOut">
              <a:rPr lang="ru-RU" smtClean="0"/>
              <a:pPr/>
              <a:t>01.06.2019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1C78D-882F-48FF-8480-524AF4AE9D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jpeg"/><Relationship Id="rId4" Type="http://schemas.openxmlformats.org/officeDocument/2006/relationships/image" Target="../media/image48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6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4.jpeg"/><Relationship Id="rId4" Type="http://schemas.openxmlformats.org/officeDocument/2006/relationships/image" Target="../media/image59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8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4565078-crawler-during-a-competition-in-a-swimming-poo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8686800" cy="632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447800" y="5029200"/>
            <a:ext cx="6934200" cy="1676400"/>
          </a:xfrm>
          <a:prstGeom prst="rect">
            <a:avLst/>
          </a:prstGeom>
          <a:solidFill>
            <a:schemeClr val="tx2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Отчёт о работе МАОУ ДО ДЮСШ плавания «Касатка» г.Казани</a:t>
            </a: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2018год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533400"/>
            <a:ext cx="7391400" cy="95410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Сборная команда Республики Татарстан,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4х200м вольный стиль - 3 место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ПРФ-эстафета.jpg"/>
          <p:cNvPicPr>
            <a:picLocks noChangeAspect="1"/>
          </p:cNvPicPr>
          <p:nvPr/>
        </p:nvPicPr>
        <p:blipFill>
          <a:blip r:embed="rId3"/>
          <a:srcRect l="12500" t="10045" r="11667" b="13678"/>
          <a:stretch>
            <a:fillRect/>
          </a:stretch>
        </p:blipFill>
        <p:spPr>
          <a:xfrm>
            <a:off x="1143000" y="1447800"/>
            <a:ext cx="6934200" cy="4800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81000"/>
            <a:ext cx="30008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 descr="Бандукова-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295400"/>
            <a:ext cx="7848600" cy="541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81000" y="533400"/>
            <a:ext cx="79606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Кубок Золотого Кольца, КМС, </a:t>
            </a:r>
            <a:r>
              <a:rPr lang="ru-RU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Бандукова</a:t>
            </a: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Елена, 2006г.р. Победительница </a:t>
            </a:r>
          </a:p>
          <a:p>
            <a:pPr algn="ctr"/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дистанциях 100м брасс, 200м брасс, 200м комплекс 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ЧЕ-18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914400"/>
            <a:ext cx="7429500" cy="4581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81000" y="457200"/>
            <a:ext cx="5124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u="sng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Чемпионат Европы, 03-09.08.2018, г.Глазго</a:t>
            </a:r>
            <a:endParaRPr lang="ru-RU" sz="2000" b="1" u="sng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981200" y="5638800"/>
            <a:ext cx="5105400" cy="914400"/>
          </a:xfrm>
          <a:prstGeom prst="round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Комбинированная эстафета 4х100м 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сборная России  2 место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wC_4EVkSlp8.jpg"/>
          <p:cNvPicPr>
            <a:picLocks noChangeAspect="1"/>
          </p:cNvPicPr>
          <p:nvPr/>
        </p:nvPicPr>
        <p:blipFill>
          <a:blip r:embed="rId2"/>
          <a:srcRect l="10833" t="2441" r="22500"/>
          <a:stretch>
            <a:fillRect/>
          </a:stretch>
        </p:blipFill>
        <p:spPr>
          <a:xfrm>
            <a:off x="152400" y="457200"/>
            <a:ext cx="6096000" cy="59397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6248400" y="990600"/>
            <a:ext cx="2719078" cy="489364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Кубок Мира</a:t>
            </a:r>
          </a:p>
          <a:p>
            <a:pPr algn="ctr"/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этап</a:t>
            </a:r>
          </a:p>
          <a:p>
            <a:pPr algn="ctr"/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07-09.09.2018</a:t>
            </a:r>
          </a:p>
          <a:p>
            <a:pPr algn="ctr"/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г.Казань</a:t>
            </a:r>
          </a:p>
          <a:p>
            <a:pPr algn="ctr"/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Дистанция 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100м баттерфляй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место</a:t>
            </a:r>
          </a:p>
          <a:p>
            <a:pPr algn="ctr"/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4х100м</a:t>
            </a:r>
          </a:p>
          <a:p>
            <a:pPr algn="ctr"/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смешанная</a:t>
            </a:r>
          </a:p>
          <a:p>
            <a:pPr algn="ctr"/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комбинированная</a:t>
            </a:r>
          </a:p>
          <a:p>
            <a:pPr algn="ctr"/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место</a:t>
            </a:r>
            <a:endParaRPr lang="ru-RU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60960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МСМК  Куимов Егор</a:t>
            </a:r>
            <a:endParaRPr lang="ru-RU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8-12.jpg"/>
          <p:cNvPicPr>
            <a:picLocks noChangeAspect="1"/>
          </p:cNvPicPr>
          <p:nvPr/>
        </p:nvPicPr>
        <p:blipFill>
          <a:blip r:embed="rId2"/>
          <a:srcRect l="17500" t="18889" r="35000"/>
          <a:stretch>
            <a:fillRect/>
          </a:stretch>
        </p:blipFill>
        <p:spPr>
          <a:xfrm>
            <a:off x="152400" y="1524000"/>
            <a:ext cx="4343400" cy="4171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304800" y="457200"/>
            <a:ext cx="40559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Чемпионат и первенство  ПФО (25м)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16-19.10.2018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г.Саранск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5943600"/>
            <a:ext cx="40479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Победители и призеры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19600" y="609600"/>
            <a:ext cx="4496744" cy="230832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Мастер спорта </a:t>
            </a: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Довженко Ксения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50м баттерфляй – 1 место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100м баттерфляй -3 место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4х50м комбинированная – 1 место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4х50м комбинированная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смешанная -2 место</a:t>
            </a:r>
          </a:p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53000" y="3200400"/>
            <a:ext cx="3733800" cy="132343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cs typeface="Times New Roman" pitchFamily="18" charset="0"/>
              </a:rPr>
              <a:t>Мастер спорта </a:t>
            </a:r>
          </a:p>
          <a:p>
            <a:pPr algn="ctr"/>
            <a:r>
              <a:rPr lang="ru-RU" sz="2000" b="1" dirty="0" smtClean="0">
                <a:solidFill>
                  <a:srgbClr val="660066"/>
                </a:solidFill>
                <a:cs typeface="Times New Roman" pitchFamily="18" charset="0"/>
              </a:rPr>
              <a:t>Исламов </a:t>
            </a:r>
            <a:r>
              <a:rPr lang="ru-RU" sz="2000" b="1" dirty="0" err="1" smtClean="0">
                <a:solidFill>
                  <a:srgbClr val="660066"/>
                </a:solidFill>
                <a:cs typeface="Times New Roman" pitchFamily="18" charset="0"/>
              </a:rPr>
              <a:t>Ильфат</a:t>
            </a:r>
            <a:endParaRPr lang="ru-RU" sz="2000" b="1" dirty="0" smtClean="0"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cs typeface="Times New Roman" pitchFamily="18" charset="0"/>
              </a:rPr>
              <a:t>50м на спине – 1 место</a:t>
            </a:r>
          </a:p>
          <a:p>
            <a:pPr algn="ctr"/>
            <a:r>
              <a:rPr lang="ru-RU" sz="2000" b="1" dirty="0" smtClean="0">
                <a:cs typeface="Times New Roman" pitchFamily="18" charset="0"/>
              </a:rPr>
              <a:t>100м на спине – 3 место</a:t>
            </a:r>
            <a:endParaRPr lang="ru-RU" sz="2000" b="1" dirty="0"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29200" y="4876800"/>
            <a:ext cx="3610284" cy="147732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Кандидат в мастера спорта </a:t>
            </a:r>
          </a:p>
          <a:p>
            <a:pPr algn="ctr"/>
            <a:r>
              <a:rPr lang="ru-RU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Зайнуллин</a:t>
            </a: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Альберт</a:t>
            </a:r>
          </a:p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50м баттерфляй – 3 место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100м баттерфляй – 2 место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ЧРФ-18-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143000"/>
            <a:ext cx="5857875" cy="3333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304800" y="6858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Чемпионат России (25м), 07-12.11.2018, г.Казань</a:t>
            </a:r>
            <a:endParaRPr lang="ru-RU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19800" y="1447800"/>
            <a:ext cx="2898550" cy="147732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Мастер спорта</a:t>
            </a:r>
          </a:p>
          <a:p>
            <a:pPr algn="ctr"/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Довженко Ксения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4х50м вольный стиль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место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составе сборной РТ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4800600"/>
            <a:ext cx="8316700" cy="120032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Сборная команда Республики Татарстан, бронзовый призёр 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эстафетном плавании 4х200м вольный стиль.</a:t>
            </a:r>
          </a:p>
          <a:p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 команды: А.Красных</a:t>
            </a: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Е.Куимов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Э.Максумов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Г.Тарасевич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8-7.jpg"/>
          <p:cNvPicPr>
            <a:picLocks noChangeAspect="1"/>
          </p:cNvPicPr>
          <p:nvPr/>
        </p:nvPicPr>
        <p:blipFill>
          <a:blip r:embed="rId2"/>
          <a:srcRect l="24167" t="12995" r="26667" b="20396"/>
          <a:stretch>
            <a:fillRect/>
          </a:stretch>
        </p:blipFill>
        <p:spPr>
          <a:xfrm>
            <a:off x="4724400" y="3352800"/>
            <a:ext cx="4267200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18-13.jpg"/>
          <p:cNvPicPr>
            <a:picLocks noChangeAspect="1"/>
          </p:cNvPicPr>
          <p:nvPr/>
        </p:nvPicPr>
        <p:blipFill>
          <a:blip r:embed="rId3"/>
          <a:srcRect l="5833" r="15833" b="14641"/>
          <a:stretch>
            <a:fillRect/>
          </a:stretch>
        </p:blipFill>
        <p:spPr>
          <a:xfrm>
            <a:off x="152400" y="1219200"/>
            <a:ext cx="4876800" cy="3352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5181600" y="1752600"/>
            <a:ext cx="3839514" cy="1323439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Мастер спорта</a:t>
            </a:r>
          </a:p>
          <a:p>
            <a:pPr algn="ctr"/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Исламов </a:t>
            </a:r>
            <a:r>
              <a:rPr lang="ru-RU" sz="2000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Ильфат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2002г.р.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дистанция 50м на спине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место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533400"/>
            <a:ext cx="80310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Всероссийские соревнования по плаванию «Резерв России» среди юношей 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2000-2003гг.р, и девушек 2001-2005гг.р.,    28.11-02.12.2018  г.Саранск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4648200"/>
            <a:ext cx="3776996" cy="203132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Сборная РТ , эстафета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4х50м комбинированная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место.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 команды: </a:t>
            </a: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И.Исламов</a:t>
            </a:r>
          </a:p>
          <a:p>
            <a:pPr algn="ctr"/>
            <a:r>
              <a:rPr lang="ru-RU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А.Зайнуллин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И.Зилаев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Г.Квернадзе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8-4.jpg"/>
          <p:cNvPicPr>
            <a:picLocks noChangeAspect="1"/>
          </p:cNvPicPr>
          <p:nvPr/>
        </p:nvPicPr>
        <p:blipFill>
          <a:blip r:embed="rId2"/>
          <a:srcRect l="8333" t="6284" r="4167" b="2537"/>
          <a:stretch>
            <a:fillRect/>
          </a:stretch>
        </p:blipFill>
        <p:spPr>
          <a:xfrm>
            <a:off x="152400" y="1752600"/>
            <a:ext cx="4800600" cy="32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18-9.jpg"/>
          <p:cNvPicPr>
            <a:picLocks noChangeAspect="1"/>
          </p:cNvPicPr>
          <p:nvPr/>
        </p:nvPicPr>
        <p:blipFill>
          <a:blip r:embed="rId3"/>
          <a:srcRect t="2222" b="4444"/>
          <a:stretch>
            <a:fillRect/>
          </a:stretch>
        </p:blipFill>
        <p:spPr>
          <a:xfrm>
            <a:off x="5105400" y="304800"/>
            <a:ext cx="3857625" cy="640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52400" y="457200"/>
            <a:ext cx="4933723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900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Всероссийские соревнования по плаванию</a:t>
            </a:r>
          </a:p>
          <a:p>
            <a:pPr algn="ctr"/>
            <a:r>
              <a:rPr lang="ru-RU" sz="1900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среди юношей 2004-2005гг.р. и</a:t>
            </a:r>
          </a:p>
          <a:p>
            <a:pPr algn="ctr"/>
            <a:r>
              <a:rPr lang="ru-RU" sz="1900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девушек 2006-2007гг.р.</a:t>
            </a:r>
          </a:p>
          <a:p>
            <a:pPr algn="ctr"/>
            <a:r>
              <a:rPr lang="ru-RU" sz="1900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06-08.12.2018 г.Сыктывкар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52400" y="5029200"/>
            <a:ext cx="4657044" cy="156966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Кандидат в мастера спорта</a:t>
            </a:r>
          </a:p>
          <a:p>
            <a:pPr algn="ctr"/>
            <a:r>
              <a:rPr lang="ru-RU" sz="2400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Бандукова</a:t>
            </a: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Елена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2006г.р.</a:t>
            </a:r>
          </a:p>
          <a:p>
            <a:pPr algn="ctr"/>
            <a:r>
              <a:rPr lang="ru-RU" sz="24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бронзовый призёр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дистанции 200м брасс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РФ-18-1.JPG"/>
          <p:cNvPicPr>
            <a:picLocks noChangeAspect="1"/>
          </p:cNvPicPr>
          <p:nvPr/>
        </p:nvPicPr>
        <p:blipFill>
          <a:blip r:embed="rId2"/>
          <a:srcRect t="5556"/>
          <a:stretch>
            <a:fillRect/>
          </a:stretch>
        </p:blipFill>
        <p:spPr>
          <a:xfrm>
            <a:off x="228600" y="609600"/>
            <a:ext cx="4110038" cy="2971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ПФО-18-4.jpeg"/>
          <p:cNvPicPr>
            <a:picLocks noChangeAspect="1"/>
          </p:cNvPicPr>
          <p:nvPr/>
        </p:nvPicPr>
        <p:blipFill>
          <a:blip r:embed="rId3" cstate="print"/>
          <a:srcRect t="24444" r="9167" b="13333"/>
          <a:stretch>
            <a:fillRect/>
          </a:stretch>
        </p:blipFill>
        <p:spPr>
          <a:xfrm>
            <a:off x="3352800" y="2971800"/>
            <a:ext cx="5562600" cy="3581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4800600" y="990600"/>
            <a:ext cx="4092788" cy="147732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Первенство ПФО 05-09.11.2018 </a:t>
            </a:r>
          </a:p>
          <a:p>
            <a:pPr algn="ctr"/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г.Самара</a:t>
            </a:r>
          </a:p>
          <a:p>
            <a:pPr algn="ctr"/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 – группа</a:t>
            </a:r>
          </a:p>
          <a:p>
            <a:pPr algn="ctr"/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место</a:t>
            </a:r>
          </a:p>
          <a:p>
            <a:pPr algn="ctr"/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девочки 2006-2008гг.р.</a:t>
            </a:r>
            <a:endParaRPr lang="ru-RU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3810000"/>
            <a:ext cx="3147016" cy="203132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Кубок РФ, 20-24.11.2018</a:t>
            </a:r>
          </a:p>
          <a:p>
            <a:pPr algn="ctr"/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г.Санкт-Петербург</a:t>
            </a:r>
          </a:p>
          <a:p>
            <a:pPr algn="ctr"/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программа- </a:t>
            </a:r>
            <a:r>
              <a:rPr lang="ru-RU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комби</a:t>
            </a:r>
            <a:endParaRPr lang="ru-RU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Мастер спорта</a:t>
            </a:r>
          </a:p>
          <a:p>
            <a:pPr algn="ctr"/>
            <a:r>
              <a:rPr lang="ru-RU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Кичаева</a:t>
            </a: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Диана</a:t>
            </a:r>
          </a:p>
          <a:p>
            <a:pPr algn="ctr"/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место </a:t>
            </a:r>
          </a:p>
          <a:p>
            <a:pPr algn="ctr"/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составе сборной РТ</a:t>
            </a:r>
            <a:endParaRPr lang="ru-RU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ага-18-4.jpeg"/>
          <p:cNvPicPr>
            <a:picLocks noChangeAspect="1"/>
          </p:cNvPicPr>
          <p:nvPr/>
        </p:nvPicPr>
        <p:blipFill>
          <a:blip r:embed="rId2" cstate="print"/>
          <a:srcRect r="5000" b="12222"/>
          <a:stretch>
            <a:fillRect/>
          </a:stretch>
        </p:blipFill>
        <p:spPr>
          <a:xfrm>
            <a:off x="990600" y="914400"/>
            <a:ext cx="7162800" cy="4724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1371600" y="533400"/>
            <a:ext cx="6759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Международные соревнования г.Прага 30.11-02.12.2018г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5715000"/>
            <a:ext cx="8730275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Мастер спорта </a:t>
            </a:r>
            <a:r>
              <a:rPr lang="ru-RU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Кичаева</a:t>
            </a: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Диана, 2000 г.р. 1 место, программа –</a:t>
            </a:r>
            <a:r>
              <a:rPr lang="ru-RU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комби</a:t>
            </a:r>
            <a:endParaRPr lang="ru-RU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составе сборной Республики Татарстан </a:t>
            </a:r>
            <a:endParaRPr lang="ru-RU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review-image" descr="http://www.odamen.ru/wp-content/uploads/2011/03/9.jpg"/>
          <p:cNvPicPr/>
          <p:nvPr/>
        </p:nvPicPr>
        <p:blipFill>
          <a:blip r:embed="rId2" cstate="print"/>
          <a:srcRect l="24138" r="26724"/>
          <a:stretch>
            <a:fillRect/>
          </a:stretch>
        </p:blipFill>
        <p:spPr bwMode="auto">
          <a:xfrm>
            <a:off x="228600" y="152400"/>
            <a:ext cx="434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228600" y="381000"/>
            <a:ext cx="1905000" cy="646331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Тренерский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состав</a:t>
            </a:r>
            <a:endParaRPr lang="ru-RU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19400" y="228600"/>
          <a:ext cx="6096000" cy="4739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9906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 штатных</a:t>
                      </a:r>
                    </a:p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 совмещение 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(внутреннее)</a:t>
                      </a:r>
                    </a:p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1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внешний  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совместитель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66116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Font typeface="Wingdings" pitchFamily="2" charset="2"/>
                        <a:buNone/>
                      </a:pPr>
                      <a:endParaRPr lang="ru-RU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l">
                        <a:buFont typeface="Wingdings" pitchFamily="2" charset="2"/>
                        <a:buChar char="v"/>
                      </a:pP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высшее </a:t>
                      </a:r>
                    </a:p>
                    <a:p>
                      <a:pPr algn="l">
                        <a:buFontTx/>
                        <a:buNone/>
                      </a:pP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профессиональное – 14</a:t>
                      </a:r>
                    </a:p>
                    <a:p>
                      <a:pPr algn="l">
                        <a:buFont typeface="Wingdings" pitchFamily="2" charset="2"/>
                        <a:buChar char="v"/>
                      </a:pP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среднее</a:t>
                      </a:r>
                      <a:r>
                        <a:rPr lang="ru-RU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профессиональное - 3</a:t>
                      </a:r>
                      <a:endParaRPr lang="ru-RU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8382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Font typeface="Wingdings" pitchFamily="2" charset="2"/>
                        <a:buChar char="v"/>
                      </a:pP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высшая – 2</a:t>
                      </a:r>
                    </a:p>
                    <a:p>
                      <a:pPr algn="l">
                        <a:buFont typeface="Wingdings" pitchFamily="2" charset="2"/>
                        <a:buChar char="v"/>
                      </a:pP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первая – 3</a:t>
                      </a:r>
                    </a:p>
                    <a:p>
                      <a:pPr algn="l">
                        <a:buFont typeface="Wingdings" pitchFamily="2" charset="2"/>
                        <a:buChar char="v"/>
                      </a:pP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СЗД - 8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ru-RU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ru-RU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2971800" y="304800"/>
            <a:ext cx="2667000" cy="1219200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 тренеров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971800" y="3657600"/>
            <a:ext cx="2743200" cy="1219200"/>
          </a:xfrm>
          <a:prstGeom prst="round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Квалификационные категории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71800" y="2209800"/>
            <a:ext cx="2743200" cy="990600"/>
          </a:xfrm>
          <a:prstGeom prst="round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90600" y="5181600"/>
            <a:ext cx="7543800" cy="13716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dirty="0" smtClean="0"/>
              <a:t> </a:t>
            </a:r>
            <a:r>
              <a:rPr lang="ru-RU" sz="1600" dirty="0" smtClean="0"/>
              <a:t>Звание «Мастер спорта» по плаванию – 2 человека</a:t>
            </a:r>
          </a:p>
          <a:p>
            <a:pPr algn="ctr">
              <a:lnSpc>
                <a:spcPct val="150000"/>
              </a:lnSpc>
            </a:pPr>
            <a:r>
              <a:rPr lang="ru-RU" sz="1600" dirty="0" smtClean="0"/>
              <a:t>Заслуженный работник физической культуры  РТ – 1человек</a:t>
            </a:r>
          </a:p>
          <a:p>
            <a:pPr algn="ctr">
              <a:lnSpc>
                <a:spcPct val="150000"/>
              </a:lnSpc>
            </a:pPr>
            <a:r>
              <a:rPr lang="ru-RU" sz="1600" dirty="0" smtClean="0"/>
              <a:t>Отличник физической культуры и спорта РТ – 3 человека</a:t>
            </a:r>
          </a:p>
          <a:p>
            <a:pPr algn="ctr">
              <a:lnSpc>
                <a:spcPct val="150000"/>
              </a:lnSpc>
            </a:pP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533400"/>
            <a:ext cx="7306808" cy="73866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Республиканские  соревнования:</a:t>
            </a: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Чемпионаты, Первенства и Кубок Республики Татарстан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5638800"/>
            <a:ext cx="807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соревнований, 74 призовых места,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240 спортсменов приняли участие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 descr="18-13.JPG"/>
          <p:cNvPicPr>
            <a:picLocks noChangeAspect="1"/>
          </p:cNvPicPr>
          <p:nvPr/>
        </p:nvPicPr>
        <p:blipFill>
          <a:blip r:embed="rId3" cstate="print"/>
          <a:srcRect l="3333" t="15000" r="15833" b="1250"/>
          <a:stretch>
            <a:fillRect/>
          </a:stretch>
        </p:blipFill>
        <p:spPr>
          <a:xfrm>
            <a:off x="0" y="1524000"/>
            <a:ext cx="4876800" cy="3657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18-3.JPG"/>
          <p:cNvPicPr>
            <a:picLocks noChangeAspect="1"/>
          </p:cNvPicPr>
          <p:nvPr/>
        </p:nvPicPr>
        <p:blipFill>
          <a:blip r:embed="rId4" cstate="print"/>
          <a:srcRect l="5000" t="7500" r="2500"/>
          <a:stretch>
            <a:fillRect/>
          </a:stretch>
        </p:blipFill>
        <p:spPr>
          <a:xfrm>
            <a:off x="3810000" y="1905000"/>
            <a:ext cx="5029200" cy="3581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81000"/>
            <a:ext cx="5190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Чемпионат и первенство г.Казани -2018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Рисунок 15" descr="18-19.JPG"/>
          <p:cNvPicPr>
            <a:picLocks noChangeAspect="1"/>
          </p:cNvPicPr>
          <p:nvPr/>
        </p:nvPicPr>
        <p:blipFill>
          <a:blip r:embed="rId2" cstate="print"/>
          <a:srcRect l="4167" t="11250" r="10833"/>
          <a:stretch>
            <a:fillRect/>
          </a:stretch>
        </p:blipFill>
        <p:spPr>
          <a:xfrm>
            <a:off x="0" y="3810000"/>
            <a:ext cx="38100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Рисунок 16" descr="18-14.JPG"/>
          <p:cNvPicPr>
            <a:picLocks noChangeAspect="1"/>
          </p:cNvPicPr>
          <p:nvPr/>
        </p:nvPicPr>
        <p:blipFill>
          <a:blip r:embed="rId3" cstate="print"/>
          <a:srcRect l="4167" t="16250" r="11667"/>
          <a:stretch>
            <a:fillRect/>
          </a:stretch>
        </p:blipFill>
        <p:spPr>
          <a:xfrm>
            <a:off x="0" y="762000"/>
            <a:ext cx="4953000" cy="3200400"/>
          </a:xfrm>
          <a:prstGeom prst="rect">
            <a:avLst/>
          </a:prstGeom>
        </p:spPr>
      </p:pic>
      <p:pic>
        <p:nvPicPr>
          <p:cNvPr id="15" name="Рисунок 14" descr="18-16.JPG"/>
          <p:cNvPicPr>
            <a:picLocks noChangeAspect="1"/>
          </p:cNvPicPr>
          <p:nvPr/>
        </p:nvPicPr>
        <p:blipFill>
          <a:blip r:embed="rId4" cstate="print"/>
          <a:srcRect t="16250" r="14167"/>
          <a:stretch>
            <a:fillRect/>
          </a:stretch>
        </p:blipFill>
        <p:spPr>
          <a:xfrm>
            <a:off x="3962400" y="685800"/>
            <a:ext cx="4953000" cy="3276600"/>
          </a:xfrm>
          <a:prstGeom prst="rect">
            <a:avLst/>
          </a:prstGeom>
        </p:spPr>
      </p:pic>
      <p:pic>
        <p:nvPicPr>
          <p:cNvPr id="18" name="Рисунок 17" descr="18-55.JPG"/>
          <p:cNvPicPr>
            <a:picLocks noChangeAspect="1"/>
          </p:cNvPicPr>
          <p:nvPr/>
        </p:nvPicPr>
        <p:blipFill>
          <a:blip r:embed="rId5" cstate="print"/>
          <a:srcRect l="834" t="11250" r="15000"/>
          <a:stretch>
            <a:fillRect/>
          </a:stretch>
        </p:blipFill>
        <p:spPr>
          <a:xfrm>
            <a:off x="3657600" y="3810000"/>
            <a:ext cx="3352800" cy="2438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6858000" y="4267200"/>
            <a:ext cx="2161169" cy="138499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86участников</a:t>
            </a:r>
          </a:p>
          <a:p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Призовые места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Чемпионат – 33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Первенство - 27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81000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Матчевые встречи</a:t>
            </a:r>
            <a:endParaRPr lang="ru-RU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24400" y="46482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1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24400" y="3505201"/>
            <a:ext cx="42672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«Спортивные горизонты», г.Чебоксары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«Весенняя Капель», г.Йошкар-Ола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Открытые СДЮСШОР г.Ижевск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Памяти МСМК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Я.Шамаровой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г.Кирово-Чепецк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Открытые ДЮСШ «Юбилейный»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г.Мензелинск и другие соревнования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Всего 12соревнований, 557 спортсменов,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 призовое место.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4" name="Рисунок 13" descr="18-6.jpg"/>
          <p:cNvPicPr>
            <a:picLocks noChangeAspect="1"/>
          </p:cNvPicPr>
          <p:nvPr/>
        </p:nvPicPr>
        <p:blipFill>
          <a:blip r:embed="rId2"/>
          <a:srcRect l="13333" r="31667" b="42222"/>
          <a:stretch>
            <a:fillRect/>
          </a:stretch>
        </p:blipFill>
        <p:spPr>
          <a:xfrm>
            <a:off x="152400" y="838200"/>
            <a:ext cx="4114800" cy="2667000"/>
          </a:xfrm>
          <a:prstGeom prst="rect">
            <a:avLst/>
          </a:prstGeom>
        </p:spPr>
      </p:pic>
      <p:pic>
        <p:nvPicPr>
          <p:cNvPr id="15" name="Рисунок 14" descr="18-6.jpg"/>
          <p:cNvPicPr>
            <a:picLocks noChangeAspect="1"/>
          </p:cNvPicPr>
          <p:nvPr/>
        </p:nvPicPr>
        <p:blipFill>
          <a:blip r:embed="rId3"/>
          <a:srcRect l="12500" t="15556" r="7500" b="10000"/>
          <a:stretch>
            <a:fillRect/>
          </a:stretch>
        </p:blipFill>
        <p:spPr>
          <a:xfrm>
            <a:off x="228600" y="3505200"/>
            <a:ext cx="4343400" cy="32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18-6.jpg"/>
          <p:cNvPicPr>
            <a:picLocks noChangeAspect="1"/>
          </p:cNvPicPr>
          <p:nvPr/>
        </p:nvPicPr>
        <p:blipFill>
          <a:blip r:embed="rId4"/>
          <a:srcRect t="8519" r="19167" b="7037"/>
          <a:stretch>
            <a:fillRect/>
          </a:stretch>
        </p:blipFill>
        <p:spPr>
          <a:xfrm>
            <a:off x="4114800" y="457200"/>
            <a:ext cx="4876800" cy="30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81000"/>
            <a:ext cx="3103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«Юные надежды-2018»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 descr="18-13.JPG"/>
          <p:cNvPicPr>
            <a:picLocks noChangeAspect="1"/>
          </p:cNvPicPr>
          <p:nvPr/>
        </p:nvPicPr>
        <p:blipFill>
          <a:blip r:embed="rId2" cstate="print"/>
          <a:srcRect l="4167" t="15000" r="29167" b="13750"/>
          <a:stretch>
            <a:fillRect/>
          </a:stretch>
        </p:blipFill>
        <p:spPr>
          <a:xfrm>
            <a:off x="152400" y="762000"/>
            <a:ext cx="3886200" cy="2667000"/>
          </a:xfrm>
          <a:prstGeom prst="rect">
            <a:avLst/>
          </a:prstGeom>
        </p:spPr>
      </p:pic>
      <p:pic>
        <p:nvPicPr>
          <p:cNvPr id="13" name="Рисунок 12" descr="18-9.JPG"/>
          <p:cNvPicPr>
            <a:picLocks noChangeAspect="1"/>
          </p:cNvPicPr>
          <p:nvPr/>
        </p:nvPicPr>
        <p:blipFill>
          <a:blip r:embed="rId3" cstate="print"/>
          <a:srcRect l="7500" t="15000" r="6667" b="1250"/>
          <a:stretch>
            <a:fillRect/>
          </a:stretch>
        </p:blipFill>
        <p:spPr>
          <a:xfrm>
            <a:off x="4572000" y="457200"/>
            <a:ext cx="4419600" cy="3124200"/>
          </a:xfrm>
          <a:prstGeom prst="rect">
            <a:avLst/>
          </a:prstGeom>
        </p:spPr>
      </p:pic>
      <p:pic>
        <p:nvPicPr>
          <p:cNvPr id="14" name="Рисунок 13" descr="18-10.JPG"/>
          <p:cNvPicPr>
            <a:picLocks noChangeAspect="1"/>
          </p:cNvPicPr>
          <p:nvPr/>
        </p:nvPicPr>
        <p:blipFill>
          <a:blip r:embed="rId4" cstate="print"/>
          <a:srcRect l="6667" t="10000" r="5833" b="2500"/>
          <a:stretch>
            <a:fillRect/>
          </a:stretch>
        </p:blipFill>
        <p:spPr>
          <a:xfrm>
            <a:off x="152400" y="3429000"/>
            <a:ext cx="4267200" cy="2971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 descr="18-15.JPG"/>
          <p:cNvPicPr>
            <a:picLocks noChangeAspect="1"/>
          </p:cNvPicPr>
          <p:nvPr/>
        </p:nvPicPr>
        <p:blipFill>
          <a:blip r:embed="rId5" cstate="print"/>
          <a:srcRect l="1667" t="11250" b="3750"/>
          <a:stretch>
            <a:fillRect/>
          </a:stretch>
        </p:blipFill>
        <p:spPr>
          <a:xfrm>
            <a:off x="3429000" y="3505200"/>
            <a:ext cx="5257800" cy="32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16-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76600" y="2286000"/>
            <a:ext cx="1828800" cy="137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52400" y="5715000"/>
            <a:ext cx="261161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«Осенние старты»</a:t>
            </a:r>
          </a:p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«День кролиста»</a:t>
            </a:r>
          </a:p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«День брассиста»</a:t>
            </a:r>
          </a:p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«Весёлый дельфинарий»</a:t>
            </a:r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19800" y="5791200"/>
            <a:ext cx="297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«День плавания на спине»</a:t>
            </a:r>
          </a:p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«Новогодние старты»</a:t>
            </a:r>
          </a:p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Первенство ДЮСШ </a:t>
            </a:r>
          </a:p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другие соревнования</a:t>
            </a:r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48000" y="533400"/>
            <a:ext cx="2777235" cy="193899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Внутри школьные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соревнования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 соревнований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2232 участника</a:t>
            </a:r>
          </a:p>
          <a:p>
            <a:pPr algn="ctr"/>
            <a:endParaRPr lang="ru-RU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 descr="18-5.JPG"/>
          <p:cNvPicPr>
            <a:picLocks noChangeAspect="1"/>
          </p:cNvPicPr>
          <p:nvPr/>
        </p:nvPicPr>
        <p:blipFill>
          <a:blip r:embed="rId3" cstate="print"/>
          <a:srcRect l="4167" t="12500" r="5833"/>
          <a:stretch>
            <a:fillRect/>
          </a:stretch>
        </p:blipFill>
        <p:spPr>
          <a:xfrm>
            <a:off x="152400" y="533400"/>
            <a:ext cx="2971800" cy="1981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Рисунок 18" descr="18-12.JPG"/>
          <p:cNvPicPr>
            <a:picLocks noChangeAspect="1"/>
          </p:cNvPicPr>
          <p:nvPr/>
        </p:nvPicPr>
        <p:blipFill>
          <a:blip r:embed="rId4" cstate="print"/>
          <a:srcRect l="8333" t="8750" r="9167" b="8750"/>
          <a:stretch>
            <a:fillRect/>
          </a:stretch>
        </p:blipFill>
        <p:spPr>
          <a:xfrm>
            <a:off x="228600" y="2971800"/>
            <a:ext cx="36576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Рисунок 19" descr="18-1.JPG"/>
          <p:cNvPicPr>
            <a:picLocks noChangeAspect="1"/>
          </p:cNvPicPr>
          <p:nvPr/>
        </p:nvPicPr>
        <p:blipFill>
          <a:blip r:embed="rId5" cstate="print"/>
          <a:srcRect l="7500" t="6250" r="4167"/>
          <a:stretch>
            <a:fillRect/>
          </a:stretch>
        </p:blipFill>
        <p:spPr>
          <a:xfrm>
            <a:off x="5638800" y="914400"/>
            <a:ext cx="3352800" cy="2514600"/>
          </a:xfrm>
          <a:prstGeom prst="rect">
            <a:avLst/>
          </a:prstGeom>
        </p:spPr>
      </p:pic>
      <p:pic>
        <p:nvPicPr>
          <p:cNvPr id="21" name="Рисунок 20" descr="18-8.JPG"/>
          <p:cNvPicPr>
            <a:picLocks noChangeAspect="1"/>
          </p:cNvPicPr>
          <p:nvPr/>
        </p:nvPicPr>
        <p:blipFill>
          <a:blip r:embed="rId6" cstate="print"/>
          <a:srcRect l="6667" t="11250" r="9167" b="6250"/>
          <a:stretch>
            <a:fillRect/>
          </a:stretch>
        </p:blipFill>
        <p:spPr>
          <a:xfrm>
            <a:off x="4419600" y="2743200"/>
            <a:ext cx="4343400" cy="2819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7-3.JPG"/>
          <p:cNvPicPr>
            <a:picLocks noChangeAspect="1"/>
          </p:cNvPicPr>
          <p:nvPr/>
        </p:nvPicPr>
        <p:blipFill>
          <a:blip r:embed="rId2" cstate="print"/>
          <a:srcRect t="20000" r="19167" b="6250"/>
          <a:stretch>
            <a:fillRect/>
          </a:stretch>
        </p:blipFill>
        <p:spPr>
          <a:xfrm>
            <a:off x="152400" y="914400"/>
            <a:ext cx="39624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18-24.JPG"/>
          <p:cNvPicPr>
            <a:picLocks noChangeAspect="1"/>
          </p:cNvPicPr>
          <p:nvPr/>
        </p:nvPicPr>
        <p:blipFill>
          <a:blip r:embed="rId3" cstate="print"/>
          <a:srcRect l="12500" b="12500"/>
          <a:stretch>
            <a:fillRect/>
          </a:stretch>
        </p:blipFill>
        <p:spPr>
          <a:xfrm>
            <a:off x="4191000" y="533400"/>
            <a:ext cx="4800600" cy="2819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18-25.JPG"/>
          <p:cNvPicPr>
            <a:picLocks noChangeAspect="1"/>
          </p:cNvPicPr>
          <p:nvPr/>
        </p:nvPicPr>
        <p:blipFill>
          <a:blip r:embed="rId4" cstate="print"/>
          <a:srcRect l="5833" r="8333" b="18750"/>
          <a:stretch>
            <a:fillRect/>
          </a:stretch>
        </p:blipFill>
        <p:spPr>
          <a:xfrm>
            <a:off x="152400" y="3886200"/>
            <a:ext cx="47244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18-3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3505200"/>
            <a:ext cx="4419600" cy="30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228600" y="533400"/>
            <a:ext cx="3408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Новогодняя феерия -2018</a:t>
            </a:r>
            <a:endParaRPr lang="ru-RU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" y="4419600"/>
            <a:ext cx="2305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" y="533401"/>
            <a:ext cx="8458200" cy="113877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Вручение </a:t>
            </a:r>
            <a:r>
              <a:rPr lang="en-US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ежегодной</a:t>
            </a:r>
            <a:r>
              <a:rPr lang="en-US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премии Всероссийской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федерации плавания 22.12.2018 г.Санкт-Петербург</a:t>
            </a:r>
          </a:p>
          <a:p>
            <a:pPr algn="ctr"/>
            <a:endParaRPr lang="ru-RU" sz="2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Номинация-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5400" y="2362200"/>
            <a:ext cx="6705600" cy="426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228600" y="16764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Номинация «Призёры международных соревнований»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МСМК Егор Куимов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аграждение Гизатуллин 20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52400"/>
            <a:ext cx="3733800" cy="2362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IMG-20190314-WA0003.jpg"/>
          <p:cNvPicPr>
            <a:picLocks noChangeAspect="1"/>
          </p:cNvPicPr>
          <p:nvPr/>
        </p:nvPicPr>
        <p:blipFill>
          <a:blip r:embed="rId3"/>
          <a:srcRect l="14166" t="13334" r="13334" b="23333"/>
          <a:stretch>
            <a:fillRect/>
          </a:stretch>
        </p:blipFill>
        <p:spPr>
          <a:xfrm>
            <a:off x="5334000" y="0"/>
            <a:ext cx="3657600" cy="2895600"/>
          </a:xfrm>
          <a:prstGeom prst="rect">
            <a:avLst/>
          </a:prstGeom>
        </p:spPr>
      </p:pic>
      <p:pic>
        <p:nvPicPr>
          <p:cNvPr id="5" name="Рисунок 4" descr="Награждение Ионов 20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4038600"/>
            <a:ext cx="3810000" cy="2564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152400" y="2743200"/>
            <a:ext cx="4517583" cy="923330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номинация «Лучший тренер года»</a:t>
            </a:r>
          </a:p>
          <a:p>
            <a:pPr algn="ctr"/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индивидуальным видам спорта</a:t>
            </a:r>
          </a:p>
          <a:p>
            <a:pPr algn="ctr"/>
            <a:r>
              <a:rPr lang="ru-RU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Гизатуллин</a:t>
            </a: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Э.И.</a:t>
            </a:r>
            <a:endParaRPr lang="ru-RU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10200" y="2971800"/>
            <a:ext cx="3454793" cy="646331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«Спортсмен года» - МСМК</a:t>
            </a:r>
          </a:p>
          <a:p>
            <a:pPr algn="ctr"/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Егор Куимов</a:t>
            </a:r>
            <a:endParaRPr lang="ru-RU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95800" y="3733800"/>
            <a:ext cx="31999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Лучший директор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муниципальной ДЮСШ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Ионов И.Н.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86200" y="4876800"/>
            <a:ext cx="4931157" cy="1569660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итогам 2018года </a:t>
            </a:r>
          </a:p>
          <a:p>
            <a:pPr algn="ctr"/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ДЮСШ «Касатка»признана </a:t>
            </a:r>
          </a:p>
          <a:p>
            <a:pPr algn="ctr"/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лучшей спортивной школой</a:t>
            </a:r>
          </a:p>
          <a:p>
            <a:pPr algn="ctr"/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г.Казани</a:t>
            </a:r>
            <a:endParaRPr lang="ru-RU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09600"/>
            <a:ext cx="75472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спортивного резерва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62000" y="1371600"/>
          <a:ext cx="754380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25908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Вид</a:t>
                      </a:r>
                      <a:r>
                        <a:rPr lang="ru-RU" baseline="0" dirty="0" smtClean="0"/>
                        <a:t> спорта </a:t>
                      </a:r>
                    </a:p>
                    <a:p>
                      <a:r>
                        <a:rPr lang="ru-RU" baseline="0" dirty="0" smtClean="0"/>
                        <a:t>плавание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Члены </a:t>
                      </a:r>
                    </a:p>
                    <a:p>
                      <a:pPr algn="ctr"/>
                      <a:r>
                        <a:rPr lang="ru-RU" dirty="0" smtClean="0"/>
                        <a:t>сборной 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Члены </a:t>
                      </a:r>
                    </a:p>
                    <a:p>
                      <a:pPr algn="ctr"/>
                      <a:r>
                        <a:rPr lang="ru-RU" dirty="0" smtClean="0"/>
                        <a:t>сборной РФ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Основной состав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13(8/5)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 (основной состав)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Резерв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667000" y="3124200"/>
            <a:ext cx="37353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на 2019год</a:t>
            </a:r>
            <a:endParaRPr lang="ru-RU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3886200"/>
            <a:ext cx="862928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660066"/>
                </a:solidFill>
              </a:rPr>
              <a:t> </a:t>
            </a: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привлечение максимального числа детей и подростков </a:t>
            </a:r>
          </a:p>
          <a:p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систематическим занятиям физической культурой и спортом.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получение статуса Олимпийского резерва.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достижение высоких спортивных результатов.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повышение профессионального мастерства тренерского состава, </a:t>
            </a:r>
          </a:p>
          <a:p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привлечение молодых специалистов.</a:t>
            </a:r>
            <a:endParaRPr lang="ru-RU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-2.JPG"/>
          <p:cNvPicPr>
            <a:picLocks noChangeAspect="1"/>
          </p:cNvPicPr>
          <p:nvPr/>
        </p:nvPicPr>
        <p:blipFill>
          <a:blip r:embed="rId2" cstate="print"/>
          <a:srcRect l="25000" t="33750" r="30833" b="30000"/>
          <a:stretch>
            <a:fillRect/>
          </a:stretch>
        </p:blipFill>
        <p:spPr>
          <a:xfrm>
            <a:off x="152400" y="533400"/>
            <a:ext cx="3581400" cy="2362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90600" y="3581400"/>
          <a:ext cx="7239001" cy="23442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1"/>
                <a:gridCol w="1531705"/>
                <a:gridCol w="1789416"/>
                <a:gridCol w="1708079"/>
              </a:tblGrid>
              <a:tr h="148175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Количество</a:t>
                      </a:r>
                      <a:r>
                        <a:rPr lang="ru-RU" sz="1600" baseline="0" dirty="0" smtClean="0"/>
                        <a:t> работников, имеющих категорию спортивного судьи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категория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 </a:t>
                      </a:r>
                    </a:p>
                    <a:p>
                      <a:pPr algn="ctr"/>
                      <a:r>
                        <a:rPr lang="ru-RU" dirty="0" smtClean="0"/>
                        <a:t>категория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 </a:t>
                      </a:r>
                    </a:p>
                    <a:p>
                      <a:pPr algn="ctr"/>
                      <a:r>
                        <a:rPr lang="ru-RU" dirty="0" smtClean="0"/>
                        <a:t>категория</a:t>
                      </a:r>
                      <a:endParaRPr lang="ru-RU" dirty="0"/>
                    </a:p>
                  </a:txBody>
                  <a:tcPr anchor="ctr"/>
                </a:tc>
              </a:tr>
              <a:tr h="394902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94902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из них: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581400" y="762000"/>
            <a:ext cx="548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Судейская практика</a:t>
            </a:r>
            <a:endParaRPr lang="ru-RU" sz="3600" b="1" u="sng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7600" y="1524000"/>
            <a:ext cx="5257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Уровень судейства соревнований:</a:t>
            </a:r>
            <a:r>
              <a:rPr lang="ru-RU" sz="2000" b="1" u="sng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ru-RU" sz="20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Международный, Всероссийский, </a:t>
            </a:r>
          </a:p>
          <a:p>
            <a:pPr algn="ctr"/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Региональный, Республиканский, </a:t>
            </a:r>
          </a:p>
          <a:p>
            <a:pPr algn="ctr"/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Муниципальный, Внутри школьный</a:t>
            </a:r>
            <a:endParaRPr lang="ru-RU" sz="20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838200"/>
            <a:ext cx="50577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Инструкторы-методисты</a:t>
            </a:r>
            <a:endParaRPr lang="ru-RU" sz="2800" b="1" u="sng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1" y="1676400"/>
            <a:ext cx="8839200" cy="206210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Замалютдинова</a:t>
            </a:r>
            <a:r>
              <a:rPr lang="ru-RU" sz="2800" b="1" u="sng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Альбина Муратовна</a:t>
            </a:r>
          </a:p>
          <a:p>
            <a:pPr algn="ctr"/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образование высшее профессиональное</a:t>
            </a:r>
          </a:p>
          <a:p>
            <a:pPr algn="ctr"/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высшая квалификационная категория </a:t>
            </a:r>
          </a:p>
          <a:p>
            <a:pPr algn="ctr"/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должности «тренер-преподаватель»</a:t>
            </a:r>
          </a:p>
          <a:p>
            <a:pPr algn="ctr"/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спортивный судья 1 категории</a:t>
            </a:r>
          </a:p>
          <a:p>
            <a:pPr algn="ctr"/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Кандидат  биологических наук</a:t>
            </a:r>
            <a:endParaRPr lang="ru-RU" sz="20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4191000"/>
            <a:ext cx="8229600" cy="14465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Хузина</a:t>
            </a:r>
            <a:r>
              <a:rPr lang="ru-RU" sz="2800" b="1" u="sng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800" b="1" u="sng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Завгария</a:t>
            </a:r>
            <a:r>
              <a:rPr lang="ru-RU" sz="2800" b="1" u="sng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800" b="1" u="sng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Нагитовна</a:t>
            </a:r>
            <a:endParaRPr lang="ru-RU" sz="2800" b="1" u="sng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образование высшее профессиональное</a:t>
            </a:r>
          </a:p>
          <a:p>
            <a:pPr algn="ctr"/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СЗД по должности «инструктор-методист»</a:t>
            </a:r>
          </a:p>
          <a:p>
            <a:pPr algn="ctr"/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спортивный судья 2 категории</a:t>
            </a:r>
            <a:endParaRPr lang="ru-RU" sz="20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533401"/>
            <a:ext cx="594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ЛЕТНИЙ  ОТДЫХ</a:t>
            </a:r>
            <a:endParaRPr lang="ru-RU" sz="4800" b="1" dirty="0">
              <a:solidFill>
                <a:srgbClr val="333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85800" y="1295400"/>
          <a:ext cx="78486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2150"/>
                <a:gridCol w="1962150"/>
                <a:gridCol w="2171700"/>
                <a:gridCol w="1752600"/>
              </a:tblGrid>
              <a:tr h="13208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ДОЛ</a:t>
                      </a:r>
                      <a:r>
                        <a:rPr lang="ru-RU" baseline="0" dirty="0" smtClean="0"/>
                        <a:t>  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ДОЛ</a:t>
                      </a:r>
                      <a:r>
                        <a:rPr lang="ru-RU" baseline="0" dirty="0" smtClean="0"/>
                        <a:t>  Крым и другие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</a:tr>
              <a:tr h="13208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123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79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177 / 202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2080">
                <a:tc>
                  <a:txBody>
                    <a:bodyPr/>
                    <a:lstStyle/>
                    <a:p>
                      <a:pPr marL="342900" indent="-342900" algn="ctr">
                        <a:buNone/>
                      </a:pPr>
                      <a:r>
                        <a:rPr lang="ru-RU" sz="1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2019 п</a:t>
                      </a:r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лан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130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Рисунок 10" descr="image-22-07-15-08-39-15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14800" y="2971800"/>
            <a:ext cx="5029200" cy="3352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18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819400"/>
            <a:ext cx="4625405" cy="3581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800" y="685800"/>
            <a:ext cx="858921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Финансирование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командирования в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2018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году составило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751287,60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рублей из них: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2438400"/>
            <a:ext cx="8382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509637,60 рублей – внебюджетные средства Учреждения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241650,00 рублей –  бюджетные средства Учреждения</a:t>
            </a:r>
          </a:p>
          <a:p>
            <a:pPr algn="ctr"/>
            <a:endParaRPr lang="ru-RU" sz="20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Целевые средства МДМС РТ на развитие плавания 841463,37 рублей из них:</a:t>
            </a:r>
          </a:p>
          <a:p>
            <a:pPr algn="ctr"/>
            <a:endParaRPr lang="ru-RU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657433,37 рублей выплаты  и начисление взносов за ВКС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184030,00 рублей приобретение  спортивного имущества</a:t>
            </a:r>
          </a:p>
          <a:p>
            <a:endParaRPr lang="ru-RU" sz="2400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5400" y="457200"/>
            <a:ext cx="6647974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</a:t>
            </a:r>
          </a:p>
          <a:p>
            <a:pPr algn="ctr"/>
            <a:r>
              <a:rPr lang="ru-RU" sz="32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внебюджетной деятельности</a:t>
            </a:r>
          </a:p>
          <a:p>
            <a:pPr algn="ctr"/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1000" y="1828800"/>
          <a:ext cx="86106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2590800"/>
                <a:gridCol w="1889760"/>
                <a:gridCol w="1539240"/>
                <a:gridCol w="1905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доходов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2018 год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План 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2019 год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Увеличение +, уменьшение -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Аренда помещений</a:t>
                      </a:r>
                    </a:p>
                    <a:p>
                      <a:endParaRPr lang="ru-RU" sz="16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700,00</a:t>
                      </a:r>
                    </a:p>
                    <a:p>
                      <a:pPr algn="ctr"/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730,00</a:t>
                      </a:r>
                      <a:endParaRPr lang="ru-RU" sz="16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+ 30,0</a:t>
                      </a:r>
                      <a:endParaRPr lang="ru-RU" sz="16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 от оказания платных услуг </a:t>
                      </a:r>
                    </a:p>
                    <a:p>
                      <a:endParaRPr lang="ru-RU" sz="16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14 657,00 – план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18 154,4 - факт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17570,00</a:t>
                      </a:r>
                      <a:endParaRPr lang="ru-RU" sz="16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 smtClean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+ 2913,00</a:t>
                      </a:r>
                      <a:endParaRPr lang="ru-RU" sz="16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18 845,5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18300,00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+ 2943,00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Остаток денежных средств на расчётном счёте на 01.01.2019</a:t>
                      </a:r>
                      <a:endParaRPr lang="ru-RU" sz="16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2572,4</a:t>
                      </a:r>
                      <a:endParaRPr lang="ru-RU" sz="16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85800"/>
            <a:ext cx="7744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Распределение внебюджетных средств</a:t>
            </a:r>
            <a:endParaRPr lang="ru-RU" sz="2800" b="1" u="sng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28600" y="1371600"/>
          <a:ext cx="8686801" cy="478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314"/>
                <a:gridCol w="3540886"/>
                <a:gridCol w="990600"/>
                <a:gridCol w="609600"/>
                <a:gridCol w="990600"/>
                <a:gridCol w="609600"/>
                <a:gridCol w="160020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расходов (тыс. </a:t>
                      </a:r>
                      <a:r>
                        <a:rPr lang="ru-RU" sz="16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2018год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в %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План на 2019год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в %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Увеличение + уменьшение -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Заработная плата сотрудников со страховыми взносами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8619,8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41,5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8832,09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42,3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213,10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Заработная плата тренеров со страховыми взносами по договорам</a:t>
                      </a:r>
                      <a:r>
                        <a:rPr lang="ru-RU" sz="1600" b="0" baseline="0" dirty="0" smtClean="0"/>
                        <a:t> </a:t>
                      </a:r>
                      <a:r>
                        <a:rPr lang="ru-RU" sz="1600" b="0" dirty="0" smtClean="0"/>
                        <a:t>подряда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4685,9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22,6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4993,4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23,9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307,50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Коммунальные расходы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2882,5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13,9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2362,3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11,3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-520,20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Командировочные расходы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520,04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780,6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3,7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260,56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Расходы на содержание имущества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1215,1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953,5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4,6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-261,6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Приобретение основных средств</a:t>
                      </a:r>
                      <a:r>
                        <a:rPr lang="ru-RU" sz="1600" b="0" baseline="0" dirty="0" smtClean="0"/>
                        <a:t> и материалов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2139,07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10,3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2183,4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10,5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44,33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/>
                        <a:t>Прочие</a:t>
                      </a:r>
                      <a:r>
                        <a:rPr lang="ru-RU" sz="1600" b="0" baseline="0" dirty="0" smtClean="0"/>
                        <a:t> расходы и услуги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718,2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3,4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766,4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3,7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48,23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всего расходов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20780,61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20872,5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91,89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FontTx/>
                        <a:buChar char="-"/>
                      </a:pP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IMG_30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895600"/>
            <a:ext cx="3200400" cy="243840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2" name="preview-image" descr="http://sdelanounas.ru/images/img/kazan2013.ru/wp-content_uploads_2010_12_akcherlak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838200"/>
            <a:ext cx="3124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28600" y="457200"/>
            <a:ext cx="4644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Плавательный бассейн «Акчарлак»</a:t>
            </a:r>
            <a:endParaRPr lang="ru-RU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 descr="IMG_30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0400" y="1219200"/>
            <a:ext cx="3048000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IMG_972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7400" y="1447800"/>
            <a:ext cx="3048000" cy="236220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4953000" y="6096000"/>
            <a:ext cx="3200400" cy="457200"/>
          </a:xfrm>
          <a:prstGeom prst="rect">
            <a:avLst/>
          </a:prstGeom>
          <a:solidFill>
            <a:srgbClr val="002060"/>
          </a:solidFill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ул.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Гали, 13а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81400" y="4038600"/>
            <a:ext cx="5410200" cy="1815882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Укрепление материальной базы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2018 году – 1 765 027,51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 на 2019год – 1 440 958,00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" name="Рисунок 9" descr="IMG_303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7200" y="5029200"/>
            <a:ext cx="3048000" cy="1676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04800" y="1600200"/>
          <a:ext cx="8610600" cy="4318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429000"/>
                <a:gridCol w="2590800"/>
                <a:gridCol w="2590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Виды работ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КПБ «Акчарлак»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/>
                        <a:t>Опрессовка</a:t>
                      </a:r>
                      <a:r>
                        <a:rPr lang="ru-RU" sz="1800" dirty="0" smtClean="0"/>
                        <a:t> здания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96000,00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80000,00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Техническое обслуживание оборудования</a:t>
                      </a:r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638450,34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598544,00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Содержание имущества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375005,56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202414,00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Приобретение основных средств и спортивного оборудования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655571,61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560000,00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Итого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1 765 027,51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1 440 958,00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в том</a:t>
                      </a:r>
                      <a:r>
                        <a:rPr lang="ru-RU" sz="1800" baseline="0" dirty="0" smtClean="0"/>
                        <a:t> числе</a:t>
                      </a:r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321 414,80 бюджет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1 443 612,71 внебюджет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124 14,00 бюджет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1 318 544,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00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внебюджет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09600" y="609600"/>
            <a:ext cx="69541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Укрепление материальной базы КПБ «Акчарлак</a:t>
            </a:r>
            <a:r>
              <a:rPr lang="ru-RU" sz="2800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800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533400"/>
            <a:ext cx="4128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Материально-техническая база</a:t>
            </a:r>
            <a:endParaRPr lang="ru-RU" b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9" descr="фото-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52400" y="2286000"/>
            <a:ext cx="4114800" cy="2590800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4" name="Рисунок 3" descr="Фото0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0600" y="838200"/>
            <a:ext cx="3886200" cy="2667000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5" name="Рисунок 4" descr="Фото03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24400" y="3810000"/>
            <a:ext cx="4114800" cy="266700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6" name="TextBox 5"/>
          <p:cNvSpPr txBox="1"/>
          <p:nvPr/>
        </p:nvSpPr>
        <p:spPr>
          <a:xfrm>
            <a:off x="152400" y="914400"/>
            <a:ext cx="4343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Плавательный бассейн 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ул.Р.Зорге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64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" y="5029200"/>
            <a:ext cx="4669292" cy="120032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Укрепление материальной базы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 2018 – 495 652,18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 на 2019год – 381 280,29</a:t>
            </a:r>
            <a:endParaRPr lang="ru-RU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457200"/>
            <a:ext cx="75151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Укрепление материальной базы </a:t>
            </a:r>
          </a:p>
          <a:p>
            <a:pPr algn="ctr"/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КПБ по ул.Р.Зорге,64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28600" y="1295400"/>
          <a:ext cx="8610600" cy="40487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657600"/>
                <a:gridCol w="2514600"/>
                <a:gridCol w="2438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Виды работ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КПБ по ул.Р.Зорге,64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/>
                        <a:t>Опрессовка</a:t>
                      </a:r>
                      <a:r>
                        <a:rPr lang="ru-RU" sz="1800" dirty="0" smtClean="0"/>
                        <a:t> зданий</a:t>
                      </a:r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24000,00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20000,00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Техническое обслуживание оборудования</a:t>
                      </a:r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159612,60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170680,29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Содержание имущества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93751,20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50600,00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Приобретение основных средств и спортивного оборудования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218288,38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140000,00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Итого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495 652,18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381 280,29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в том</a:t>
                      </a:r>
                      <a:r>
                        <a:rPr lang="ru-RU" sz="1800" baseline="0" dirty="0" smtClean="0"/>
                        <a:t> числе</a:t>
                      </a:r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34 346,20 бюджет,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461 305,98 внебюджет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46 374,24 бюджет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334 906,05 внебюджет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8600" y="5410200"/>
            <a:ext cx="84840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летние месяцы прошел 1 этап капитального ремонта на сумму 16 800,00 </a:t>
            </a:r>
            <a:r>
              <a:rPr lang="ru-RU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капитальный ремонт крыши;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утепление фасада, облицовка </a:t>
            </a:r>
            <a:r>
              <a:rPr lang="ru-RU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кирамогранитом</a:t>
            </a: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ремонт </a:t>
            </a:r>
            <a:r>
              <a:rPr lang="ru-RU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отмостки</a:t>
            </a: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здания;</a:t>
            </a:r>
            <a:endParaRPr lang="ru-RU" b="1" dirty="0" smtClean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замена системы вентиляции, ремонт теплового узла.</a:t>
            </a:r>
            <a:endParaRPr lang="ru-RU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1000" y="609600"/>
            <a:ext cx="84582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Спортивные мероприятия </a:t>
            </a:r>
          </a:p>
          <a:p>
            <a:pPr algn="ctr"/>
            <a:r>
              <a:rPr lang="ru-RU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КПБ «Акчарлак» -2018</a:t>
            </a:r>
          </a:p>
          <a:p>
            <a:pPr>
              <a:buFont typeface="Wingdings" pitchFamily="2" charset="2"/>
              <a:buChar char="v"/>
            </a:pP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Республиканский турнир «Юные Надежды»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 Чемпионаты и первенства РТ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 Чемпионат и первенство г.Казани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 Спартакиада служащих г. Казани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 Спартакиада </a:t>
            </a:r>
            <a:r>
              <a:rPr lang="ru-RU" sz="2000" b="1" dirty="0" err="1" smtClean="0">
                <a:solidFill>
                  <a:srgbClr val="7030A0"/>
                </a:solidFill>
              </a:rPr>
              <a:t>гослужащих</a:t>
            </a:r>
            <a:r>
              <a:rPr lang="ru-RU" sz="2000" b="1" dirty="0" smtClean="0">
                <a:solidFill>
                  <a:srgbClr val="7030A0"/>
                </a:solidFill>
              </a:rPr>
              <a:t> Республики Татарстан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 Всероссийские соревнования среди детей с синдромом </a:t>
            </a:r>
            <a:r>
              <a:rPr lang="ru-RU" sz="2000" b="1" dirty="0" err="1" smtClean="0">
                <a:solidFill>
                  <a:srgbClr val="7030A0"/>
                </a:solidFill>
              </a:rPr>
              <a:t>дауна</a:t>
            </a:r>
            <a:endParaRPr lang="ru-RU" sz="2000" b="1" dirty="0" smtClean="0">
              <a:solidFill>
                <a:srgbClr val="7030A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 Соревнования для пловцов – ветеранов «</a:t>
            </a:r>
            <a:r>
              <a:rPr lang="en-US" sz="2000" b="1" dirty="0" err="1" smtClean="0">
                <a:solidFill>
                  <a:srgbClr val="7030A0"/>
                </a:solidFill>
              </a:rPr>
              <a:t>Sprintmasters</a:t>
            </a:r>
            <a:r>
              <a:rPr lang="ru-RU" sz="2000" b="1" dirty="0" smtClean="0">
                <a:solidFill>
                  <a:srgbClr val="7030A0"/>
                </a:solidFill>
              </a:rPr>
              <a:t>»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 Соревнования среди клиентов бассейна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 Приём норм ГТО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 Спартакиада школьников Республики Татарстан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 Внутри школьные соревнования и мероприятия</a:t>
            </a:r>
          </a:p>
          <a:p>
            <a:endParaRPr lang="ru-RU" sz="2000" b="1" dirty="0" smtClean="0">
              <a:solidFill>
                <a:srgbClr val="7030A0"/>
              </a:solidFill>
            </a:endParaRPr>
          </a:p>
          <a:p>
            <a:endParaRPr lang="ru-RU" sz="28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8-2.JPG"/>
          <p:cNvPicPr>
            <a:picLocks noChangeAspect="1"/>
          </p:cNvPicPr>
          <p:nvPr/>
        </p:nvPicPr>
        <p:blipFill>
          <a:blip r:embed="rId2" cstate="print"/>
          <a:srcRect t="17500"/>
          <a:stretch>
            <a:fillRect/>
          </a:stretch>
        </p:blipFill>
        <p:spPr>
          <a:xfrm>
            <a:off x="3886200" y="0"/>
            <a:ext cx="46482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19-6.JPG"/>
          <p:cNvPicPr>
            <a:picLocks noChangeAspect="1"/>
          </p:cNvPicPr>
          <p:nvPr/>
        </p:nvPicPr>
        <p:blipFill>
          <a:blip r:embed="rId3" cstate="print"/>
          <a:srcRect l="1667" t="17500" r="25833"/>
          <a:stretch>
            <a:fillRect/>
          </a:stretch>
        </p:blipFill>
        <p:spPr>
          <a:xfrm>
            <a:off x="152400" y="152400"/>
            <a:ext cx="3657600" cy="289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19-5.JPG"/>
          <p:cNvPicPr>
            <a:picLocks noChangeAspect="1"/>
          </p:cNvPicPr>
          <p:nvPr/>
        </p:nvPicPr>
        <p:blipFill>
          <a:blip r:embed="rId4" cstate="print"/>
          <a:srcRect l="5833" t="15000" r="23333" b="5000"/>
          <a:stretch>
            <a:fillRect/>
          </a:stretch>
        </p:blipFill>
        <p:spPr>
          <a:xfrm>
            <a:off x="152400" y="3505200"/>
            <a:ext cx="4419600" cy="3200400"/>
          </a:xfrm>
          <a:prstGeom prst="rect">
            <a:avLst/>
          </a:prstGeom>
        </p:spPr>
      </p:pic>
      <p:pic>
        <p:nvPicPr>
          <p:cNvPr id="3" name="Рисунок 2" descr="18-11.JPG"/>
          <p:cNvPicPr>
            <a:picLocks noChangeAspect="1"/>
          </p:cNvPicPr>
          <p:nvPr/>
        </p:nvPicPr>
        <p:blipFill>
          <a:blip r:embed="rId5" cstate="print"/>
          <a:srcRect l="3333" r="10833" b="10000"/>
          <a:stretch>
            <a:fillRect/>
          </a:stretch>
        </p:blipFill>
        <p:spPr>
          <a:xfrm>
            <a:off x="4495800" y="3429000"/>
            <a:ext cx="4648200" cy="30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457200" y="3124200"/>
            <a:ext cx="3433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Спартакиада школьников</a:t>
            </a:r>
            <a:endParaRPr lang="ru-RU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43400" y="2895600"/>
            <a:ext cx="4685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Спартакиада госслужащих г.Казани</a:t>
            </a:r>
            <a:endParaRPr lang="ru-RU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" y="1600200"/>
            <a:ext cx="8839200" cy="200054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Директор – Ионов Игорь Николаевич</a:t>
            </a:r>
          </a:p>
          <a:p>
            <a:pPr algn="ctr"/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образование высшее профессиональное</a:t>
            </a:r>
          </a:p>
          <a:p>
            <a:pPr algn="ctr"/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СЗД по должности «директор»</a:t>
            </a:r>
          </a:p>
          <a:p>
            <a:pPr algn="ctr"/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первая квалификационная категория </a:t>
            </a:r>
          </a:p>
          <a:p>
            <a:pPr algn="ctr"/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должности «тренер-преподаватель»</a:t>
            </a:r>
          </a:p>
          <a:p>
            <a:pPr algn="ctr"/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спортивный судья 1 категории</a:t>
            </a:r>
            <a:endParaRPr lang="ru-RU" sz="20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4191000"/>
            <a:ext cx="8458200" cy="163121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Заместитель директора по УВР – Зубарева Марина Юрьевна</a:t>
            </a:r>
          </a:p>
          <a:p>
            <a:pPr algn="ctr"/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образование высшее профессиональное</a:t>
            </a:r>
          </a:p>
          <a:p>
            <a:pPr algn="ctr"/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высшая квалификационная категория </a:t>
            </a:r>
          </a:p>
          <a:p>
            <a:pPr algn="ctr"/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должности «инструктор-методист»</a:t>
            </a:r>
          </a:p>
          <a:p>
            <a:pPr algn="ctr"/>
            <a:r>
              <a:rPr lang="ru-RU" sz="2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спортивный судья 2 категории</a:t>
            </a:r>
            <a:endParaRPr lang="ru-RU" sz="20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00200" y="914400"/>
            <a:ext cx="604043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Руководство спортивной школы</a:t>
            </a:r>
            <a:endParaRPr lang="ru-RU" sz="2600" b="1" dirty="0">
              <a:solidFill>
                <a:srgbClr val="333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457200"/>
            <a:ext cx="8550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Спортивно-массовые мероприятия для населения</a:t>
            </a:r>
            <a:endParaRPr lang="ru-RU" sz="2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 descr="IMG_43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" y="990600"/>
            <a:ext cx="43434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IMG_4336.JPG"/>
          <p:cNvPicPr>
            <a:picLocks noChangeAspect="1"/>
          </p:cNvPicPr>
          <p:nvPr/>
        </p:nvPicPr>
        <p:blipFill>
          <a:blip r:embed="rId3" cstate="print"/>
          <a:srcRect l="5000" t="27500" r="8333"/>
          <a:stretch>
            <a:fillRect/>
          </a:stretch>
        </p:blipFill>
        <p:spPr>
          <a:xfrm>
            <a:off x="4419600" y="914400"/>
            <a:ext cx="4114800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Победители и призеры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5800" y="3352800"/>
            <a:ext cx="4495800" cy="327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IMG_4915.JPG"/>
          <p:cNvPicPr>
            <a:picLocks noChangeAspect="1"/>
          </p:cNvPicPr>
          <p:nvPr/>
        </p:nvPicPr>
        <p:blipFill>
          <a:blip r:embed="rId5" cstate="print"/>
          <a:srcRect l="12500"/>
          <a:stretch>
            <a:fillRect/>
          </a:stretch>
        </p:blipFill>
        <p:spPr>
          <a:xfrm>
            <a:off x="152400" y="3505200"/>
            <a:ext cx="4724400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2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52400"/>
            <a:ext cx="8839200" cy="6477000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62000" y="2209800"/>
          <a:ext cx="7620000" cy="415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0000"/>
                <a:gridCol w="2540000"/>
                <a:gridCol w="2540000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Проведение  мероприятий входящих в календарный план МДМС РТ</a:t>
                      </a:r>
                      <a:endParaRPr lang="ru-RU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Проведение мероприятий входящих в календарный план Комитета физической культуры и спорта г.Казани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Проведение</a:t>
                      </a:r>
                      <a:r>
                        <a:rPr lang="ru-RU" b="1" baseline="0" dirty="0" smtClean="0">
                          <a:solidFill>
                            <a:schemeClr val="bg1"/>
                          </a:solidFill>
                        </a:rPr>
                        <a:t> мероприятий входящих в календарный план ДЮСШ плавания «Касатка»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85801"/>
            <a:ext cx="883920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Оздоровительное плавание для населения</a:t>
            </a:r>
          </a:p>
          <a:p>
            <a:r>
              <a:rPr lang="ru-RU" sz="2000" b="1" dirty="0" smtClean="0">
                <a:solidFill>
                  <a:srgbClr val="3333FF"/>
                </a:solidFill>
              </a:rPr>
              <a:t>КПБ «Акчарлак»: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/>
              <a:t> бесплатные занятия по воскресным дням посетили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4100 </a:t>
            </a:r>
            <a:r>
              <a:rPr lang="ru-RU" sz="2000" b="1" dirty="0" smtClean="0"/>
              <a:t>человек (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455 человек</a:t>
            </a:r>
            <a:r>
              <a:rPr lang="ru-RU" sz="2000" b="1" dirty="0" smtClean="0"/>
              <a:t> в месяц, не считая летние месяцы)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/>
              <a:t> обучение плаванию кадетских классов  </a:t>
            </a:r>
          </a:p>
          <a:p>
            <a:r>
              <a:rPr lang="ru-RU" sz="2000" b="1" dirty="0" smtClean="0"/>
              <a:t>лицей 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78</a:t>
            </a:r>
            <a:r>
              <a:rPr lang="ru-RU" sz="2000" b="1" dirty="0" smtClean="0"/>
              <a:t> (5 раз в неделю)</a:t>
            </a:r>
          </a:p>
          <a:p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с детьми с ограниченными возможностями</a:t>
            </a:r>
          </a:p>
          <a:p>
            <a:r>
              <a:rPr lang="ru-RU" sz="2000" b="1" dirty="0" smtClean="0">
                <a:solidFill>
                  <a:srgbClr val="0000FF"/>
                </a:solidFill>
              </a:rPr>
              <a:t>КПБ «</a:t>
            </a:r>
            <a:r>
              <a:rPr lang="ru-RU" sz="2000" b="1" dirty="0" err="1" smtClean="0">
                <a:solidFill>
                  <a:srgbClr val="0000FF"/>
                </a:solidFill>
              </a:rPr>
              <a:t>Акчарлак</a:t>
            </a:r>
            <a:endParaRPr lang="ru-RU" sz="2000" b="1" dirty="0" smtClean="0">
              <a:solidFill>
                <a:srgbClr val="0000FF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 smtClean="0"/>
              <a:t> занятия для детей с ограниченными возможностями </a:t>
            </a:r>
          </a:p>
          <a:p>
            <a:r>
              <a:rPr lang="ru-RU" sz="2000" b="1" dirty="0" smtClean="0"/>
              <a:t>(диагноз ДЦП) общественная организация «Дети-ангелы»</a:t>
            </a:r>
            <a:endParaRPr lang="ru-RU" dirty="0" smtClean="0"/>
          </a:p>
          <a:p>
            <a:r>
              <a:rPr lang="ru-RU" sz="2000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КПБ по </a:t>
            </a:r>
            <a:r>
              <a:rPr lang="ru-RU" sz="2000" b="1" dirty="0" err="1" smtClean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ул.Р.Зорге</a:t>
            </a:r>
            <a:r>
              <a:rPr lang="ru-RU" sz="2000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64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</a:t>
            </a:r>
            <a:r>
              <a:rPr lang="ru-RU" sz="2000" b="1" dirty="0" smtClean="0"/>
              <a:t>занятия для детей с ограниченными возможностями </a:t>
            </a:r>
          </a:p>
          <a:p>
            <a:r>
              <a:rPr lang="ru-RU" sz="2000" b="1" dirty="0" smtClean="0"/>
              <a:t>(диагноз: ДЦП, аутизм, инвалиды по зрению) общественная организация «Забота», реабилитационный центр для детей с ограниченными возможностями «Апрель»</a:t>
            </a:r>
          </a:p>
          <a:p>
            <a:pPr>
              <a:buFont typeface="Wingdings" pitchFamily="2" charset="2"/>
              <a:buChar char="v"/>
            </a:pPr>
            <a:r>
              <a:rPr lang="ru-RU" sz="2000" b="1" dirty="0" smtClean="0"/>
              <a:t> удостоверение КПК по адаптивной физической культуре</a:t>
            </a:r>
          </a:p>
          <a:p>
            <a:r>
              <a:rPr lang="ru-RU" sz="2000" b="1" dirty="0" smtClean="0"/>
              <a:t>имеют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/>
              <a:t> тренера-преподавателя.</a:t>
            </a:r>
          </a:p>
          <a:p>
            <a:endParaRPr lang="ru-RU" dirty="0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2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52400"/>
            <a:ext cx="8839200" cy="6477000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295400" y="4953000"/>
            <a:ext cx="6858000" cy="9144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762000"/>
            <a:ext cx="75777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Сравнительный  анализ  тренерских  кадров</a:t>
            </a:r>
            <a:endParaRPr lang="ru-RU" sz="2400" b="1" u="sng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2400" y="1524000"/>
          <a:ext cx="8872916" cy="337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3564"/>
                <a:gridCol w="720436"/>
                <a:gridCol w="116840"/>
                <a:gridCol w="803564"/>
                <a:gridCol w="789708"/>
                <a:gridCol w="152401"/>
                <a:gridCol w="533400"/>
                <a:gridCol w="152399"/>
                <a:gridCol w="685801"/>
                <a:gridCol w="152399"/>
                <a:gridCol w="748148"/>
                <a:gridCol w="803564"/>
                <a:gridCol w="803564"/>
                <a:gridCol w="803564"/>
                <a:gridCol w="80356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Год</a:t>
                      </a:r>
                      <a:endParaRPr lang="ru-RU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Количество тренеров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Образование</a:t>
                      </a:r>
                      <a:endParaRPr lang="ru-RU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Категория</a:t>
                      </a:r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Стаж</a:t>
                      </a:r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Возраст</a:t>
                      </a:r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штат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совместитель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высшее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среднее </a:t>
                      </a:r>
                      <a:r>
                        <a:rPr lang="ru-RU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професс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высшая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первая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до 5лет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свыше 10лет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до 30лет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свыше 30лет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1*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2000">
                <a:tc gridSpan="1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Средняя заработная плата</a:t>
                      </a:r>
                      <a:r>
                        <a:rPr lang="ru-RU" b="1" baseline="0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- 35 096,87 рублей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2*/1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2000">
                <a:tc gridSpan="15"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Средняя заработная плата – 40 877, 78 рублей</a:t>
                      </a:r>
                      <a:endParaRPr lang="ru-RU" b="1" dirty="0">
                        <a:solidFill>
                          <a:srgbClr val="66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4800" y="533400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Примечание: * внутреннее совмещение по должности 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тренер-преподаватель имеет директор, инструктор-методист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762000"/>
            <a:ext cx="746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КОМПЛЕКТОВАНИЯ</a:t>
            </a:r>
            <a:endParaRPr lang="ru-RU" sz="3200" b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57200" y="1600200"/>
          <a:ext cx="8077200" cy="464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2057400"/>
                <a:gridCol w="1790700"/>
                <a:gridCol w="2019300"/>
              </a:tblGrid>
              <a:tr h="80195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Учебный год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Количество учащихся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Количество групп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Количество разрядников</a:t>
                      </a:r>
                      <a:endParaRPr lang="ru-RU" dirty="0"/>
                    </a:p>
                  </a:txBody>
                  <a:tcPr anchor="ctr"/>
                </a:tc>
              </a:tr>
              <a:tr h="722044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2017-2018</a:t>
                      </a:r>
                      <a:endParaRPr lang="ru-RU" sz="2800" b="1" dirty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478</a:t>
                      </a:r>
                      <a:endParaRPr lang="ru-RU" sz="2800" b="1" dirty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31</a:t>
                      </a:r>
                      <a:endParaRPr lang="ru-RU" sz="2800" b="1" dirty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292</a:t>
                      </a:r>
                      <a:endParaRPr lang="ru-RU" sz="2800" b="1" dirty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  <a:tr h="464626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2018-2019</a:t>
                      </a:r>
                      <a:endParaRPr lang="ru-RU" sz="28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  <a:tr h="77724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3333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Отделение плавания</a:t>
                      </a:r>
                      <a:endParaRPr lang="ru-RU" sz="1800" b="1" dirty="0">
                        <a:solidFill>
                          <a:srgbClr val="3333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3333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480</a:t>
                      </a:r>
                      <a:endParaRPr lang="ru-RU" sz="2800" b="1" dirty="0">
                        <a:solidFill>
                          <a:srgbClr val="3333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3333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33</a:t>
                      </a:r>
                      <a:endParaRPr lang="ru-RU" sz="2800" b="1" dirty="0">
                        <a:solidFill>
                          <a:srgbClr val="3333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3333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315</a:t>
                      </a:r>
                      <a:endParaRPr lang="ru-RU" sz="2800" b="1" dirty="0">
                        <a:solidFill>
                          <a:srgbClr val="3333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Отделение синхронного плавания</a:t>
                      </a:r>
                      <a:endParaRPr lang="ru-RU" sz="1800" b="1" dirty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41</a:t>
                      </a:r>
                      <a:endParaRPr lang="ru-RU" sz="2800" b="1" dirty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2800" b="1" dirty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41</a:t>
                      </a:r>
                      <a:endParaRPr lang="ru-RU" sz="2800" b="1" dirty="0"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всего</a:t>
                      </a:r>
                      <a:endParaRPr lang="ru-RU" sz="2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521</a:t>
                      </a:r>
                      <a:endParaRPr lang="ru-RU" sz="2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37</a:t>
                      </a:r>
                      <a:endParaRPr lang="ru-RU" sz="2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356</a:t>
                      </a:r>
                      <a:endParaRPr lang="ru-RU" sz="2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609600"/>
            <a:ext cx="838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в </a:t>
            </a:r>
          </a:p>
          <a:p>
            <a:pPr algn="ctr"/>
            <a:r>
              <a:rPr lang="ru-RU" sz="4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соревнованиях</a:t>
            </a:r>
            <a:endParaRPr lang="ru-RU" sz="40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04800" y="2057400"/>
          <a:ext cx="8610600" cy="4140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81200"/>
                <a:gridCol w="1295400"/>
                <a:gridCol w="1066800"/>
                <a:gridCol w="990600"/>
                <a:gridCol w="1219200"/>
                <a:gridCol w="1066800"/>
                <a:gridCol w="990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Уровень соревнований</a:t>
                      </a:r>
                      <a:endParaRPr lang="ru-RU" sz="1600" dirty="0">
                        <a:latin typeface="Georg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Georgia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Georgia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Georgia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 dirty="0">
                        <a:latin typeface="Georg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/>
                        <a:t>количество</a:t>
                      </a:r>
                      <a:r>
                        <a:rPr lang="ru-RU" sz="1100" b="1" baseline="0" dirty="0" smtClean="0"/>
                        <a:t>  соревнований</a:t>
                      </a:r>
                      <a:endParaRPr lang="ru-RU" sz="1100" b="1" dirty="0">
                        <a:latin typeface="Georg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/>
                        <a:t>кол-во участников</a:t>
                      </a:r>
                      <a:endParaRPr lang="ru-RU" sz="1100" b="1" dirty="0">
                        <a:latin typeface="Georg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/>
                        <a:t>кол-во призовых мест</a:t>
                      </a:r>
                      <a:endParaRPr lang="ru-RU" sz="1100" b="1" dirty="0">
                        <a:latin typeface="Georg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/>
                        <a:t>количество</a:t>
                      </a:r>
                      <a:r>
                        <a:rPr lang="ru-RU" sz="1100" b="1" baseline="0" dirty="0" smtClean="0"/>
                        <a:t>  соревнований</a:t>
                      </a:r>
                      <a:endParaRPr lang="ru-RU" sz="1100" b="1" dirty="0">
                        <a:latin typeface="Georg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/>
                        <a:t>количество участников</a:t>
                      </a:r>
                      <a:endParaRPr lang="ru-RU" sz="1100" b="1" dirty="0">
                        <a:latin typeface="Georg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/>
                        <a:t>кол-во призовых мест</a:t>
                      </a:r>
                      <a:endParaRPr lang="ru-RU" sz="1100" b="1" dirty="0">
                        <a:latin typeface="Georg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Международный</a:t>
                      </a:r>
                      <a:endParaRPr lang="ru-RU" sz="1600" dirty="0">
                        <a:latin typeface="Georg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Всероссийский</a:t>
                      </a:r>
                      <a:endParaRPr lang="ru-RU" sz="1600" dirty="0">
                        <a:latin typeface="Georg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Региональный</a:t>
                      </a:r>
                      <a:endParaRPr lang="ru-RU" sz="1600" dirty="0">
                        <a:latin typeface="Georg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Республиканский</a:t>
                      </a:r>
                      <a:endParaRPr lang="ru-RU" sz="1600" dirty="0">
                        <a:latin typeface="Georg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294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240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Муниципальный</a:t>
                      </a:r>
                      <a:endParaRPr lang="ru-RU" sz="1600" dirty="0" smtClean="0">
                        <a:latin typeface="Georg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Матчевые встречи</a:t>
                      </a:r>
                      <a:endParaRPr lang="ru-RU" sz="1600" dirty="0">
                        <a:latin typeface="Georg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305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123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557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Внутришкольный</a:t>
                      </a:r>
                      <a:endParaRPr lang="ru-RU" sz="1600" dirty="0">
                        <a:latin typeface="Georg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2410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2232</a:t>
                      </a:r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Georgia" pitchFamily="18" charset="0"/>
                        </a:rPr>
                        <a:t>Итого</a:t>
                      </a:r>
                      <a:endParaRPr lang="ru-RU" sz="1600" b="1" dirty="0">
                        <a:latin typeface="Georg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3144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259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3176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366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81000"/>
            <a:ext cx="28954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Чемпионат 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Первенство ПФО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12-15 марта 2018г.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admin\AppData\Local\Temp\Rar$DI28.844\18-4.jpg"/>
          <p:cNvPicPr>
            <a:picLocks noChangeAspect="1" noChangeArrowheads="1"/>
          </p:cNvPicPr>
          <p:nvPr/>
        </p:nvPicPr>
        <p:blipFill>
          <a:blip r:embed="rId2"/>
          <a:srcRect t="27778" r="12469" b="22222"/>
          <a:stretch>
            <a:fillRect/>
          </a:stretch>
        </p:blipFill>
        <p:spPr bwMode="auto">
          <a:xfrm>
            <a:off x="3352800" y="457200"/>
            <a:ext cx="3376613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admin\AppData\Local\Temp\Rar$DI17.078\18-3.jpg"/>
          <p:cNvPicPr>
            <a:picLocks noChangeAspect="1" noChangeArrowheads="1"/>
          </p:cNvPicPr>
          <p:nvPr/>
        </p:nvPicPr>
        <p:blipFill>
          <a:blip r:embed="rId3"/>
          <a:srcRect t="21111" r="16420" b="26667"/>
          <a:stretch>
            <a:fillRect/>
          </a:stretch>
        </p:blipFill>
        <p:spPr bwMode="auto">
          <a:xfrm>
            <a:off x="6096000" y="3124200"/>
            <a:ext cx="2895600" cy="3124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76200" y="4953000"/>
            <a:ext cx="27366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МСМК, Куимов Егор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дистанция 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100м баттерфляй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место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05200" y="4648200"/>
            <a:ext cx="2514600" cy="147732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Дистанция 200м брасс 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место 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Мастер Спорта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Максимов Константин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81800" y="1371600"/>
            <a:ext cx="2238306" cy="1323439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Мастер Спорта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Довженко Ксения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50м баттерфляй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место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AppData\Local\Temp\Rar$DI00.797\18-1.jpg"/>
          <p:cNvPicPr>
            <a:picLocks noChangeAspect="1" noChangeArrowheads="1"/>
          </p:cNvPicPr>
          <p:nvPr/>
        </p:nvPicPr>
        <p:blipFill>
          <a:blip r:embed="rId5"/>
          <a:srcRect l="25000" t="12963" r="22391"/>
          <a:stretch>
            <a:fillRect/>
          </a:stretch>
        </p:blipFill>
        <p:spPr bwMode="auto">
          <a:xfrm>
            <a:off x="228600" y="1600200"/>
            <a:ext cx="3352800" cy="3276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ПРФ-филиппов.jpg"/>
          <p:cNvPicPr>
            <a:picLocks noChangeAspect="1"/>
          </p:cNvPicPr>
          <p:nvPr/>
        </p:nvPicPr>
        <p:blipFill>
          <a:blip r:embed="rId2"/>
          <a:srcRect l="1667" r="2500" b="2673"/>
          <a:stretch>
            <a:fillRect/>
          </a:stretch>
        </p:blipFill>
        <p:spPr>
          <a:xfrm>
            <a:off x="1371600" y="533400"/>
            <a:ext cx="6248400" cy="480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1447800" y="5486400"/>
            <a:ext cx="6176613" cy="83099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Мастер спорта Филиппов Артём, 2002г.р. </a:t>
            </a:r>
          </a:p>
          <a:p>
            <a:pPr algn="ctr"/>
            <a:r>
              <a:rPr lang="ru-RU" sz="2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дистанция 400м комплекс – 3 место</a:t>
            </a:r>
            <a:endParaRPr lang="ru-RU" sz="2400" b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3602</TotalTime>
  <Words>1685</Words>
  <Application>Microsoft Office PowerPoint</Application>
  <PresentationFormat>Экран (4:3)</PresentationFormat>
  <Paragraphs>595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43</vt:i4>
      </vt:variant>
    </vt:vector>
  </HeadingPairs>
  <TitlesOfParts>
    <vt:vector size="49" baseType="lpstr">
      <vt:lpstr>Office Theme</vt:lpstr>
      <vt:lpstr>Городская</vt:lpstr>
      <vt:lpstr>1_Городская</vt:lpstr>
      <vt:lpstr>2_Городская</vt:lpstr>
      <vt:lpstr>3_Городская</vt:lpstr>
      <vt:lpstr>5_Городская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370</cp:revision>
  <dcterms:modified xsi:type="dcterms:W3CDTF">2019-06-01T12:36:56Z</dcterms:modified>
</cp:coreProperties>
</file>