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72" r:id="rId2"/>
    <p:sldId id="284" r:id="rId3"/>
    <p:sldId id="263" r:id="rId4"/>
    <p:sldId id="261" r:id="rId5"/>
    <p:sldId id="265" r:id="rId6"/>
    <p:sldId id="273" r:id="rId7"/>
    <p:sldId id="279" r:id="rId8"/>
    <p:sldId id="274" r:id="rId9"/>
    <p:sldId id="280" r:id="rId10"/>
    <p:sldId id="27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6187" autoAdjust="0"/>
  </p:normalViewPr>
  <p:slideViewPr>
    <p:cSldViewPr snapToGrid="0">
      <p:cViewPr varScale="1">
        <p:scale>
          <a:sx n="57" d="100"/>
          <a:sy n="57" d="100"/>
        </p:scale>
        <p:origin x="72" y="4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F31BD03E-588F-4FCD-B54E-5C0D23B270C1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4744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D03E-588F-4FCD-B54E-5C0D23B270C1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610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D03E-588F-4FCD-B54E-5C0D23B270C1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68769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D03E-588F-4FCD-B54E-5C0D23B270C1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7510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D03E-588F-4FCD-B54E-5C0D23B270C1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38140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D03E-588F-4FCD-B54E-5C0D23B270C1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9522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D03E-588F-4FCD-B54E-5C0D23B270C1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31160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D03E-588F-4FCD-B54E-5C0D23B270C1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06801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D03E-588F-4FCD-B54E-5C0D23B270C1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3971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D03E-588F-4FCD-B54E-5C0D23B270C1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6462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D03E-588F-4FCD-B54E-5C0D23B270C1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888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D03E-588F-4FCD-B54E-5C0D23B270C1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897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D03E-588F-4FCD-B54E-5C0D23B270C1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300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D03E-588F-4FCD-B54E-5C0D23B270C1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D03E-588F-4FCD-B54E-5C0D23B270C1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040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D03E-588F-4FCD-B54E-5C0D23B270C1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355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D03E-588F-4FCD-B54E-5C0D23B270C1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6304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31BD03E-588F-4FCD-B54E-5C0D23B270C1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90079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  <p:sldLayoutId id="2147483829" r:id="rId13"/>
    <p:sldLayoutId id="2147483830" r:id="rId14"/>
    <p:sldLayoutId id="2147483831" r:id="rId15"/>
    <p:sldLayoutId id="2147483832" r:id="rId16"/>
    <p:sldLayoutId id="214748383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4101" y="-304800"/>
            <a:ext cx="10131425" cy="1456267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Отделение </a:t>
            </a:r>
            <a:r>
              <a:rPr lang="ru-RU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конькобежного спорта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сезон 2013-2014 </a:t>
            </a:r>
            <a:r>
              <a:rPr lang="ru-RU" sz="1800" b="1" dirty="0" err="1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уч.гОД</a:t>
            </a:r>
            <a:endParaRPr lang="ru-RU" sz="18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1425934"/>
              </p:ext>
            </p:extLst>
          </p:nvPr>
        </p:nvGraphicFramePr>
        <p:xfrm>
          <a:off x="88900" y="3817863"/>
          <a:ext cx="8763000" cy="292589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632199"/>
                <a:gridCol w="3530600"/>
                <a:gridCol w="1600201"/>
              </a:tblGrid>
              <a:tr h="246137"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</a:rPr>
                        <a:t>Всероссийские соревнования</a:t>
                      </a:r>
                      <a:endParaRPr lang="ru-RU" sz="1600" b="1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7893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/>
                        <a:t>Зональное Первенство России</a:t>
                      </a:r>
                      <a:r>
                        <a:rPr lang="ru-RU" sz="1600" b="1" baseline="0" dirty="0" smtClean="0"/>
                        <a:t> по конькобежному спорту (ПФО, 1 Этап)</a:t>
                      </a:r>
                      <a:endParaRPr lang="ru-RU" sz="16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/>
                        <a:t>Карякин Иван 1000 м-7 место</a:t>
                      </a:r>
                    </a:p>
                    <a:p>
                      <a:r>
                        <a:rPr lang="ru-RU" sz="1600" b="1" dirty="0" smtClean="0"/>
                        <a:t>Монахов Денис 500м-12 место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Железнова Н.Ф.</a:t>
                      </a:r>
                    </a:p>
                    <a:p>
                      <a:endParaRPr lang="ru-RU" sz="1600" b="1" dirty="0"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609412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Первенство России по конькобежному спорту среди юниоров 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Кадырова Ангелина</a:t>
                      </a:r>
                      <a:r>
                        <a:rPr lang="ru-RU" sz="1600" b="1" baseline="0" dirty="0" smtClean="0"/>
                        <a:t> </a:t>
                      </a:r>
                      <a:r>
                        <a:rPr lang="ru-RU" sz="1600" b="1" dirty="0" smtClean="0"/>
                        <a:t>1000 и 1500 м-22 место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Железнова Н.Ф.</a:t>
                      </a:r>
                    </a:p>
                    <a:p>
                      <a:endParaRPr lang="ru-RU" sz="1600" b="1" dirty="0"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58800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Первенство ПФО (2 Этап)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/>
                        <a:t>Карякин Иван</a:t>
                      </a:r>
                      <a:r>
                        <a:rPr lang="ru-RU" sz="1600" b="1" baseline="0" dirty="0" smtClean="0"/>
                        <a:t> </a:t>
                      </a:r>
                      <a:r>
                        <a:rPr lang="ru-RU" sz="1600" b="1" dirty="0" smtClean="0"/>
                        <a:t>1000 м-9место</a:t>
                      </a:r>
                    </a:p>
                    <a:p>
                      <a:r>
                        <a:rPr lang="ru-RU" sz="1600" b="1" dirty="0" smtClean="0"/>
                        <a:t>Дудкина Лиана по сумме-16 место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Железнова Н.Ф.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Набиева Т.И.</a:t>
                      </a:r>
                    </a:p>
                  </a:txBody>
                  <a:tcPr/>
                </a:tc>
              </a:tr>
              <a:tr h="812800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1 Всероссийская Зимняя Спартакиада</a:t>
                      </a:r>
                      <a:r>
                        <a:rPr lang="ru-RU" sz="1600" b="1" baseline="0" dirty="0" smtClean="0"/>
                        <a:t> спортивных школ по конькобежному спорту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Карякин Иван-1 место</a:t>
                      </a:r>
                    </a:p>
                    <a:p>
                      <a:r>
                        <a:rPr lang="ru-RU" sz="1600" b="1" dirty="0" err="1" smtClean="0"/>
                        <a:t>Кашапов</a:t>
                      </a:r>
                      <a:r>
                        <a:rPr lang="ru-RU" sz="1600" b="1" dirty="0" smtClean="0"/>
                        <a:t> Иван-2 место</a:t>
                      </a:r>
                    </a:p>
                    <a:p>
                      <a:r>
                        <a:rPr lang="ru-RU" sz="1600" b="1" dirty="0" smtClean="0"/>
                        <a:t>Дудкина Лиана -3</a:t>
                      </a:r>
                      <a:r>
                        <a:rPr lang="ru-RU" sz="1600" b="1" baseline="0" dirty="0" smtClean="0"/>
                        <a:t> </a:t>
                      </a:r>
                      <a:r>
                        <a:rPr lang="ru-RU" sz="1600" b="1" dirty="0" smtClean="0"/>
                        <a:t>место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Железнова Н.Ф.</a:t>
                      </a:r>
                    </a:p>
                    <a:p>
                      <a:r>
                        <a:rPr lang="ru-RU" sz="1600" b="1" dirty="0" smtClean="0"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Набиева Т.И.</a:t>
                      </a:r>
                    </a:p>
                    <a:p>
                      <a:r>
                        <a:rPr lang="ru-RU" sz="1600" b="1" dirty="0" smtClean="0"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Чемоданов А.Е.</a:t>
                      </a:r>
                      <a:endParaRPr lang="ru-RU" sz="1600" b="1" dirty="0"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4593681"/>
              </p:ext>
            </p:extLst>
          </p:nvPr>
        </p:nvGraphicFramePr>
        <p:xfrm>
          <a:off x="6373813" y="845820"/>
          <a:ext cx="5816600" cy="2926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873500"/>
                <a:gridCol w="1943100"/>
              </a:tblGrid>
              <a:tr h="233680"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Республиканские соревнования</a:t>
                      </a:r>
                      <a:endParaRPr lang="ru-RU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5686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Первенство РТ по конькобежному спорту среди младшего и старшего</a:t>
                      </a:r>
                      <a:r>
                        <a:rPr lang="ru-RU" sz="1600" b="1" baseline="0" dirty="0" smtClean="0"/>
                        <a:t> </a:t>
                      </a:r>
                      <a:r>
                        <a:rPr lang="ru-RU" sz="1600" b="1" dirty="0" smtClean="0"/>
                        <a:t>возраста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/>
                        <a:t>с 1 по 3 место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/>
                        <a:t>14 чел.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631022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Турнир «Олимпийские надежды» по</a:t>
                      </a:r>
                      <a:r>
                        <a:rPr lang="ru-RU" sz="1600" b="1" baseline="0" dirty="0" smtClean="0"/>
                        <a:t> конькобежному спорту среди  девушек и юношей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/>
                        <a:t>с 1 по 3 место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/>
                        <a:t>12 чел.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 smtClean="0"/>
                    </a:p>
                  </a:txBody>
                  <a:tcPr/>
                </a:tc>
              </a:tr>
              <a:tr h="535206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Открытый Чемпионат и Первенство </a:t>
                      </a:r>
                      <a:r>
                        <a:rPr lang="ru-RU" sz="1600" b="1" dirty="0" err="1" smtClean="0"/>
                        <a:t>г.Казани</a:t>
                      </a:r>
                      <a:r>
                        <a:rPr lang="ru-RU" sz="1600" b="1" dirty="0" smtClean="0"/>
                        <a:t> по конькобежному спорту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/>
                        <a:t>с 1 по 3 место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/>
                        <a:t>17 чел.</a:t>
                      </a:r>
                    </a:p>
                  </a:txBody>
                  <a:tcPr/>
                </a:tc>
              </a:tr>
              <a:tr h="552986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Традиционные соревнования по к/с </a:t>
                      </a:r>
                      <a:r>
                        <a:rPr lang="ru-RU" sz="1600" b="1" baseline="0" dirty="0" smtClean="0"/>
                        <a:t>памяти </a:t>
                      </a:r>
                      <a:r>
                        <a:rPr lang="ru-RU" sz="1600" b="1" baseline="0" dirty="0" err="1" smtClean="0"/>
                        <a:t>А.Г.Николаева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/>
                        <a:t>с 1 по 3 место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/>
                        <a:t>8 чел.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500" y="4146550"/>
            <a:ext cx="3365500" cy="24270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00" y="742951"/>
            <a:ext cx="5671148" cy="3130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45786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1701" y="-139699"/>
            <a:ext cx="10131425" cy="132080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 </a:t>
            </a:r>
            <a:r>
              <a:rPr lang="ru-RU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по укреплению материально-технической базы  СОЛ «Молодая гвардия»</a:t>
            </a:r>
            <a:endParaRPr lang="ru-RU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8148572"/>
              </p:ext>
            </p:extLst>
          </p:nvPr>
        </p:nvGraphicFramePr>
        <p:xfrm>
          <a:off x="141549" y="1003299"/>
          <a:ext cx="7872151" cy="37465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872151"/>
              </a:tblGrid>
              <a:tr h="3746501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сезон 2014 года были проделаны следующие</a:t>
                      </a:r>
                      <a:r>
                        <a:rPr lang="ru-RU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мероприятия по улучшению технической базы лагеря:</a:t>
                      </a:r>
                      <a:endPara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indent="-342900" algn="l">
                        <a:buFont typeface="Wingdings" panose="05000000000000000000" pitchFamily="2" charset="2"/>
                        <a:buChar char="ü"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Капитальный ремонт футбольного поля;</a:t>
                      </a:r>
                    </a:p>
                    <a:p>
                      <a:pPr marL="342900" indent="-342900" algn="l">
                        <a:buFont typeface="Wingdings" panose="05000000000000000000" pitchFamily="2" charset="2"/>
                        <a:buChar char="ü"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Замена</a:t>
                      </a:r>
                      <a:r>
                        <a:rPr lang="ru-RU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окон на пластиковые во всех корпусах и в служебных помещениях;</a:t>
                      </a:r>
                    </a:p>
                    <a:p>
                      <a:pPr marL="342900" indent="-342900" algn="l">
                        <a:buFont typeface="Wingdings" panose="05000000000000000000" pitchFamily="2" charset="2"/>
                        <a:buChar char="ü"/>
                      </a:pPr>
                      <a:r>
                        <a:rPr lang="ru-RU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Капитальный ремонт корпуса № 2 ( замена пола, покраска стен )</a:t>
                      </a:r>
                    </a:p>
                    <a:p>
                      <a:pPr marL="342900" indent="-342900" algn="l">
                        <a:buFont typeface="Wingdings" panose="05000000000000000000" pitchFamily="2" charset="2"/>
                        <a:buChar char="ü"/>
                      </a:pPr>
                      <a:r>
                        <a:rPr lang="ru-RU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Обновление лагерного инвентаря (покупка столов и стульев для столовой, новые шкафы и тумбочки для  корпусов )</a:t>
                      </a:r>
                    </a:p>
                    <a:p>
                      <a:pPr marL="342900" indent="-342900" algn="l">
                        <a:buFont typeface="Wingdings" panose="05000000000000000000" pitchFamily="2" charset="2"/>
                        <a:buChar char="ü"/>
                      </a:pPr>
                      <a:r>
                        <a:rPr lang="ru-RU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Обновление постельных принадлежностей (матрасов, пастельное белье и т.д.)</a:t>
                      </a:r>
                      <a:endPara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0427" y="953037"/>
            <a:ext cx="3818586" cy="25457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1565" y="3883338"/>
            <a:ext cx="4307447" cy="287163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594" y="4376312"/>
            <a:ext cx="3567987" cy="237865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4376312"/>
            <a:ext cx="3722532" cy="2481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197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7128" y="-139701"/>
            <a:ext cx="10998199" cy="10541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Тренерский состав отделения конькобежного спорта</a:t>
            </a:r>
            <a:endParaRPr lang="ru-RU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4910948"/>
              </p:ext>
            </p:extLst>
          </p:nvPr>
        </p:nvGraphicFramePr>
        <p:xfrm>
          <a:off x="180304" y="689020"/>
          <a:ext cx="7083382" cy="612648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7083382"/>
              </a:tblGrid>
              <a:tr h="5866326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16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Набиева Татьяна Ивановна-тренер</a:t>
                      </a:r>
                      <a:r>
                        <a:rPr lang="ru-RU" sz="165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 первой квалификационной категорией. Судья республиканской категории по конькобежному спорту. Награждена почетным знаком «Отличник физической культуры и спорта РТ», грамотами и дипломами за развитие </a:t>
                      </a:r>
                      <a:r>
                        <a:rPr lang="ru-RU" sz="165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ФКиС</a:t>
                      </a:r>
                      <a:r>
                        <a:rPr lang="ru-RU" sz="165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РТ. Обучила мастерству дочь –Хайруллину Елену Даниловну, которая теперь сама готовит молодых спортсменов конькобежному спорту.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endParaRPr lang="ru-RU" sz="165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165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Чемоданов Андрей Евгеньевич-Ивановна-тренер с первой квалификационной категорией. Награждена почетным знаком «Отличник физической культуры и спорта РТ» и «За заслуги в развитии физической культуры и спорта РТ», грамотами и дипломами за вклад в развитии конькобежного спорта в РТ.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endParaRPr lang="ru-RU" sz="165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165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Железнова Надежда Федоровна- старший тренер-преподаватель отделения конькобежного спорта, имеет первую квалификационную категорию. Судья всероссийских и международных соревнований по шорт-</a:t>
                      </a:r>
                      <a:r>
                        <a:rPr lang="ru-RU" sz="165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треку.Награждена</a:t>
                      </a:r>
                      <a:r>
                        <a:rPr lang="ru-RU" sz="165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грамотами </a:t>
                      </a:r>
                      <a:r>
                        <a:rPr lang="ru-RU" sz="165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МДМиС</a:t>
                      </a:r>
                      <a:r>
                        <a:rPr lang="ru-RU" sz="165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РТ за подготовку Кадыровой Ангелины-победителя в ПФО (Спартакиада учащихся России)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endParaRPr lang="ru-RU" sz="165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165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Попова А.С., </a:t>
                      </a:r>
                      <a:r>
                        <a:rPr lang="ru-RU" sz="165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Зиннатуллина</a:t>
                      </a:r>
                      <a:r>
                        <a:rPr lang="ru-RU" sz="165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А. А, Садыкова А.М.-молодые тренера по конькобежному спорту. Были спортсменами  нашей школы-теперь обучают детей.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2260" y="3825025"/>
            <a:ext cx="4406589" cy="29432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2261" y="721216"/>
            <a:ext cx="4406589" cy="294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14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2691" y="241302"/>
            <a:ext cx="9550400" cy="761999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Спортсмены, выполнившие  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«КМС» 2013-2014 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г.г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4101117"/>
              </p:ext>
            </p:extLst>
          </p:nvPr>
        </p:nvGraphicFramePr>
        <p:xfrm>
          <a:off x="4406899" y="1269998"/>
          <a:ext cx="7581899" cy="2035879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558753"/>
                <a:gridCol w="3111418"/>
                <a:gridCol w="1513112"/>
                <a:gridCol w="2398616"/>
              </a:tblGrid>
              <a:tr h="481399">
                <a:tc>
                  <a:txBody>
                    <a:bodyPr/>
                    <a:lstStyle/>
                    <a:p>
                      <a:pPr algn="ctr"/>
                      <a:r>
                        <a:rPr lang="ru-RU" sz="17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7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Отделение </a:t>
                      </a:r>
                      <a:endParaRPr lang="ru-RU" sz="17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2013-2014 </a:t>
                      </a:r>
                      <a:r>
                        <a:rPr lang="ru-RU" sz="1700" b="1" i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г.г</a:t>
                      </a:r>
                      <a:r>
                        <a:rPr lang="ru-RU" sz="17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7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Тренер спортсмена</a:t>
                      </a:r>
                      <a:endParaRPr lang="ru-RU" sz="17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638484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БОКС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чел.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Шевелин В.Ю</a:t>
                      </a:r>
                    </a:p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Малков Ю.М.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91212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Вольная борьба</a:t>
                      </a:r>
                    </a:p>
                    <a:p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чел.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Мачарашвили</a:t>
                      </a:r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Г.А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Гарифуллин Т.Ф.</a:t>
                      </a:r>
                    </a:p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Дружков С.Г.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59" y="736601"/>
            <a:ext cx="4150517" cy="26478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0134232"/>
              </p:ext>
            </p:extLst>
          </p:nvPr>
        </p:nvGraphicFramePr>
        <p:xfrm>
          <a:off x="4442144" y="4572375"/>
          <a:ext cx="7533956" cy="1498225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406294"/>
                <a:gridCol w="3181804"/>
                <a:gridCol w="1805487"/>
                <a:gridCol w="2140371"/>
              </a:tblGrid>
              <a:tr h="493521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6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Ф.И. спортсмена</a:t>
                      </a:r>
                      <a:endParaRPr lang="ru-RU" sz="16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Отделение </a:t>
                      </a:r>
                      <a:endParaRPr lang="ru-RU" sz="16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Тренер спортсмена</a:t>
                      </a:r>
                      <a:endParaRPr lang="ru-RU" sz="16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95104"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7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Бурнин</a:t>
                      </a:r>
                      <a:r>
                        <a:rPr lang="ru-RU" sz="17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Игорь 1994 г.р.</a:t>
                      </a:r>
                      <a:endParaRPr lang="ru-RU" sz="17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БОКС</a:t>
                      </a:r>
                      <a:endParaRPr lang="ru-RU" sz="17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Малков Ю.М.</a:t>
                      </a:r>
                      <a:endParaRPr lang="ru-RU" sz="17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20700">
                <a:tc>
                  <a:txBody>
                    <a:bodyPr/>
                    <a:lstStyle/>
                    <a:p>
                      <a:pPr algn="ctr"/>
                      <a:r>
                        <a:rPr lang="ru-RU" sz="1700" b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17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Кадырова Ангелина 1995 г.р.</a:t>
                      </a:r>
                      <a:endParaRPr lang="ru-RU" sz="17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Конькобежный спорт</a:t>
                      </a:r>
                      <a:endParaRPr lang="ru-RU" sz="17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Железнова Н.Ф.</a:t>
                      </a:r>
                      <a:endParaRPr lang="ru-RU" sz="17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9402916"/>
              </p:ext>
            </p:extLst>
          </p:nvPr>
        </p:nvGraphicFramePr>
        <p:xfrm>
          <a:off x="5079284" y="3712216"/>
          <a:ext cx="5905500" cy="5181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055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2800" b="1" i="0" u="none" strike="noStrike" kern="1200" cap="all" spc="0" normalizeH="0" baseline="0" noProof="0" dirty="0" smtClean="0">
                          <a:ln w="3175" cmpd="sng"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«мастер спорта» 2014 </a:t>
                      </a:r>
                      <a:r>
                        <a:rPr kumimoji="0" lang="ru-RU" sz="1600" b="1" i="0" u="none" strike="noStrike" kern="1200" cap="all" spc="0" normalizeH="0" baseline="0" noProof="0" dirty="0" smtClean="0">
                          <a:ln w="3175" cmpd="sng"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год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682" y="3524102"/>
            <a:ext cx="4445197" cy="33338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5789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67100" y="177801"/>
            <a:ext cx="8724900" cy="660399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спортивных и юношеских разрядов в 2013-2014 </a:t>
            </a:r>
            <a:r>
              <a:rPr lang="ru-RU" sz="18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г.г</a:t>
            </a:r>
            <a:r>
              <a:rPr lang="ru-RU" sz="1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3955999"/>
              </p:ext>
            </p:extLst>
          </p:nvPr>
        </p:nvGraphicFramePr>
        <p:xfrm>
          <a:off x="3467099" y="1172058"/>
          <a:ext cx="8648702" cy="4873142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359845"/>
                <a:gridCol w="2382426"/>
                <a:gridCol w="583198"/>
                <a:gridCol w="545973"/>
                <a:gridCol w="521156"/>
                <a:gridCol w="1315298"/>
                <a:gridCol w="595606"/>
                <a:gridCol w="558380"/>
                <a:gridCol w="471522"/>
                <a:gridCol w="1315298"/>
              </a:tblGrid>
              <a:tr h="430413">
                <a:tc gridSpan="6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0" i="0" u="non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                 </a:t>
                      </a:r>
                      <a:r>
                        <a:rPr lang="ru-RU" sz="2200" b="1" i="1" u="sng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 год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i="1" u="sng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i="1" u="sng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2200" b="1" i="1" u="sng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 год</a:t>
                      </a:r>
                      <a:endParaRPr lang="ru-RU" sz="2200" b="1" i="1" u="sng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i="1" u="sng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i="1" u="sng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i="1" u="sng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84131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Отделение 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</a:t>
                      </a:r>
                      <a:endParaRPr lang="ru-RU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Юношеские разряды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</a:t>
                      </a:r>
                      <a:endParaRPr lang="ru-RU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Юношеские разряды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30407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ФУТБОЛ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45685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БАСКЕТБОЛ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30081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СПОРТИВНАЯ БОРЬБА</a:t>
                      </a:r>
                    </a:p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(ВОЛЬНАЯ БОРЬБА)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97297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БОКС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0291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КОНЬКОБЕЖНЫЙ               СПОРТ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44772">
                <a:tc gridSpan="2">
                  <a:txBody>
                    <a:bodyPr/>
                    <a:lstStyle/>
                    <a:p>
                      <a:pPr algn="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ИТОГО: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129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163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07446">
                <a:tc gridSpan="10">
                  <a:txBody>
                    <a:bodyPr/>
                    <a:lstStyle/>
                    <a:p>
                      <a:pPr algn="ctr"/>
                      <a:r>
                        <a:rPr lang="ru-RU" sz="2400" b="1" i="1" u="sng" dirty="0" smtClean="0">
                          <a:solidFill>
                            <a:schemeClr val="tx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</a:t>
                      </a:r>
                      <a:r>
                        <a:rPr lang="ru-RU" sz="2400" b="1" i="1" u="sng" baseline="0" dirty="0" smtClean="0">
                          <a:solidFill>
                            <a:schemeClr val="tx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2013-2014 </a:t>
                      </a:r>
                      <a:r>
                        <a:rPr lang="ru-RU" sz="2400" b="1" i="1" u="sng" baseline="0" dirty="0" err="1" smtClean="0">
                          <a:solidFill>
                            <a:schemeClr val="tx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г.г</a:t>
                      </a:r>
                      <a:r>
                        <a:rPr lang="ru-RU" sz="2400" b="1" i="1" u="sng" baseline="0" dirty="0" smtClean="0">
                          <a:solidFill>
                            <a:schemeClr val="tx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выполнили</a:t>
                      </a:r>
                      <a:r>
                        <a:rPr lang="ru-RU" sz="2400" b="1" i="1" u="sng" dirty="0" smtClean="0">
                          <a:solidFill>
                            <a:schemeClr val="tx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439</a:t>
                      </a:r>
                      <a:r>
                        <a:rPr lang="ru-RU" sz="2400" b="1" i="1" u="sng" baseline="0" dirty="0" smtClean="0">
                          <a:solidFill>
                            <a:schemeClr val="tx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разряда</a:t>
                      </a:r>
                      <a:endParaRPr lang="ru-RU" sz="2400" b="1" i="1" u="sng" dirty="0">
                        <a:solidFill>
                          <a:schemeClr val="tx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79" y="88900"/>
            <a:ext cx="3339383" cy="22304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8" y="2440700"/>
            <a:ext cx="3305014" cy="2207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8" y="4746590"/>
            <a:ext cx="3107052" cy="2075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40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7401" y="-107950"/>
            <a:ext cx="9944099" cy="12573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Члены Сборной команды Республики Татарстан и России   2013-2014</a:t>
            </a:r>
            <a:r>
              <a:rPr lang="ru-RU" sz="1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г.г</a:t>
            </a:r>
            <a:r>
              <a:rPr lang="ru-RU" sz="1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855347"/>
              </p:ext>
            </p:extLst>
          </p:nvPr>
        </p:nvGraphicFramePr>
        <p:xfrm>
          <a:off x="38100" y="1149350"/>
          <a:ext cx="7061200" cy="403013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407801"/>
                <a:gridCol w="2848122"/>
                <a:gridCol w="951319"/>
                <a:gridCol w="870927"/>
                <a:gridCol w="1018314"/>
                <a:gridCol w="964717"/>
              </a:tblGrid>
              <a:tr h="409592"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  <a:cs typeface="Times New Roman" panose="02020603050405020304" pitchFamily="18" charset="0"/>
                        </a:rPr>
                        <a:t>№</a:t>
                      </a:r>
                      <a:endParaRPr lang="ru-RU" sz="16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  <a:cs typeface="Times New Roman" panose="02020603050405020304" pitchFamily="18" charset="0"/>
                        </a:rPr>
                        <a:t>Отделение </a:t>
                      </a:r>
                      <a:endParaRPr lang="ru-RU" sz="16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+mn-lt"/>
                        </a:rPr>
                        <a:t>Сборная</a:t>
                      </a:r>
                      <a:r>
                        <a:rPr lang="ru-RU" b="1" baseline="0" dirty="0" smtClean="0">
                          <a:latin typeface="+mn-lt"/>
                        </a:rPr>
                        <a:t> РТ</a:t>
                      </a:r>
                      <a:endParaRPr lang="ru-RU" b="1" dirty="0">
                        <a:latin typeface="+mn-lt"/>
                      </a:endParaRPr>
                    </a:p>
                  </a:txBody>
                  <a:tcPr>
                    <a:lnB w="285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+mn-lt"/>
                        </a:rPr>
                        <a:t>Сборная России</a:t>
                      </a:r>
                      <a:endParaRPr lang="ru-RU" b="1" dirty="0">
                        <a:latin typeface="+mn-lt"/>
                      </a:endParaRPr>
                    </a:p>
                  </a:txBody>
                  <a:tcPr>
                    <a:lnB w="285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88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+mn-lt"/>
                        </a:rPr>
                        <a:t>2013 г</a:t>
                      </a:r>
                      <a:endParaRPr lang="ru-RU" b="1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+mn-lt"/>
                        </a:rPr>
                        <a:t>2014 г</a:t>
                      </a:r>
                      <a:endParaRPr lang="ru-RU" b="1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+mn-lt"/>
                        </a:rPr>
                        <a:t>2013 г.</a:t>
                      </a:r>
                      <a:endParaRPr lang="ru-RU" b="1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+mn-lt"/>
                        </a:rPr>
                        <a:t>2014 г.</a:t>
                      </a:r>
                      <a:endParaRPr lang="ru-RU" b="1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94288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  <a:cs typeface="Times New Roman" panose="02020603050405020304" pitchFamily="18" charset="0"/>
                        </a:rPr>
                        <a:t>1.</a:t>
                      </a:r>
                      <a:endParaRPr lang="ru-RU" sz="16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+mn-lt"/>
                          <a:cs typeface="Times New Roman" panose="02020603050405020304" pitchFamily="18" charset="0"/>
                        </a:rPr>
                        <a:t>ФУТБОЛ</a:t>
                      </a:r>
                      <a:endParaRPr lang="ru-RU" sz="16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+mn-lt"/>
                        </a:rPr>
                        <a:t>4</a:t>
                      </a:r>
                      <a:endParaRPr lang="ru-RU" b="1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94288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  <a:cs typeface="Times New Roman" panose="02020603050405020304" pitchFamily="18" charset="0"/>
                        </a:rPr>
                        <a:t>2.</a:t>
                      </a:r>
                      <a:endParaRPr lang="ru-RU" sz="16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+mn-lt"/>
                          <a:cs typeface="Times New Roman" panose="02020603050405020304" pitchFamily="18" charset="0"/>
                        </a:rPr>
                        <a:t>БАСКЕТБОЛ</a:t>
                      </a:r>
                      <a:endParaRPr lang="ru-RU" sz="16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+mn-lt"/>
                        </a:rPr>
                        <a:t>15</a:t>
                      </a:r>
                      <a:endParaRPr lang="ru-RU" b="1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+mn-lt"/>
                        </a:rPr>
                        <a:t>23</a:t>
                      </a:r>
                      <a:endParaRPr lang="ru-RU" b="1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615737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  <a:cs typeface="Times New Roman" panose="02020603050405020304" pitchFamily="18" charset="0"/>
                        </a:rPr>
                        <a:t>3.</a:t>
                      </a:r>
                      <a:endParaRPr lang="ru-RU" sz="16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+mn-lt"/>
                          <a:cs typeface="Times New Roman" panose="02020603050405020304" pitchFamily="18" charset="0"/>
                        </a:rPr>
                        <a:t>СПОРТИВНАЯ БОРЬБА</a:t>
                      </a:r>
                    </a:p>
                    <a:p>
                      <a:r>
                        <a:rPr lang="ru-RU" sz="1600" b="1" dirty="0" smtClean="0">
                          <a:latin typeface="+mn-lt"/>
                          <a:cs typeface="Times New Roman" panose="02020603050405020304" pitchFamily="18" charset="0"/>
                        </a:rPr>
                        <a:t>(ВОЛЬНАЯ БОРЬБА)</a:t>
                      </a:r>
                      <a:endParaRPr lang="ru-RU" sz="16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+mn-lt"/>
                        </a:rPr>
                        <a:t>5</a:t>
                      </a:r>
                      <a:endParaRPr lang="ru-RU" b="1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+mn-lt"/>
                        </a:rPr>
                        <a:t>9</a:t>
                      </a:r>
                      <a:endParaRPr lang="ru-RU" b="1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+mn-lt"/>
                        </a:rPr>
                        <a:t>2</a:t>
                      </a:r>
                      <a:endParaRPr lang="ru-RU" b="1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+mn-lt"/>
                        </a:rPr>
                        <a:t>2</a:t>
                      </a:r>
                      <a:endParaRPr lang="ru-RU" b="1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94288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  <a:cs typeface="Times New Roman" panose="02020603050405020304" pitchFamily="18" charset="0"/>
                        </a:rPr>
                        <a:t>4.</a:t>
                      </a:r>
                      <a:endParaRPr lang="ru-RU" sz="16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+mn-lt"/>
                          <a:cs typeface="Times New Roman" panose="02020603050405020304" pitchFamily="18" charset="0"/>
                        </a:rPr>
                        <a:t>БОКС</a:t>
                      </a:r>
                      <a:endParaRPr lang="ru-RU" sz="16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+mn-lt"/>
                        </a:rPr>
                        <a:t>9</a:t>
                      </a:r>
                      <a:endParaRPr lang="ru-RU" b="1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+mn-lt"/>
                        </a:rPr>
                        <a:t>8</a:t>
                      </a:r>
                      <a:endParaRPr lang="ru-RU" b="1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+mn-lt"/>
                        </a:rPr>
                        <a:t>1</a:t>
                      </a:r>
                      <a:endParaRPr lang="ru-RU" b="1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+mn-lt"/>
                        </a:rPr>
                        <a:t>2</a:t>
                      </a:r>
                      <a:endParaRPr lang="ru-RU" b="1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94288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  <a:cs typeface="Times New Roman" panose="02020603050405020304" pitchFamily="18" charset="0"/>
                        </a:rPr>
                        <a:t>5.</a:t>
                      </a:r>
                      <a:endParaRPr lang="ru-RU" sz="16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+mn-lt"/>
                          <a:cs typeface="Times New Roman" panose="02020603050405020304" pitchFamily="18" charset="0"/>
                        </a:rPr>
                        <a:t>КОНЬКОБЕЖНЫЙ  СПОРТ</a:t>
                      </a:r>
                      <a:endParaRPr lang="ru-RU" sz="16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+mn-lt"/>
                        </a:rPr>
                        <a:t>37</a:t>
                      </a:r>
                      <a:endParaRPr lang="ru-RU" b="1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+mn-lt"/>
                        </a:rPr>
                        <a:t>38</a:t>
                      </a:r>
                      <a:endParaRPr lang="ru-RU" b="1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94288">
                <a:tc>
                  <a:txBody>
                    <a:bodyPr/>
                    <a:lstStyle/>
                    <a:p>
                      <a:endParaRPr lang="ru-RU" b="1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+mn-lt"/>
                        </a:rPr>
                        <a:t>Итого: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+mn-lt"/>
                        </a:rPr>
                        <a:t>66</a:t>
                      </a:r>
                      <a:endParaRPr lang="ru-RU" b="1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+mn-lt"/>
                        </a:rPr>
                        <a:t>82</a:t>
                      </a:r>
                      <a:endParaRPr lang="ru-RU" b="1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+mn-lt"/>
                        </a:rPr>
                        <a:t>3</a:t>
                      </a:r>
                      <a:endParaRPr lang="ru-RU" b="1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+mn-lt"/>
                        </a:rPr>
                        <a:t>4</a:t>
                      </a:r>
                      <a:endParaRPr lang="ru-RU" b="1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644477">
                <a:tc gridSpan="6"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+mn-lt"/>
                        </a:rPr>
                        <a:t>Всего за 2013-2014 </a:t>
                      </a:r>
                      <a:r>
                        <a:rPr lang="ru-RU" sz="2000" b="1" dirty="0" err="1" smtClean="0">
                          <a:latin typeface="+mn-lt"/>
                        </a:rPr>
                        <a:t>г.г</a:t>
                      </a:r>
                      <a:r>
                        <a:rPr lang="ru-RU" sz="2000" b="1" dirty="0" smtClean="0">
                          <a:latin typeface="+mn-lt"/>
                        </a:rPr>
                        <a:t>.:</a:t>
                      </a:r>
                      <a:r>
                        <a:rPr lang="ru-RU" sz="2000" b="1" baseline="0" dirty="0" smtClean="0">
                          <a:latin typeface="+mn-lt"/>
                        </a:rPr>
                        <a:t> 155 спортсменов в сборной команде </a:t>
                      </a:r>
                      <a:endParaRPr lang="ru-RU" sz="2000" b="1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b="1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 b="1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 b="1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 b="1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0" y="5419535"/>
            <a:ext cx="8039100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sz="24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«ЖИЗНЬ=СПОРТ»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Вдохновение на высшее достижение. Только вперед</a:t>
            </a:r>
            <a:r>
              <a:rPr lang="ru-RU" sz="2400" b="1" i="1" dirty="0">
                <a:solidFill>
                  <a:srgbClr val="FFFF00"/>
                </a:solidFill>
                <a:cs typeface="Times New Roman" panose="02020603050405020304" pitchFamily="18" charset="0"/>
              </a:rPr>
              <a:t>!</a:t>
            </a:r>
            <a:endParaRPr lang="ru-RU" sz="2400" dirty="0">
              <a:solidFill>
                <a:srgbClr val="FFFF00"/>
              </a:solidFill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8200" y="914950"/>
            <a:ext cx="4710976" cy="3143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614" y="4038328"/>
            <a:ext cx="3759562" cy="2819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3513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7735" y="189249"/>
            <a:ext cx="8805479" cy="40961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состав ДЮСШ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9179234"/>
              </p:ext>
            </p:extLst>
          </p:nvPr>
        </p:nvGraphicFramePr>
        <p:xfrm>
          <a:off x="167425" y="838200"/>
          <a:ext cx="7070502" cy="6019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070502"/>
              </a:tblGrid>
              <a:tr h="5660264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 г.</a:t>
                      </a:r>
                    </a:p>
                    <a:p>
                      <a:pPr marL="285750" indent="-285750" algn="just">
                        <a:lnSpc>
                          <a:spcPct val="150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1800" b="1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чел прослушали обучающие семинары по развитию</a:t>
                      </a:r>
                      <a:r>
                        <a:rPr lang="ru-RU" sz="1800" b="1" baseline="0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спорта</a:t>
                      </a:r>
                      <a:endParaRPr lang="ru-RU" sz="1800" b="1" dirty="0" smtClean="0">
                        <a:solidFill>
                          <a:schemeClr val="tx1">
                            <a:lumMod val="9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 algn="just">
                        <a:lnSpc>
                          <a:spcPct val="150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1800" b="1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чел. прошли краткосрочное обучение в </a:t>
                      </a:r>
                      <a:r>
                        <a:rPr lang="ru-RU" sz="1800" b="1" dirty="0" err="1" smtClean="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РЦФКиЮС</a:t>
                      </a:r>
                      <a:r>
                        <a:rPr lang="ru-RU" sz="1800" b="1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в Поволжской академии </a:t>
                      </a:r>
                      <a:r>
                        <a:rPr lang="ru-RU" sz="1800" b="1" dirty="0" err="1" smtClean="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ФКСиТ</a:t>
                      </a:r>
                      <a:endParaRPr lang="ru-RU" sz="1800" b="1" dirty="0" smtClean="0">
                        <a:solidFill>
                          <a:schemeClr val="tx1">
                            <a:lumMod val="9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 algn="just">
                        <a:lnSpc>
                          <a:spcPct val="150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1800" b="1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тренеров  прошли</a:t>
                      </a:r>
                      <a:r>
                        <a:rPr lang="ru-RU" sz="1800" b="1" baseline="0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аттестацию на первую квалификационную </a:t>
                      </a:r>
                    </a:p>
                    <a:p>
                      <a:pPr marL="0" indent="0" algn="just">
                        <a:lnSpc>
                          <a:spcPct val="15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ru-RU" sz="1800" b="1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категорию по должности «тренер»</a:t>
                      </a:r>
                    </a:p>
                    <a:p>
                      <a:pPr marL="285750" indent="-285750" algn="just">
                        <a:lnSpc>
                          <a:spcPct val="150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1800" b="1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Дружков </a:t>
                      </a:r>
                      <a:r>
                        <a:rPr lang="ru-RU" sz="1800" b="1" dirty="0" err="1" smtClean="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с.Г</a:t>
                      </a:r>
                      <a:r>
                        <a:rPr lang="ru-RU" sz="1800" b="1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., </a:t>
                      </a:r>
                      <a:r>
                        <a:rPr lang="ru-RU" sz="1800" b="1" dirty="0" err="1" smtClean="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Мачарашвили</a:t>
                      </a:r>
                      <a:r>
                        <a:rPr lang="ru-RU" sz="1800" b="1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Г.А., </a:t>
                      </a:r>
                      <a:r>
                        <a:rPr lang="ru-RU" sz="1800" b="1" dirty="0" err="1" smtClean="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Гарифуллин</a:t>
                      </a:r>
                      <a:r>
                        <a:rPr lang="ru-RU" sz="1800" b="1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Т.Ф. защитили</a:t>
                      </a:r>
                    </a:p>
                    <a:p>
                      <a:pPr marL="0" indent="0" algn="just">
                        <a:lnSpc>
                          <a:spcPct val="15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ru-RU" sz="1800" b="1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 по</a:t>
                      </a:r>
                      <a:r>
                        <a:rPr lang="ru-RU" sz="1800" b="1" baseline="0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второму</a:t>
                      </a:r>
                      <a:r>
                        <a:rPr lang="ru-RU" sz="1800" b="1" baseline="0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высшему образованию-специальность «Физическая культура и спорт»</a:t>
                      </a:r>
                    </a:p>
                    <a:p>
                      <a:pPr marL="285750" indent="-285750" algn="just">
                        <a:lnSpc>
                          <a:spcPct val="150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1800" b="1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Исаев А.Л. -победитель республиканского смотра-конкурса «Лучший детский тренер спортивной школы – 2014» в номинации-"Молодой тренер«</a:t>
                      </a:r>
                    </a:p>
                    <a:p>
                      <a:pPr marL="285750" indent="-285750" algn="just">
                        <a:lnSpc>
                          <a:spcPct val="150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1800" b="1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Гиниятуллин Р.А. награжден Знаком «Отличник физической культуры и спорта РТ»</a:t>
                      </a:r>
                    </a:p>
                    <a:p>
                      <a:endParaRPr lang="ru-RU" sz="1800" b="1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97736" cy="1197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8078" y="686866"/>
            <a:ext cx="4582197" cy="30605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8078" y="3845336"/>
            <a:ext cx="4519997" cy="30126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4670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7279" y="-192437"/>
            <a:ext cx="10031615" cy="1133341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Воспитательная работа ДЮСШ за 2014 </a:t>
            </a:r>
            <a:r>
              <a:rPr lang="ru-RU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endParaRPr lang="ru-RU" sz="3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1620579"/>
              </p:ext>
            </p:extLst>
          </p:nvPr>
        </p:nvGraphicFramePr>
        <p:xfrm>
          <a:off x="132522" y="758631"/>
          <a:ext cx="7381462" cy="5642169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7381462"/>
              </a:tblGrid>
              <a:tr h="5642169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Выпуск-2014 год, вручение дипломов (22.05.2014г.)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в открытии «Парк Горького». Проведение мастер класс по баскетболу (30.08.2014)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«Открытых дверей» ДЮСШ (01.09.2014г)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8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Просмотр Кубка России по баскетболу на колясках (19.09.2014)  (100 чел)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Просмотр Товарищеского матча между сборными командами Ветеранов Чешского и Татарстанского хоккея» (5.11.2014)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Новогоднее первенство и турнир для групп начальной подготовки с приглашением родителей – баскетбол, футбол, бокс, вольная борьба, конькобежный спорт.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8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на праздничном мероприятии «Новогодняя елка</a:t>
                      </a:r>
                      <a:r>
                        <a:rPr lang="ru-RU" sz="185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2014»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в традиционном XIV новогоднем вечере «Спортивные надежды Татарстана»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в мероприятии «Спортсмен года», посвященное проведению итогов спортивного сезона 2014 года.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профильной смены «Зимние сборы»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Праздничные мероприятия, посвященные Победе  в Великой Отечественной Войне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174" y="768626"/>
            <a:ext cx="4407556" cy="29439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726" y="3818835"/>
            <a:ext cx="4344004" cy="2896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32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-355600"/>
            <a:ext cx="10131425" cy="1456267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 «Молодая гвардия»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6506737"/>
              </p:ext>
            </p:extLst>
          </p:nvPr>
        </p:nvGraphicFramePr>
        <p:xfrm>
          <a:off x="152400" y="628228"/>
          <a:ext cx="7149921" cy="367331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149921"/>
              </a:tblGrid>
              <a:tr h="3673316">
                <a:tc>
                  <a:txBody>
                    <a:bodyPr/>
                    <a:lstStyle/>
                    <a:p>
                      <a:pPr algn="l"/>
                      <a:r>
                        <a:rPr lang="ru-RU" sz="19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СОЛ «Молодая гвардия» традиционно открывает 3 смены (242 чел. за смену), за летний сезон отдыхают  более  726 детей. </a:t>
                      </a:r>
                    </a:p>
                    <a:p>
                      <a:pPr algn="l"/>
                      <a:r>
                        <a:rPr lang="ru-RU" sz="19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 году- летняя программа</a:t>
                      </a:r>
                      <a:r>
                        <a:rPr lang="ru-RU" sz="19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лагеря «Старт к Олимпиаде-2016»-формирование у молодого поколения интереса к спорту. Целью спортивной программы «Старт к Олимпиаде-2016» является создание условий для систематических занятий физической культурой и спортом, подготовка и воспитания молодых кадров для спортивных побед в соревнованиях республиканского, регионального, российского и международного уровней, популяризация и пропаганда здорового образа жизни среди детей и подростков.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6646" y="4537559"/>
            <a:ext cx="3239854" cy="21616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41" y="4537559"/>
            <a:ext cx="3226304" cy="21526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401" y="4537559"/>
            <a:ext cx="3226304" cy="21526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500" y="1100667"/>
            <a:ext cx="4403221" cy="2937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948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546" y="-103031"/>
            <a:ext cx="11191741" cy="97879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мероприятия СОЛ «Молодая гвардия» 2014 год</a:t>
            </a:r>
            <a:endParaRPr lang="ru-RU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4216065"/>
              </p:ext>
            </p:extLst>
          </p:nvPr>
        </p:nvGraphicFramePr>
        <p:xfrm>
          <a:off x="151686" y="684618"/>
          <a:ext cx="7150635" cy="53035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7150635"/>
              </a:tblGrid>
              <a:tr h="5127342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800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в общегородском субботнике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800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Республиканская антинаркотическая акция «Жизнь без наркотиков» и творческий конкурс на тему «Мы выбираем здоровый образ жизни». Участие и проведение соревнований «Веселые старты» среди детско-оздоровительных лагерей в 2014 году.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800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и проведение соревнований «Угадай мелодию» для участников профильной смены в СОЛ «Молодая гвардия»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800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«Сабантуй»-различные спортивные эстафеты , конкурсы и викторины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800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пресс-центров ( выпуск стен-газет, фотоальбомов)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800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дружественных игр  между лагерями ( по </a:t>
                      </a:r>
                      <a:r>
                        <a:rPr lang="ru-RU" sz="1800" dirty="0" err="1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стритболу</a:t>
                      </a:r>
                      <a:r>
                        <a:rPr lang="ru-RU" sz="1800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мини-футболу, волейболу)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800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Проведение инструктажа по пожарной безопасности с участием специалистов.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800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Встреча с ведущими спортсменами, занятия по правилам, поведения в чрезвычайных ситуациях, оказания первой медицинской помощи СОЛ «Молодая гвардия»</a:t>
                      </a:r>
                      <a:endParaRPr lang="ru-RU" sz="1800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8976" y="684618"/>
            <a:ext cx="4514134" cy="3015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072" y="3699718"/>
            <a:ext cx="4726927" cy="31572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63701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ебеса">
  <a:themeElements>
    <a:clrScheme name="Небеса">
      <a:dk1>
        <a:sysClr val="windowText" lastClr="000000"/>
      </a:dk1>
      <a:lt1>
        <a:sysClr val="window" lastClr="FFFFFF"/>
      </a:lt1>
      <a:dk2>
        <a:srgbClr val="104C7E"/>
      </a:dk2>
      <a:lt2>
        <a:srgbClr val="EBEBEB"/>
      </a:lt2>
      <a:accent1>
        <a:srgbClr val="94CE67"/>
      </a:accent1>
      <a:accent2>
        <a:srgbClr val="49D1CD"/>
      </a:accent2>
      <a:accent3>
        <a:srgbClr val="61A5D6"/>
      </a:accent3>
      <a:accent4>
        <a:srgbClr val="9D8CD3"/>
      </a:accent4>
      <a:accent5>
        <a:srgbClr val="E45C8A"/>
      </a:accent5>
      <a:accent6>
        <a:srgbClr val="F98C61"/>
      </a:accent6>
      <a:hlink>
        <a:srgbClr val="AAF172"/>
      </a:hlink>
      <a:folHlink>
        <a:srgbClr val="E7F19A"/>
      </a:folHlink>
    </a:clrScheme>
    <a:fontScheme name="Небеса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ебеса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E44E6A2F-09CD-4BE0-B42D-107FF03CEE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TM03457452[[fn=Небесный]]</Template>
  <TotalTime>3478</TotalTime>
  <Words>1119</Words>
  <Application>Microsoft Office PowerPoint</Application>
  <PresentationFormat>Широкоэкранный</PresentationFormat>
  <Paragraphs>210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Wingdings</vt:lpstr>
      <vt:lpstr>Небеса</vt:lpstr>
      <vt:lpstr>Отделение конькобежного спорта сезон 2013-2014 уч.гОД</vt:lpstr>
      <vt:lpstr>Тренерский состав отделения конькобежного спорта</vt:lpstr>
      <vt:lpstr>Спортсмены, выполнившие   «КМС» 2013-2014  г.г.</vt:lpstr>
      <vt:lpstr>Выполнение спортивных и юношеских разрядов в 2013-2014 г.г.</vt:lpstr>
      <vt:lpstr>Члены Сборной команды Республики Татарстан и России   2013-2014 г.г.</vt:lpstr>
      <vt:lpstr>Педагогический состав ДЮСШ</vt:lpstr>
      <vt:lpstr>Воспитательная работа ДЮСШ за 2014 год</vt:lpstr>
      <vt:lpstr>СОЛ «Молодая гвардия»</vt:lpstr>
      <vt:lpstr>Социальные мероприятия СОЛ «Молодая гвардия» 2014 год</vt:lpstr>
      <vt:lpstr> работы по укреплению материально-технической базы  СОЛ «Молодая гвардия»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по итогам работы  в 2013-2014 г.г.</dc:title>
  <dc:creator>123456</dc:creator>
  <cp:lastModifiedBy>123456</cp:lastModifiedBy>
  <cp:revision>221</cp:revision>
  <cp:lastPrinted>2015-04-02T09:12:22Z</cp:lastPrinted>
  <dcterms:created xsi:type="dcterms:W3CDTF">2015-03-25T08:33:57Z</dcterms:created>
  <dcterms:modified xsi:type="dcterms:W3CDTF">2015-10-13T07:38:20Z</dcterms:modified>
</cp:coreProperties>
</file>