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8" r:id="rId3"/>
    <p:sldId id="257" r:id="rId4"/>
    <p:sldId id="259" r:id="rId5"/>
    <p:sldId id="260" r:id="rId6"/>
    <p:sldId id="261" r:id="rId7"/>
    <p:sldId id="262" r:id="rId8"/>
    <p:sldId id="263" r:id="rId9"/>
    <p:sldId id="264" r:id="rId10"/>
    <p:sldId id="265" r:id="rId11"/>
    <p:sldId id="266" r:id="rId12"/>
  </p:sldIdLst>
  <p:sldSz cx="12192000" cy="6858000"/>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051A42C-6426-4E9B-9627-EA51D6ECC508}" type="datetimeFigureOut">
              <a:rPr lang="ru-RU" smtClean="0"/>
              <a:t>03.05.2023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2179446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51A42C-6426-4E9B-9627-EA51D6ECC508}" type="datetimeFigureOut">
              <a:rPr lang="ru-RU" smtClean="0"/>
              <a:t>03.05.2023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4112213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51A42C-6426-4E9B-9627-EA51D6ECC508}" type="datetimeFigureOut">
              <a:rPr lang="ru-RU" smtClean="0"/>
              <a:t>03.05.2023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101582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51A42C-6426-4E9B-9627-EA51D6ECC508}" type="datetimeFigureOut">
              <a:rPr lang="ru-RU" smtClean="0"/>
              <a:t>03.05.2023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86328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051A42C-6426-4E9B-9627-EA51D6ECC508}" type="datetimeFigureOut">
              <a:rPr lang="ru-RU" smtClean="0"/>
              <a:t>03.05.2023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498335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051A42C-6426-4E9B-9627-EA51D6ECC508}" type="datetimeFigureOut">
              <a:rPr lang="ru-RU" smtClean="0"/>
              <a:t>03.05.2023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136731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051A42C-6426-4E9B-9627-EA51D6ECC508}" type="datetimeFigureOut">
              <a:rPr lang="ru-RU" smtClean="0"/>
              <a:t>03.05.2023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3800892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051A42C-6426-4E9B-9627-EA51D6ECC508}" type="datetimeFigureOut">
              <a:rPr lang="ru-RU" smtClean="0"/>
              <a:t>03.05.2023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360983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051A42C-6426-4E9B-9627-EA51D6ECC508}" type="datetimeFigureOut">
              <a:rPr lang="ru-RU" smtClean="0"/>
              <a:t>03.05.2023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2671822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051A42C-6426-4E9B-9627-EA51D6ECC508}" type="datetimeFigureOut">
              <a:rPr lang="ru-RU" smtClean="0"/>
              <a:t>03.05.2023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1061318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051A42C-6426-4E9B-9627-EA51D6ECC508}" type="datetimeFigureOut">
              <a:rPr lang="ru-RU" smtClean="0"/>
              <a:t>03.05.2023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03E48D-21CE-4B5D-99A6-417A958A98D0}" type="slidenum">
              <a:rPr lang="ru-RU" smtClean="0"/>
              <a:t>‹#›</a:t>
            </a:fld>
            <a:endParaRPr lang="ru-RU"/>
          </a:p>
        </p:txBody>
      </p:sp>
    </p:spTree>
    <p:extLst>
      <p:ext uri="{BB962C8B-B14F-4D97-AF65-F5344CB8AC3E}">
        <p14:creationId xmlns:p14="http://schemas.microsoft.com/office/powerpoint/2010/main" val="4254149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51A42C-6426-4E9B-9627-EA51D6ECC508}" type="datetimeFigureOut">
              <a:rPr lang="ru-RU" smtClean="0"/>
              <a:t>03.05.2023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3E48D-21CE-4B5D-99A6-417A958A98D0}" type="slidenum">
              <a:rPr lang="ru-RU" smtClean="0"/>
              <a:t>‹#›</a:t>
            </a:fld>
            <a:endParaRPr lang="ru-RU"/>
          </a:p>
        </p:txBody>
      </p:sp>
    </p:spTree>
    <p:extLst>
      <p:ext uri="{BB962C8B-B14F-4D97-AF65-F5344CB8AC3E}">
        <p14:creationId xmlns:p14="http://schemas.microsoft.com/office/powerpoint/2010/main" val="2406068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50143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73359" y="821505"/>
            <a:ext cx="2353260" cy="3227981"/>
          </a:xfrm>
          <a:prstGeom prst="rect">
            <a:avLst/>
          </a:prstGeom>
          <a:ln w="76200">
            <a:solidFill>
              <a:schemeClr val="accent2"/>
            </a:solidFill>
          </a:ln>
        </p:spPr>
      </p:pic>
      <p:sp>
        <p:nvSpPr>
          <p:cNvPr id="3" name="Прямоугольник 2"/>
          <p:cNvSpPr/>
          <p:nvPr/>
        </p:nvSpPr>
        <p:spPr>
          <a:xfrm>
            <a:off x="1831575" y="556208"/>
            <a:ext cx="5472140" cy="530594"/>
          </a:xfrm>
          <a:prstGeom prst="rect">
            <a:avLst/>
          </a:prstGeom>
        </p:spPr>
        <p:txBody>
          <a:bodyPr wrap="none">
            <a:spAutoFit/>
          </a:bodyPr>
          <a:lstStyle/>
          <a:p>
            <a:pPr algn="ctr">
              <a:lnSpc>
                <a:spcPct val="107000"/>
              </a:lnSpc>
              <a:spcAft>
                <a:spcPts val="800"/>
              </a:spcAft>
            </a:pPr>
            <a:r>
              <a:rPr lang="tt-RU" sz="2800" b="1" i="1" dirty="0">
                <a:latin typeface="Times New Roman" panose="02020603050405020304" pitchFamily="18" charset="0"/>
                <a:ea typeface="Calibri" panose="020F0502020204030204" pitchFamily="34" charset="0"/>
                <a:cs typeface="Times New Roman" panose="02020603050405020304" pitchFamily="18" charset="0"/>
              </a:rPr>
              <a:t>Абдуллин Лотфулла Абдулла улы</a:t>
            </a:r>
            <a:endParaRPr lang="ru-RU" sz="2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705394" y="1302585"/>
            <a:ext cx="8046720" cy="5339603"/>
          </a:xfrm>
          <a:prstGeom prst="rect">
            <a:avLst/>
          </a:prstGeom>
          <a:ln w="57150">
            <a:solidFill>
              <a:srgbClr val="FFC000"/>
            </a:solidFill>
          </a:ln>
        </p:spPr>
        <p:txBody>
          <a:bodyPr wrap="square">
            <a:spAutoFit/>
          </a:bodyPr>
          <a:lstStyle/>
          <a:p>
            <a:pPr indent="449580" algn="just">
              <a:lnSpc>
                <a:spcPct val="107000"/>
              </a:lnSpc>
              <a:spcAft>
                <a:spcPts val="800"/>
              </a:spcAft>
            </a:pPr>
            <a:r>
              <a:rPr lang="tt-RU" sz="2300" b="1" i="1" dirty="0">
                <a:latin typeface="Times New Roman" panose="02020603050405020304" pitchFamily="18" charset="0"/>
                <a:ea typeface="Calibri" panose="020F0502020204030204" pitchFamily="34" charset="0"/>
                <a:cs typeface="Times New Roman" panose="02020603050405020304" pitchFamily="18" charset="0"/>
              </a:rPr>
              <a:t>Абдуллин Лотфулла Абдулла улы 1926 елда Балтач районы Курмала авылында туа.1942 елда Балтач мәктәбен тәмамлагач, шунда математика укытучысы булып кала.</a:t>
            </a:r>
            <a:endParaRPr lang="ru-RU" sz="2300" b="1"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tt-RU" sz="2300" b="1" i="1" dirty="0">
                <a:latin typeface="Times New Roman" panose="02020603050405020304" pitchFamily="18" charset="0"/>
                <a:ea typeface="Calibri" panose="020F0502020204030204" pitchFamily="34" charset="0"/>
                <a:cs typeface="Times New Roman" panose="02020603050405020304" pitchFamily="18" charset="0"/>
              </a:rPr>
              <a:t>1943 елда ноябрь аенда Бөек Ватан сугышына алына. Радист булып хезмәт итә.Күрсәткән батырлыклары өчен  III һәм II дәрәҗә Дан орденнары белән бүләкләнә.1945-1950 елларда башта Япониягә каршы һәм Кореядагы сугышларда катнаша</a:t>
            </a:r>
            <a:r>
              <a:rPr lang="tt-RU" sz="23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ru-RU" sz="2300" b="1" i="1"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tt-RU" sz="2300" b="1" i="1" dirty="0" smtClean="0">
                <a:latin typeface="Times New Roman" panose="02020603050405020304" pitchFamily="18" charset="0"/>
                <a:ea typeface="Calibri" panose="020F0502020204030204" pitchFamily="34" charset="0"/>
                <a:cs typeface="Times New Roman" panose="02020603050405020304" pitchFamily="18" charset="0"/>
              </a:rPr>
              <a:t>Лейтенант </a:t>
            </a:r>
            <a:r>
              <a:rPr lang="tt-RU" sz="2300" b="1" i="1" dirty="0">
                <a:latin typeface="Times New Roman" panose="02020603050405020304" pitchFamily="18" charset="0"/>
                <a:ea typeface="Calibri" panose="020F0502020204030204" pitchFamily="34" charset="0"/>
                <a:cs typeface="Times New Roman" panose="02020603050405020304" pitchFamily="18" charset="0"/>
              </a:rPr>
              <a:t>званиесендә туган авылына әйләнеп кайта.1956 -1971 елларда Чапшар мәктәбе директоры була.1971 елдан Чапшарда, 1977 елдан Норма мәктәбендә математика укыта. </a:t>
            </a:r>
            <a:endParaRPr lang="ru-RU" sz="2300" b="1"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ctr">
              <a:lnSpc>
                <a:spcPct val="107000"/>
              </a:lnSpc>
              <a:spcAft>
                <a:spcPts val="800"/>
              </a:spcAft>
            </a:pPr>
            <a:r>
              <a:rPr lang="tt-RU" sz="2300" b="1" i="1" dirty="0">
                <a:latin typeface="Times New Roman" panose="02020603050405020304" pitchFamily="18" charset="0"/>
                <a:ea typeface="Calibri" panose="020F0502020204030204" pitchFamily="34" charset="0"/>
                <a:cs typeface="Times New Roman" panose="02020603050405020304" pitchFamily="18" charset="0"/>
              </a:rPr>
              <a:t>      1989 елда вафат  була</a:t>
            </a:r>
            <a:r>
              <a:rPr lang="tt-RU" sz="2400" b="1" i="1" dirty="0">
                <a:latin typeface="Times New Roman" panose="02020603050405020304" pitchFamily="18" charset="0"/>
                <a:ea typeface="Calibri" panose="020F0502020204030204" pitchFamily="34" charset="0"/>
                <a:cs typeface="Times New Roman" panose="02020603050405020304" pitchFamily="18" charset="0"/>
              </a:rPr>
              <a:t>.</a:t>
            </a:r>
            <a:endParaRPr lang="ru-RU" sz="24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Рисунок 9"/>
          <p:cNvPicPr>
            <a:picLocks noChangeAspect="1"/>
          </p:cNvPicPr>
          <p:nvPr/>
        </p:nvPicPr>
        <p:blipFill>
          <a:blip r:embed="rId3"/>
          <a:stretch>
            <a:fillRect/>
          </a:stretch>
        </p:blipFill>
        <p:spPr>
          <a:xfrm>
            <a:off x="8752114" y="4265269"/>
            <a:ext cx="3243353" cy="2152075"/>
          </a:xfrm>
          <a:prstGeom prst="rect">
            <a:avLst/>
          </a:prstGeom>
        </p:spPr>
      </p:pic>
    </p:spTree>
    <p:extLst>
      <p:ext uri="{BB962C8B-B14F-4D97-AF65-F5344CB8AC3E}">
        <p14:creationId xmlns:p14="http://schemas.microsoft.com/office/powerpoint/2010/main" val="460463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739051" y="740279"/>
            <a:ext cx="2498134" cy="3230829"/>
          </a:xfrm>
          <a:prstGeom prst="rect">
            <a:avLst/>
          </a:prstGeom>
          <a:ln w="76200">
            <a:solidFill>
              <a:schemeClr val="accent2"/>
            </a:solidFill>
          </a:ln>
        </p:spPr>
      </p:pic>
      <p:sp>
        <p:nvSpPr>
          <p:cNvPr id="3" name="Прямоугольник 2"/>
          <p:cNvSpPr/>
          <p:nvPr/>
        </p:nvSpPr>
        <p:spPr>
          <a:xfrm rot="10800000" flipV="1">
            <a:off x="1293223" y="478706"/>
            <a:ext cx="6230983" cy="553357"/>
          </a:xfrm>
          <a:prstGeom prst="rect">
            <a:avLst/>
          </a:prstGeom>
        </p:spPr>
        <p:txBody>
          <a:bodyPr wrap="square">
            <a:spAutoFit/>
          </a:bodyPr>
          <a:lstStyle/>
          <a:p>
            <a:pPr indent="449580" algn="ctr">
              <a:lnSpc>
                <a:spcPct val="107000"/>
              </a:lnSpc>
              <a:spcAft>
                <a:spcPts val="800"/>
              </a:spcAft>
            </a:pP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Фатыйхов</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Ибниәмин</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tt-RU" sz="2800" b="1" i="1" dirty="0">
                <a:latin typeface="Times New Roman" panose="02020603050405020304" pitchFamily="18" charset="0"/>
                <a:ea typeface="Calibri" panose="020F0502020204030204" pitchFamily="34" charset="0"/>
                <a:cs typeface="Times New Roman" panose="02020603050405020304" pitchFamily="18" charset="0"/>
              </a:rPr>
              <a:t>Фатих улы</a:t>
            </a:r>
            <a:endParaRPr lang="ru-RU" sz="2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888273" y="1584382"/>
            <a:ext cx="7040881" cy="4146648"/>
          </a:xfrm>
          <a:prstGeom prst="rect">
            <a:avLst/>
          </a:prstGeom>
          <a:ln w="57150">
            <a:solidFill>
              <a:srgbClr val="FFC000"/>
            </a:solidFill>
          </a:ln>
        </p:spPr>
        <p:txBody>
          <a:bodyPr wrap="square">
            <a:spAutoFit/>
          </a:bodyPr>
          <a:lstStyle/>
          <a:p>
            <a:pPr indent="449580" algn="just">
              <a:lnSpc>
                <a:spcPct val="107000"/>
              </a:lnSpc>
              <a:spcAft>
                <a:spcPts val="800"/>
              </a:spcAft>
            </a:pPr>
            <a:r>
              <a:rPr lang="tt-RU" sz="2400" b="1" i="1" dirty="0">
                <a:latin typeface="Times New Roman" panose="02020603050405020304" pitchFamily="18" charset="0"/>
                <a:ea typeface="Calibri" panose="020F0502020204030204" pitchFamily="34" charset="0"/>
                <a:cs typeface="Times New Roman" panose="02020603050405020304" pitchFamily="18" charset="0"/>
              </a:rPr>
              <a:t>Фатыйхов Ибниәмин Фатих улы1905 нче елда Балтач районы Югары Кенә авылында туа. Кенә, Түнтәр мәктәпләрендә белем ала. Хезмәт юлын Сосна мәктәбендә башлый.1927-1929 елларда Норма, 1925-1931 елларда Кариле авылы мәктәпләрендә эшли.1934 елда Балтач мәктәбе директоры итеп куела. 1938-1940 елларда Кенә мәктәбе директоры итеп күчерелә.</a:t>
            </a:r>
            <a:endParaRPr lang="ru-RU" sz="2400" b="1" i="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tt-RU" sz="2400" b="1" i="1" dirty="0">
                <a:latin typeface="Times New Roman" panose="02020603050405020304" pitchFamily="18" charset="0"/>
                <a:ea typeface="Calibri" panose="020F0502020204030204" pitchFamily="34" charset="0"/>
                <a:cs typeface="Times New Roman" panose="02020603050405020304" pitchFamily="18" charset="0"/>
              </a:rPr>
              <a:t>1940 елда фронтка китә, сугыш кырында һәлак була.</a:t>
            </a:r>
            <a:endParaRPr lang="ru-RU" sz="2400" b="1"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8530636" y="4226080"/>
            <a:ext cx="3243353" cy="2152075"/>
          </a:xfrm>
          <a:prstGeom prst="rect">
            <a:avLst/>
          </a:prstGeom>
        </p:spPr>
      </p:pic>
    </p:spTree>
    <p:extLst>
      <p:ext uri="{BB962C8B-B14F-4D97-AF65-F5344CB8AC3E}">
        <p14:creationId xmlns:p14="http://schemas.microsoft.com/office/powerpoint/2010/main" val="1985601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325257" y="-2677495"/>
            <a:ext cx="4775200" cy="369332"/>
          </a:xfrm>
          <a:prstGeom prst="rect">
            <a:avLst/>
          </a:prstGeom>
        </p:spPr>
        <p:txBody>
          <a:bodyPr wrap="square">
            <a:spAutoFit/>
          </a:bodyPr>
          <a:lstStyle/>
          <a:p>
            <a:pPr algn="ctr"/>
            <a:r>
              <a:rPr lang="ru-RU" b="1" i="1" dirty="0" err="1">
                <a:latin typeface="Times New Roman" panose="02020603050405020304" pitchFamily="18" charset="0"/>
                <a:cs typeface="Times New Roman" panose="02020603050405020304" pitchFamily="18" charset="0"/>
              </a:rPr>
              <a:t>Галиев</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Нәкыйп</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Мөхәммәтзакир</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улы</a:t>
            </a:r>
            <a:endParaRPr lang="ru-RU" b="1"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803116" y="2173009"/>
            <a:ext cx="7819482" cy="2881314"/>
          </a:xfrm>
          <a:prstGeom prst="rect">
            <a:avLst/>
          </a:prstGeom>
        </p:spPr>
      </p:pic>
      <p:sp>
        <p:nvSpPr>
          <p:cNvPr id="5" name="Прямоугольник 4"/>
          <p:cNvSpPr/>
          <p:nvPr/>
        </p:nvSpPr>
        <p:spPr>
          <a:xfrm>
            <a:off x="222070" y="952995"/>
            <a:ext cx="11064240" cy="1593321"/>
          </a:xfrm>
          <a:prstGeom prst="rect">
            <a:avLst/>
          </a:prstGeom>
        </p:spPr>
        <p:txBody>
          <a:bodyPr wrap="square">
            <a:spAutoFit/>
          </a:bodyPr>
          <a:lstStyle/>
          <a:p>
            <a:pPr indent="449580" algn="ctr">
              <a:lnSpc>
                <a:spcPct val="107000"/>
              </a:lnSpc>
              <a:spcAft>
                <a:spcPts val="800"/>
              </a:spcAft>
            </a:pPr>
            <a:r>
              <a:rPr lang="tt-RU" sz="9600" b="1" i="1" dirty="0" smtClean="0">
                <a:solidFill>
                  <a:srgbClr val="FFC000"/>
                </a:solidFill>
                <a:effectLst/>
                <a:latin typeface="Cambria" panose="02040503050406030204" pitchFamily="18" charset="0"/>
                <a:ea typeface="Calibri" panose="020F0502020204030204" pitchFamily="34" charset="0"/>
                <a:cs typeface="Cambria" panose="02040503050406030204" pitchFamily="18" charset="0"/>
              </a:rPr>
              <a:t>Хәтер</a:t>
            </a:r>
            <a:r>
              <a:rPr lang="tt-RU" sz="9600" b="1" i="1" dirty="0" smtClean="0">
                <a:solidFill>
                  <a:srgbClr val="FFC000"/>
                </a:solidFill>
                <a:effectLst/>
                <a:latin typeface="Algerian" panose="04020705040A02060702" pitchFamily="82" charset="0"/>
                <a:ea typeface="Calibri" panose="020F0502020204030204" pitchFamily="34" charset="0"/>
                <a:cs typeface="Times New Roman" panose="02020603050405020304" pitchFamily="18" charset="0"/>
              </a:rPr>
              <a:t> </a:t>
            </a:r>
            <a:r>
              <a:rPr lang="tt-RU" sz="9600" b="1" i="1" dirty="0" smtClean="0">
                <a:solidFill>
                  <a:srgbClr val="FFC000"/>
                </a:solidFill>
                <a:latin typeface="Cambria" panose="02040503050406030204" pitchFamily="18" charset="0"/>
                <a:ea typeface="Calibri" panose="020F0502020204030204" pitchFamily="34" charset="0"/>
                <a:cs typeface="Times New Roman" panose="02020603050405020304" pitchFamily="18" charset="0"/>
              </a:rPr>
              <a:t>дивары</a:t>
            </a:r>
            <a:endParaRPr lang="ru-RU" sz="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1645920" y="4945886"/>
            <a:ext cx="9353006" cy="936667"/>
          </a:xfrm>
          <a:prstGeom prst="rect">
            <a:avLst/>
          </a:prstGeom>
        </p:spPr>
        <p:txBody>
          <a:bodyPr wrap="square">
            <a:spAutoFit/>
          </a:bodyPr>
          <a:lstStyle/>
          <a:p>
            <a:pPr indent="449580" algn="ctr">
              <a:lnSpc>
                <a:spcPct val="107000"/>
              </a:lnSpc>
              <a:spcAft>
                <a:spcPts val="800"/>
              </a:spcAft>
            </a:pPr>
            <a:r>
              <a:rPr lang="tt-RU" sz="5400" b="1" i="1" dirty="0" smtClean="0">
                <a:solidFill>
                  <a:srgbClr val="FFC000"/>
                </a:solidFill>
                <a:latin typeface="Cambria" panose="02040503050406030204" pitchFamily="18" charset="0"/>
                <a:ea typeface="Calibri" panose="020F0502020204030204" pitchFamily="34" charset="0"/>
                <a:cs typeface="Times New Roman" panose="02020603050405020304" pitchFamily="18" charset="0"/>
              </a:rPr>
              <a:t>Онытырга </a:t>
            </a:r>
            <a:r>
              <a:rPr lang="ru-RU" sz="1000" i="1" dirty="0" smtClean="0">
                <a:latin typeface="Calibri" panose="020F0502020204030204" pitchFamily="34" charset="0"/>
                <a:ea typeface="Calibri" panose="020F0502020204030204" pitchFamily="34" charset="0"/>
                <a:cs typeface="Times New Roman" panose="02020603050405020304" pitchFamily="18" charset="0"/>
              </a:rPr>
              <a:t>   </a:t>
            </a:r>
            <a:r>
              <a:rPr lang="tt-RU" sz="5400" b="1" i="1" dirty="0" smtClean="0">
                <a:solidFill>
                  <a:srgbClr val="FFC000"/>
                </a:solidFill>
                <a:latin typeface="Cambria" panose="02040503050406030204" pitchFamily="18" charset="0"/>
                <a:ea typeface="Calibri" panose="020F0502020204030204" pitchFamily="34" charset="0"/>
                <a:cs typeface="Times New Roman" panose="02020603050405020304" pitchFamily="18" charset="0"/>
              </a:rPr>
              <a:t>хакыбыз юк</a:t>
            </a:r>
            <a:endParaRPr lang="ru-RU" sz="10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7236823" y="135597"/>
            <a:ext cx="5229722" cy="523220"/>
          </a:xfrm>
          <a:prstGeom prst="rect">
            <a:avLst/>
          </a:prstGeom>
        </p:spPr>
        <p:txBody>
          <a:bodyPr wrap="square">
            <a:spAutoFit/>
          </a:bodyPr>
          <a:lstStyle/>
          <a:p>
            <a:r>
              <a:rPr lang="tt-RU" sz="2800" b="1" i="1" dirty="0" smtClean="0">
                <a:solidFill>
                  <a:srgbClr val="FF9900"/>
                </a:solidFill>
                <a:latin typeface="Times New Roman" panose="02020603050405020304" pitchFamily="18" charset="0"/>
                <a:cs typeface="Times New Roman" panose="02020603050405020304" pitchFamily="18" charset="0"/>
              </a:rPr>
              <a:t>Алар мәктәбем тарихында</a:t>
            </a:r>
            <a:endParaRPr lang="ru-RU" sz="2800" b="1" i="1" dirty="0">
              <a:solidFill>
                <a:srgbClr val="FF99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569686" y="6089671"/>
            <a:ext cx="7511142" cy="461665"/>
          </a:xfrm>
          <a:prstGeom prst="rect">
            <a:avLst/>
          </a:prstGeom>
        </p:spPr>
        <p:txBody>
          <a:bodyPr wrap="square">
            <a:spAutoFit/>
          </a:bodyPr>
          <a:lstStyle/>
          <a:p>
            <a:r>
              <a:rPr lang="tt-RU" sz="2400" b="1" i="1" dirty="0" smtClean="0">
                <a:solidFill>
                  <a:srgbClr val="FF9900"/>
                </a:solidFill>
                <a:latin typeface="Times New Roman" panose="02020603050405020304" pitchFamily="18" charset="0"/>
                <a:cs typeface="Times New Roman" panose="02020603050405020304" pitchFamily="18" charset="0"/>
              </a:rPr>
              <a:t>Фронтовик укытучылар</a:t>
            </a:r>
            <a:endParaRPr lang="ru-RU" sz="2400" b="1" i="1" dirty="0">
              <a:solidFill>
                <a:srgbClr val="FF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0126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8096794" y="4407835"/>
            <a:ext cx="3810000" cy="2152650"/>
          </a:xfrm>
          <a:prstGeom prst="rect">
            <a:avLst/>
          </a:prstGeom>
        </p:spPr>
      </p:pic>
      <p:pic>
        <p:nvPicPr>
          <p:cNvPr id="9" name="Рисунок 8"/>
          <p:cNvPicPr>
            <a:picLocks noChangeAspect="1"/>
          </p:cNvPicPr>
          <p:nvPr/>
        </p:nvPicPr>
        <p:blipFill>
          <a:blip r:embed="rId3"/>
          <a:stretch>
            <a:fillRect/>
          </a:stretch>
        </p:blipFill>
        <p:spPr>
          <a:xfrm>
            <a:off x="8677855" y="522798"/>
            <a:ext cx="2712955" cy="3487214"/>
          </a:xfrm>
          <a:prstGeom prst="rect">
            <a:avLst/>
          </a:prstGeom>
          <a:ln w="228600" cap="sq" cmpd="thickThin">
            <a:solidFill>
              <a:schemeClr val="accent2"/>
            </a:solidFill>
            <a:prstDash val="solid"/>
            <a:miter lim="800000"/>
          </a:ln>
          <a:effectLst>
            <a:innerShdw blurRad="76200">
              <a:srgbClr val="000000"/>
            </a:innerShdw>
          </a:effectLst>
        </p:spPr>
      </p:pic>
      <p:sp>
        <p:nvSpPr>
          <p:cNvPr id="11" name="Прямоугольник 10"/>
          <p:cNvSpPr/>
          <p:nvPr/>
        </p:nvSpPr>
        <p:spPr>
          <a:xfrm>
            <a:off x="770708" y="1443841"/>
            <a:ext cx="7326086" cy="5262979"/>
          </a:xfrm>
          <a:prstGeom prst="rect">
            <a:avLst/>
          </a:prstGeom>
          <a:noFill/>
          <a:ln w="76200">
            <a:solidFill>
              <a:srgbClr val="FFFF00"/>
            </a:solidFill>
          </a:ln>
        </p:spPr>
        <p:txBody>
          <a:bodyPr wrap="square">
            <a:spAutoFit/>
          </a:bodyPr>
          <a:lstStyle/>
          <a:p>
            <a:r>
              <a:rPr lang="ru-RU" sz="2400" b="1" i="1" dirty="0" err="1" smtClean="0">
                <a:latin typeface="Times New Roman" panose="02020603050405020304" pitchFamily="18" charset="0"/>
                <a:cs typeface="Times New Roman" panose="02020603050405020304" pitchFamily="18" charset="0"/>
              </a:rPr>
              <a:t>Галиев</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Нәкыйп</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Мөхәммәтзакир</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улы</a:t>
            </a:r>
            <a:r>
              <a:rPr lang="ru-RU" sz="2400" b="1" i="1" dirty="0" smtClean="0">
                <a:latin typeface="Times New Roman" panose="02020603050405020304" pitchFamily="18" charset="0"/>
                <a:cs typeface="Times New Roman" panose="02020603050405020304" pitchFamily="18" charset="0"/>
              </a:rPr>
              <a:t> 1918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Карилендә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туа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Аны</a:t>
            </a:r>
            <a:r>
              <a:rPr lang="ru-RU" sz="2400" b="1" i="1" dirty="0" smtClean="0">
                <a:latin typeface="Times New Roman" panose="02020603050405020304" pitchFamily="18" charset="0"/>
                <a:cs typeface="Times New Roman" panose="02020603050405020304" pitchFamily="18" charset="0"/>
              </a:rPr>
              <a:t> 8 </a:t>
            </a:r>
            <a:r>
              <a:rPr lang="ru-RU" sz="2400" b="1" i="1" dirty="0" err="1" smtClean="0">
                <a:latin typeface="Times New Roman" panose="02020603050405020304" pitchFamily="18" charset="0"/>
                <a:cs typeface="Times New Roman" panose="02020603050405020304" pitchFamily="18" charset="0"/>
              </a:rPr>
              <a:t>сыйныфта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укыганда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Чепья</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мәктәбенә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укытучы</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итеп</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җибәрәләр</a:t>
            </a:r>
            <a:r>
              <a:rPr lang="ru-RU" sz="2400" b="1" i="1" dirty="0" smtClean="0">
                <a:latin typeface="Times New Roman" panose="02020603050405020304" pitchFamily="18" charset="0"/>
                <a:cs typeface="Times New Roman" panose="02020603050405020304" pitchFamily="18" charset="0"/>
              </a:rPr>
              <a:t>.</a:t>
            </a:r>
          </a:p>
          <a:p>
            <a:r>
              <a:rPr lang="ru-RU" sz="2400" b="1" i="1" dirty="0" err="1" smtClean="0">
                <a:latin typeface="Times New Roman" panose="02020603050405020304" pitchFamily="18" charset="0"/>
                <a:cs typeface="Times New Roman" panose="02020603050405020304" pitchFamily="18" charset="0"/>
              </a:rPr>
              <a:t>Сугыш</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башлану</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белән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ул</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фронтка</a:t>
            </a:r>
            <a:r>
              <a:rPr lang="ru-RU" sz="2400" b="1" i="1" dirty="0" smtClean="0">
                <a:latin typeface="Times New Roman" panose="02020603050405020304" pitchFamily="18" charset="0"/>
                <a:cs typeface="Times New Roman" panose="02020603050405020304" pitchFamily="18" charset="0"/>
              </a:rPr>
              <a:t> алына.1943 </a:t>
            </a:r>
            <a:r>
              <a:rPr lang="ru-RU" sz="2400" b="1" i="1" dirty="0" err="1" smtClean="0">
                <a:latin typeface="Times New Roman" panose="02020603050405020304" pitchFamily="18" charset="0"/>
                <a:cs typeface="Times New Roman" panose="02020603050405020304" pitchFamily="18" charset="0"/>
              </a:rPr>
              <a:t>елга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кадәр</a:t>
            </a:r>
            <a:r>
              <a:rPr lang="ru-RU" sz="2400" b="1" i="1" dirty="0" smtClean="0">
                <a:latin typeface="Times New Roman" panose="02020603050405020304" pitchFamily="18" charset="0"/>
                <a:cs typeface="Times New Roman" panose="02020603050405020304" pitchFamily="18" charset="0"/>
              </a:rPr>
              <a:t> Смоленск, Калининград </a:t>
            </a:r>
            <a:r>
              <a:rPr lang="ru-RU" sz="2400" b="1" i="1" dirty="0" err="1" smtClean="0">
                <a:latin typeface="Times New Roman" panose="02020603050405020304" pitchFamily="18" charset="0"/>
                <a:cs typeface="Times New Roman" panose="02020603050405020304" pitchFamily="18" charset="0"/>
              </a:rPr>
              <a:t>янындагы</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сугышларда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катнаша</a:t>
            </a:r>
            <a:r>
              <a:rPr lang="ru-RU" sz="2400" b="1" i="1" dirty="0" smtClean="0">
                <a:latin typeface="Times New Roman" panose="02020603050405020304" pitchFamily="18" charset="0"/>
                <a:cs typeface="Times New Roman" panose="02020603050405020304" pitchFamily="18" charset="0"/>
              </a:rPr>
              <a:t>, каты </a:t>
            </a:r>
            <a:r>
              <a:rPr lang="ru-RU" sz="2400" b="1" i="1" dirty="0" err="1" smtClean="0">
                <a:latin typeface="Times New Roman" panose="02020603050405020304" pitchFamily="18" charset="0"/>
                <a:cs typeface="Times New Roman" panose="02020603050405020304" pitchFamily="18" charset="0"/>
              </a:rPr>
              <a:t>яралана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Демобилизацияләнгәннән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соң</a:t>
            </a:r>
            <a:r>
              <a:rPr lang="ru-RU" sz="2400" b="1" i="1" dirty="0" smtClean="0">
                <a:latin typeface="Times New Roman" panose="02020603050405020304" pitchFamily="18" charset="0"/>
                <a:cs typeface="Times New Roman" panose="02020603050405020304" pitchFamily="18" charset="0"/>
              </a:rPr>
              <a:t> Норма , </a:t>
            </a:r>
            <a:r>
              <a:rPr lang="ru-RU" sz="2400" b="1" i="1" dirty="0" err="1" smtClean="0">
                <a:latin typeface="Times New Roman" panose="02020603050405020304" pitchFamily="18" charset="0"/>
                <a:cs typeface="Times New Roman" panose="02020603050405020304" pitchFamily="18" charset="0"/>
              </a:rPr>
              <a:t>Кариле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мәктәпләрендә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укыта</a:t>
            </a:r>
            <a:r>
              <a:rPr lang="ru-RU" sz="2400" b="1" i="1" dirty="0" smtClean="0">
                <a:latin typeface="Times New Roman" panose="02020603050405020304" pitchFamily="18" charset="0"/>
                <a:cs typeface="Times New Roman" panose="02020603050405020304" pitchFamily="18" charset="0"/>
              </a:rPr>
              <a:t>.</a:t>
            </a:r>
          </a:p>
          <a:p>
            <a:r>
              <a:rPr lang="ru-RU" sz="2400" b="1" i="1" dirty="0" smtClean="0">
                <a:latin typeface="Times New Roman" panose="02020603050405020304" pitchFamily="18" charset="0"/>
                <a:cs typeface="Times New Roman" panose="02020603050405020304" pitchFamily="18" charset="0"/>
              </a:rPr>
              <a:t>”</a:t>
            </a:r>
            <a:r>
              <a:rPr lang="ru-RU" sz="2400" b="1" i="1" dirty="0" err="1" smtClean="0">
                <a:latin typeface="Times New Roman" panose="02020603050405020304" pitchFamily="18" charset="0"/>
                <a:cs typeface="Times New Roman" panose="02020603050405020304" pitchFamily="18" charset="0"/>
              </a:rPr>
              <a:t>Батырлык</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өчен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Сугышчан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хезмәтләре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өчен</a:t>
            </a:r>
            <a:r>
              <a:rPr lang="ru-RU" sz="2400" b="1" i="1" dirty="0" smtClean="0">
                <a:latin typeface="Times New Roman" panose="02020603050405020304" pitchFamily="18" charset="0"/>
                <a:cs typeface="Times New Roman" panose="02020603050405020304" pitchFamily="18" charset="0"/>
              </a:rPr>
              <a:t>” , “</a:t>
            </a:r>
            <a:r>
              <a:rPr lang="ru-RU" sz="2400" b="1" i="1" dirty="0" err="1" smtClean="0">
                <a:latin typeface="Times New Roman" panose="02020603050405020304" pitchFamily="18" charset="0"/>
                <a:cs typeface="Times New Roman" panose="02020603050405020304" pitchFamily="18" charset="0"/>
              </a:rPr>
              <a:t>Германияне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җиңгән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өчен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медальләре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белән</a:t>
            </a:r>
            <a:r>
              <a:rPr lang="ru-RU" sz="2400" b="1" i="1" dirty="0" smtClean="0">
                <a:latin typeface="Times New Roman" panose="02020603050405020304" pitchFamily="18" charset="0"/>
                <a:cs typeface="Times New Roman" panose="02020603050405020304" pitchFamily="18" charset="0"/>
              </a:rPr>
              <a:t>, 1985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I </a:t>
            </a:r>
            <a:r>
              <a:rPr lang="ru-RU" sz="2400" b="1" i="1" dirty="0" err="1" smtClean="0">
                <a:latin typeface="Times New Roman" panose="02020603050405020304" pitchFamily="18" charset="0"/>
                <a:cs typeface="Times New Roman" panose="02020603050405020304" pitchFamily="18" charset="0"/>
              </a:rPr>
              <a:t>дәрәҗә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Ватан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сугышы</a:t>
            </a:r>
            <a:r>
              <a:rPr lang="ru-RU" sz="2400" b="1" i="1" dirty="0" smtClean="0">
                <a:latin typeface="Times New Roman" panose="02020603050405020304" pitchFamily="18" charset="0"/>
                <a:cs typeface="Times New Roman" panose="02020603050405020304" pitchFamily="18" charset="0"/>
              </a:rPr>
              <a:t> ордены,1996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Жуков </a:t>
            </a:r>
            <a:r>
              <a:rPr lang="ru-RU" sz="2400" b="1" i="1" dirty="0" err="1" smtClean="0">
                <a:latin typeface="Times New Roman" panose="02020603050405020304" pitchFamily="18" charset="0"/>
                <a:cs typeface="Times New Roman" panose="02020603050405020304" pitchFamily="18" charset="0"/>
              </a:rPr>
              <a:t>медале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бүләкләнә</a:t>
            </a:r>
            <a:r>
              <a:rPr lang="ru-RU" sz="2400" b="1" i="1" dirty="0" smtClean="0">
                <a:latin typeface="Times New Roman" panose="02020603050405020304" pitchFamily="18" charset="0"/>
                <a:cs typeface="Times New Roman" panose="02020603050405020304" pitchFamily="18" charset="0"/>
              </a:rPr>
              <a:t>.</a:t>
            </a:r>
          </a:p>
          <a:p>
            <a:r>
              <a:rPr lang="ru-RU" sz="2400" b="1" i="1" dirty="0" err="1" smtClean="0">
                <a:latin typeface="Times New Roman" panose="02020603050405020304" pitchFamily="18" charset="0"/>
                <a:cs typeface="Times New Roman" panose="02020603050405020304" pitchFamily="18" charset="0"/>
              </a:rPr>
              <a:t>Сугыштан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соң</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МТСта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эшли</a:t>
            </a:r>
            <a:r>
              <a:rPr lang="ru-RU" sz="2400" b="1" i="1" dirty="0" smtClean="0">
                <a:latin typeface="Times New Roman" panose="02020603050405020304" pitchFamily="18" charset="0"/>
                <a:cs typeface="Times New Roman" panose="02020603050405020304" pitchFamily="18" charset="0"/>
              </a:rPr>
              <a:t>. 1999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вафат</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була</a:t>
            </a:r>
            <a:r>
              <a:rPr lang="ru-RU" sz="2400" b="1" i="1" dirty="0" smtClean="0">
                <a:latin typeface="Times New Roman" panose="02020603050405020304" pitchFamily="18" charset="0"/>
                <a:cs typeface="Times New Roman" panose="02020603050405020304" pitchFamily="18" charset="0"/>
              </a:rPr>
              <a:t>.</a:t>
            </a:r>
          </a:p>
          <a:p>
            <a:endParaRPr lang="ru-RU" sz="2400" b="1" i="1"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770708" y="522798"/>
            <a:ext cx="6270172" cy="523220"/>
          </a:xfrm>
          <a:prstGeom prst="rect">
            <a:avLst/>
          </a:prstGeom>
        </p:spPr>
        <p:txBody>
          <a:bodyPr wrap="square">
            <a:spAutoFit/>
          </a:bodyPr>
          <a:lstStyle/>
          <a:p>
            <a:pPr algn="ctr"/>
            <a:r>
              <a:rPr lang="ru-RU" sz="2800" b="1" i="1" dirty="0" err="1">
                <a:latin typeface="Times New Roman" panose="02020603050405020304" pitchFamily="18" charset="0"/>
                <a:cs typeface="Times New Roman" panose="02020603050405020304" pitchFamily="18" charset="0"/>
              </a:rPr>
              <a:t>Галиев</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Нәкыйп</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Мөхәммәтзакир</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улы</a:t>
            </a:r>
            <a:endParaRPr lang="ru-RU"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5393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738935" y="541095"/>
            <a:ext cx="2682472" cy="3267739"/>
          </a:xfrm>
          <a:prstGeom prst="rect">
            <a:avLst/>
          </a:prstGeom>
          <a:ln w="76200">
            <a:solidFill>
              <a:schemeClr val="accent2"/>
            </a:solidFill>
          </a:ln>
        </p:spPr>
      </p:pic>
      <p:sp>
        <p:nvSpPr>
          <p:cNvPr id="3" name="Прямоугольник 2"/>
          <p:cNvSpPr/>
          <p:nvPr/>
        </p:nvSpPr>
        <p:spPr>
          <a:xfrm>
            <a:off x="892628" y="1545926"/>
            <a:ext cx="7088778" cy="4936993"/>
          </a:xfrm>
          <a:prstGeom prst="rect">
            <a:avLst/>
          </a:prstGeom>
          <a:ln w="57150">
            <a:solidFill>
              <a:srgbClr val="FFC000"/>
            </a:solidFill>
          </a:ln>
        </p:spPr>
        <p:txBody>
          <a:bodyPr wrap="square">
            <a:spAutoFit/>
          </a:bodyPr>
          <a:lstStyle/>
          <a:p>
            <a:pPr indent="449580">
              <a:lnSpc>
                <a:spcPct val="107000"/>
              </a:lnSpc>
              <a:spcAft>
                <a:spcPts val="800"/>
              </a:spcAft>
            </a:pPr>
            <a:r>
              <a:rPr lang="tt-RU" sz="2400" dirty="0">
                <a:latin typeface="Times New Roman" panose="02020603050405020304" pitchFamily="18" charset="0"/>
                <a:ea typeface="Calibri" panose="020F0502020204030204" pitchFamily="34" charset="0"/>
                <a:cs typeface="Times New Roman" panose="02020603050405020304" pitchFamily="18" charset="0"/>
              </a:rPr>
              <a:t> </a:t>
            </a:r>
            <a:endParaRPr lang="ru-RU"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nSpc>
                <a:spcPct val="107000"/>
              </a:lnSpc>
              <a:spcAft>
                <a:spcPts val="800"/>
              </a:spcAft>
            </a:pPr>
            <a:r>
              <a:rPr lang="tt-RU" sz="2400" b="1" i="1" dirty="0">
                <a:latin typeface="Times New Roman" panose="02020603050405020304" pitchFamily="18" charset="0"/>
                <a:ea typeface="Calibri" panose="020F0502020204030204" pitchFamily="34" charset="0"/>
                <a:cs typeface="Times New Roman" panose="02020603050405020304" pitchFamily="18" charset="0"/>
              </a:rPr>
              <a:t>Зарипов Наил Касыйм улы1923 елда Чапшар авылында туа. Чапшар, Балтач мәктәпләрендә белем ала.Тарих укытучына укый. 1942 елда фронтка алына, автомат ротасында хезмәт итә. II төркем инвалид булып туган якларына кайта.1951 елга кадәр Чапшар, Көек мәктәпләрендә укыта.Норма мәктәбендә 1951-1952 елларда укытучы, 1952-1953 нче елларда мәктәп директоры була.1953-1979 елларда Карадуган мәктәбендә укыта. 1999 елда вафат була.</a:t>
            </a:r>
            <a:endParaRPr lang="ru-RU" sz="24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rot="10800000" flipV="1">
            <a:off x="1193074" y="599425"/>
            <a:ext cx="5429795" cy="522259"/>
          </a:xfrm>
          <a:prstGeom prst="rect">
            <a:avLst/>
          </a:prstGeom>
        </p:spPr>
        <p:txBody>
          <a:bodyPr wrap="square">
            <a:spAutoFit/>
          </a:bodyPr>
          <a:lstStyle/>
          <a:p>
            <a:pPr algn="ctr">
              <a:lnSpc>
                <a:spcPct val="107000"/>
              </a:lnSpc>
              <a:spcAft>
                <a:spcPts val="800"/>
              </a:spcAft>
            </a:pPr>
            <a:r>
              <a:rPr lang="tt-RU" sz="2800" b="1" i="1" dirty="0">
                <a:latin typeface="Times New Roman" panose="02020603050405020304" pitchFamily="18" charset="0"/>
                <a:ea typeface="Calibri" panose="020F0502020204030204" pitchFamily="34" charset="0"/>
                <a:cs typeface="Times New Roman" panose="02020603050405020304" pitchFamily="18" charset="0"/>
              </a:rPr>
              <a:t>Зарипов Наил Касыйм улы</a:t>
            </a:r>
            <a:endParaRPr lang="ru-RU" sz="2800" i="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8451668" y="4014423"/>
            <a:ext cx="3614387" cy="2152075"/>
          </a:xfrm>
          <a:prstGeom prst="rect">
            <a:avLst/>
          </a:prstGeom>
        </p:spPr>
      </p:pic>
    </p:spTree>
    <p:extLst>
      <p:ext uri="{BB962C8B-B14F-4D97-AF65-F5344CB8AC3E}">
        <p14:creationId xmlns:p14="http://schemas.microsoft.com/office/powerpoint/2010/main" val="1411837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274744" y="497334"/>
            <a:ext cx="3218967" cy="3981033"/>
          </a:xfrm>
          <a:prstGeom prst="rect">
            <a:avLst/>
          </a:prstGeom>
          <a:ln w="76200">
            <a:solidFill>
              <a:schemeClr val="accent2"/>
            </a:solidFill>
          </a:ln>
        </p:spPr>
      </p:pic>
      <p:sp>
        <p:nvSpPr>
          <p:cNvPr id="7" name="Прямоугольник 6"/>
          <p:cNvSpPr/>
          <p:nvPr/>
        </p:nvSpPr>
        <p:spPr>
          <a:xfrm>
            <a:off x="522514" y="1582341"/>
            <a:ext cx="7380515" cy="4893647"/>
          </a:xfrm>
          <a:prstGeom prst="rect">
            <a:avLst/>
          </a:prstGeom>
          <a:ln w="57150">
            <a:solidFill>
              <a:srgbClr val="FFC000"/>
            </a:solidFill>
          </a:ln>
        </p:spPr>
        <p:txBody>
          <a:bodyPr wrap="square">
            <a:spAutoFit/>
          </a:bodyPr>
          <a:lstStyle/>
          <a:p>
            <a:r>
              <a:rPr lang="ru-RU" sz="2400" b="1" i="1" dirty="0" smtClean="0">
                <a:latin typeface="Times New Roman" panose="02020603050405020304" pitchFamily="18" charset="0"/>
                <a:cs typeface="Times New Roman" panose="02020603050405020304" pitchFamily="18" charset="0"/>
              </a:rPr>
              <a:t>Хабибуллин </a:t>
            </a:r>
            <a:r>
              <a:rPr lang="ru-RU" sz="2400" b="1" i="1" dirty="0" err="1" smtClean="0">
                <a:latin typeface="Times New Roman" panose="02020603050405020304" pitchFamily="18" charset="0"/>
                <a:cs typeface="Times New Roman" panose="02020603050405020304" pitchFamily="18" charset="0"/>
              </a:rPr>
              <a:t>Гайфи</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Мифтах</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улы</a:t>
            </a:r>
            <a:r>
              <a:rPr lang="ru-RU" sz="2400" b="1" i="1" dirty="0" smtClean="0">
                <a:latin typeface="Times New Roman" panose="02020603050405020304" pitchFamily="18" charset="0"/>
                <a:cs typeface="Times New Roman" panose="02020603050405020304" pitchFamily="18" charset="0"/>
              </a:rPr>
              <a:t> 1913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Норма </a:t>
            </a:r>
            <a:r>
              <a:rPr lang="ru-RU" sz="2400" b="1" i="1" dirty="0" err="1" smtClean="0">
                <a:latin typeface="Times New Roman" panose="02020603050405020304" pitchFamily="18" charset="0"/>
                <a:cs typeface="Times New Roman" panose="02020603050405020304" pitchFamily="18" charset="0"/>
              </a:rPr>
              <a:t>авылында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туа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Норма,Түнтәр</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мәктәпләрендә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укый</a:t>
            </a:r>
            <a:r>
              <a:rPr lang="ru-RU" sz="2400" b="1" i="1" dirty="0" smtClean="0">
                <a:latin typeface="Times New Roman" panose="02020603050405020304" pitchFamily="18" charset="0"/>
                <a:cs typeface="Times New Roman" panose="02020603050405020304" pitchFamily="18" charset="0"/>
              </a:rPr>
              <a:t>.</a:t>
            </a:r>
          </a:p>
          <a:p>
            <a:r>
              <a:rPr lang="ru-RU" sz="2400" b="1" i="1" dirty="0" smtClean="0">
                <a:latin typeface="Times New Roman" panose="02020603050405020304" pitchFamily="18" charset="0"/>
                <a:cs typeface="Times New Roman" panose="02020603050405020304" pitchFamily="18" charset="0"/>
              </a:rPr>
              <a:t>1927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культармеецларга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ярдәм</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күрсәтүдән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хезмәт</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юлын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башлый</a:t>
            </a:r>
            <a:r>
              <a:rPr lang="ru-RU" sz="2400" b="1" i="1" dirty="0" smtClean="0">
                <a:latin typeface="Times New Roman" panose="02020603050405020304" pitchFamily="18" charset="0"/>
                <a:cs typeface="Times New Roman" panose="02020603050405020304" pitchFamily="18" charset="0"/>
              </a:rPr>
              <a:t>. 1932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Норма </a:t>
            </a:r>
            <a:r>
              <a:rPr lang="ru-RU" sz="2400" b="1" i="1" dirty="0" err="1" smtClean="0">
                <a:latin typeface="Times New Roman" panose="02020603050405020304" pitchFamily="18" charset="0"/>
                <a:cs typeface="Times New Roman" panose="02020603050405020304" pitchFamily="18" charset="0"/>
              </a:rPr>
              <a:t>мәктәбендә</a:t>
            </a:r>
            <a:r>
              <a:rPr lang="ru-RU" sz="2400" b="1" i="1" dirty="0" smtClean="0">
                <a:latin typeface="Times New Roman" panose="02020603050405020304" pitchFamily="18" charset="0"/>
                <a:cs typeface="Times New Roman" panose="02020603050405020304" pitchFamily="18" charset="0"/>
              </a:rPr>
              <a:t> укытучы.1933-1940 </a:t>
            </a:r>
            <a:r>
              <a:rPr lang="ru-RU" sz="2400" b="1" i="1" dirty="0" err="1" smtClean="0">
                <a:latin typeface="Times New Roman" panose="02020603050405020304" pitchFamily="18" charset="0"/>
                <a:cs typeface="Times New Roman" panose="02020603050405020304" pitchFamily="18" charset="0"/>
              </a:rPr>
              <a:t>елларда</a:t>
            </a:r>
            <a:r>
              <a:rPr lang="ru-RU" sz="2400" b="1" i="1" dirty="0" smtClean="0">
                <a:latin typeface="Times New Roman" panose="02020603050405020304" pitchFamily="18" charset="0"/>
                <a:cs typeface="Times New Roman" panose="02020603050405020304" pitchFamily="18" charset="0"/>
              </a:rPr>
              <a:t> РОНО да инспектор. </a:t>
            </a:r>
          </a:p>
          <a:p>
            <a:r>
              <a:rPr lang="ru-RU" sz="2400" b="1" i="1" dirty="0" smtClean="0">
                <a:latin typeface="Times New Roman" panose="02020603050405020304" pitchFamily="18" charset="0"/>
                <a:cs typeface="Times New Roman" panose="02020603050405020304" pitchFamily="18" charset="0"/>
              </a:rPr>
              <a:t>1942-1944 </a:t>
            </a:r>
            <a:r>
              <a:rPr lang="ru-RU" sz="2400" b="1" i="1" dirty="0" err="1" smtClean="0">
                <a:latin typeface="Times New Roman" panose="02020603050405020304" pitchFamily="18" charset="0"/>
                <a:cs typeface="Times New Roman" panose="02020603050405020304" pitchFamily="18" charset="0"/>
              </a:rPr>
              <a:t>елларда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Бөек</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Ватан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сугышында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катнаша</a:t>
            </a:r>
            <a:r>
              <a:rPr lang="ru-RU" sz="2400" b="1" i="1" dirty="0" smtClean="0">
                <a:latin typeface="Times New Roman" panose="02020603050405020304" pitchFamily="18" charset="0"/>
                <a:cs typeface="Times New Roman" panose="02020603050405020304" pitchFamily="18" charset="0"/>
              </a:rPr>
              <a:t>. 1944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яраланып</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демобилизацияләнә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Германияне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жиңгән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өчен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Бөек</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Ватан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сугышында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катнашкан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өчен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һәм</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Бөек</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Ватан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сугышында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Җиңүгә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багышланган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медальләре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белән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бүләкләнә</a:t>
            </a:r>
            <a:r>
              <a:rPr lang="ru-RU" sz="2400" b="1" i="1" dirty="0" smtClean="0">
                <a:latin typeface="Times New Roman" panose="02020603050405020304" pitchFamily="18" charset="0"/>
                <a:cs typeface="Times New Roman" panose="02020603050405020304" pitchFamily="18" charset="0"/>
              </a:rPr>
              <a:t>.</a:t>
            </a:r>
          </a:p>
          <a:p>
            <a:r>
              <a:rPr lang="ru-RU" sz="2400" b="1" i="1" dirty="0" smtClean="0">
                <a:latin typeface="Times New Roman" panose="02020603050405020304" pitchFamily="18" charset="0"/>
                <a:cs typeface="Times New Roman" panose="02020603050405020304" pitchFamily="18" charset="0"/>
              </a:rPr>
              <a:t>1951 </a:t>
            </a:r>
            <a:r>
              <a:rPr lang="ru-RU" sz="2400" b="1" i="1" dirty="0" err="1" smtClean="0">
                <a:latin typeface="Times New Roman" panose="02020603050405020304" pitchFamily="18" charset="0"/>
                <a:cs typeface="Times New Roman" panose="02020603050405020304" pitchFamily="18" charset="0"/>
              </a:rPr>
              <a:t>елдан</a:t>
            </a:r>
            <a:r>
              <a:rPr lang="ru-RU" sz="2400" b="1" i="1" dirty="0" smtClean="0">
                <a:latin typeface="Times New Roman" panose="02020603050405020304" pitchFamily="18" charset="0"/>
                <a:cs typeface="Times New Roman" panose="02020603050405020304" pitchFamily="18" charset="0"/>
              </a:rPr>
              <a:t> Норма </a:t>
            </a:r>
            <a:r>
              <a:rPr lang="ru-RU" sz="2400" b="1" i="1" dirty="0" err="1" smtClean="0">
                <a:latin typeface="Times New Roman" panose="02020603050405020304" pitchFamily="18" charset="0"/>
                <a:cs typeface="Times New Roman" panose="02020603050405020304" pitchFamily="18" charset="0"/>
              </a:rPr>
              <a:t>җидеелык</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мәктәбе</a:t>
            </a:r>
            <a:r>
              <a:rPr lang="ru-RU" sz="2400" b="1" i="1" dirty="0" smtClean="0">
                <a:latin typeface="Times New Roman" panose="02020603050405020304" pitchFamily="18" charset="0"/>
                <a:cs typeface="Times New Roman" panose="02020603050405020304" pitchFamily="18" charset="0"/>
              </a:rPr>
              <a:t> директоры. 1982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вафат</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була</a:t>
            </a:r>
            <a:r>
              <a:rPr lang="ru-RU" dirty="0" smtClean="0"/>
              <a:t>.</a:t>
            </a:r>
            <a:endParaRPr lang="ru-RU" dirty="0"/>
          </a:p>
        </p:txBody>
      </p:sp>
      <p:sp>
        <p:nvSpPr>
          <p:cNvPr id="8" name="Прямоугольник 7"/>
          <p:cNvSpPr/>
          <p:nvPr/>
        </p:nvSpPr>
        <p:spPr>
          <a:xfrm rot="10800000" flipV="1">
            <a:off x="1449977" y="497335"/>
            <a:ext cx="7193032" cy="523220"/>
          </a:xfrm>
          <a:prstGeom prst="rect">
            <a:avLst/>
          </a:prstGeom>
        </p:spPr>
        <p:txBody>
          <a:bodyPr wrap="square">
            <a:spAutoFit/>
          </a:bodyPr>
          <a:lstStyle/>
          <a:p>
            <a:r>
              <a:rPr lang="ru-RU" sz="2800" b="1" i="1" dirty="0" smtClean="0">
                <a:latin typeface="Times New Roman" panose="02020603050405020304" pitchFamily="18" charset="0"/>
                <a:cs typeface="Times New Roman" panose="02020603050405020304" pitchFamily="18" charset="0"/>
              </a:rPr>
              <a:t>Хабибуллин </a:t>
            </a:r>
            <a:r>
              <a:rPr lang="ru-RU" sz="2800" b="1" i="1" dirty="0" err="1" smtClean="0">
                <a:latin typeface="Times New Roman" panose="02020603050405020304" pitchFamily="18" charset="0"/>
                <a:cs typeface="Times New Roman" panose="02020603050405020304" pitchFamily="18" charset="0"/>
              </a:rPr>
              <a:t>Гайфи</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Мифтах</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улы</a:t>
            </a:r>
            <a:endParaRPr lang="ru-RU" sz="2800" b="1" i="1" dirty="0" smtClean="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3"/>
          <a:stretch>
            <a:fillRect/>
          </a:stretch>
        </p:blipFill>
        <p:spPr>
          <a:xfrm>
            <a:off x="8076606" y="4705925"/>
            <a:ext cx="3615241" cy="2152075"/>
          </a:xfrm>
          <a:prstGeom prst="rect">
            <a:avLst/>
          </a:prstGeom>
        </p:spPr>
      </p:pic>
    </p:spTree>
    <p:extLst>
      <p:ext uri="{BB962C8B-B14F-4D97-AF65-F5344CB8AC3E}">
        <p14:creationId xmlns:p14="http://schemas.microsoft.com/office/powerpoint/2010/main" val="2513164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826456" y="639478"/>
            <a:ext cx="2664183" cy="3449196"/>
          </a:xfrm>
          <a:prstGeom prst="rect">
            <a:avLst/>
          </a:prstGeom>
          <a:ln w="76200">
            <a:solidFill>
              <a:schemeClr val="accent2"/>
            </a:solidFill>
          </a:ln>
        </p:spPr>
      </p:pic>
      <p:sp>
        <p:nvSpPr>
          <p:cNvPr id="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Rectangle 3"/>
          <p:cNvSpPr>
            <a:spLocks noChangeArrowheads="1"/>
          </p:cNvSpPr>
          <p:nvPr/>
        </p:nvSpPr>
        <p:spPr bwMode="auto">
          <a:xfrm>
            <a:off x="927463" y="256933"/>
            <a:ext cx="660980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ctr" defTabSz="914400" rtl="0" eaLnBrk="0" fontAlgn="base" latinLnBrk="0" hangingPunct="0">
              <a:lnSpc>
                <a:spcPct val="100000"/>
              </a:lnSpc>
              <a:spcBef>
                <a:spcPct val="0"/>
              </a:spcBef>
              <a:spcAft>
                <a:spcPct val="0"/>
              </a:spcAft>
              <a:buClrTx/>
              <a:buSzTx/>
              <a:buFontTx/>
              <a:buNone/>
              <a:tabLst/>
            </a:pPr>
            <a:r>
              <a:rPr kumimoji="0" lang="tt-RU" altLang="ru-RU" sz="28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Шәрифҗанов Гомәр Галимҗан улы</a:t>
            </a:r>
            <a:endParaRPr kumimoji="0" lang="tt-RU" altLang="ru-RU" sz="2800" b="0" i="1" u="none" strike="noStrike" cap="none" normalizeH="0" baseline="0" dirty="0" smtClean="0">
              <a:ln>
                <a:noFill/>
              </a:ln>
              <a:solidFill>
                <a:schemeClr val="tx1"/>
              </a:solidFill>
              <a:effectLst/>
              <a:latin typeface="Arial" panose="020B0604020202020204" pitchFamily="34" charset="0"/>
            </a:endParaRPr>
          </a:p>
        </p:txBody>
      </p:sp>
      <p:sp>
        <p:nvSpPr>
          <p:cNvPr id="5" name="Прямоугольник 4"/>
          <p:cNvSpPr/>
          <p:nvPr/>
        </p:nvSpPr>
        <p:spPr>
          <a:xfrm>
            <a:off x="807879" y="1037086"/>
            <a:ext cx="7735230" cy="5323124"/>
          </a:xfrm>
          <a:prstGeom prst="rect">
            <a:avLst/>
          </a:prstGeom>
          <a:ln w="38100">
            <a:solidFill>
              <a:srgbClr val="FFC000"/>
            </a:solidFill>
          </a:ln>
        </p:spPr>
        <p:txBody>
          <a:bodyPr wrap="square">
            <a:spAutoFit/>
          </a:bodyPr>
          <a:lstStyle/>
          <a:p>
            <a:pPr indent="449580">
              <a:lnSpc>
                <a:spcPct val="107000"/>
              </a:lnSpc>
              <a:spcAft>
                <a:spcPts val="800"/>
              </a:spcAft>
            </a:pPr>
            <a:r>
              <a:rPr lang="tt-RU" sz="2300" b="1" i="1" dirty="0">
                <a:latin typeface="Times New Roman" panose="02020603050405020304" pitchFamily="18" charset="0"/>
                <a:ea typeface="Calibri" panose="020F0502020204030204" pitchFamily="34" charset="0"/>
                <a:cs typeface="Times New Roman" panose="02020603050405020304" pitchFamily="18" charset="0"/>
              </a:rPr>
              <a:t>Шәрифҗанов Гомәр Галимҗан улы 1914 елда Кариле авылында туа. Кариле, Карадуган мәктәпләрендә укый</a:t>
            </a:r>
            <a:r>
              <a:rPr lang="tt-RU" sz="2300" b="1" i="1" dirty="0" smtClean="0">
                <a:latin typeface="Times New Roman" panose="02020603050405020304" pitchFamily="18" charset="0"/>
                <a:ea typeface="Calibri" panose="020F0502020204030204" pitchFamily="34" charset="0"/>
                <a:cs typeface="Times New Roman" panose="02020603050405020304" pitchFamily="18" charset="0"/>
              </a:rPr>
              <a:t>. 1934 </a:t>
            </a:r>
            <a:r>
              <a:rPr lang="tt-RU" sz="2300" b="1" i="1" dirty="0">
                <a:latin typeface="Times New Roman" panose="02020603050405020304" pitchFamily="18" charset="0"/>
                <a:ea typeface="Calibri" panose="020F0502020204030204" pitchFamily="34" charset="0"/>
                <a:cs typeface="Times New Roman" panose="02020603050405020304" pitchFamily="18" charset="0"/>
              </a:rPr>
              <a:t>елда Кариле мәктәбендә укыта башлый. </a:t>
            </a:r>
            <a:endParaRPr lang="ru-RU" sz="2300" b="1" i="1"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t-RU" sz="2300" b="1" i="1" dirty="0">
                <a:latin typeface="Times New Roman" panose="02020603050405020304" pitchFamily="18" charset="0"/>
                <a:ea typeface="Calibri" panose="020F0502020204030204" pitchFamily="34" charset="0"/>
                <a:cs typeface="Times New Roman" panose="02020603050405020304" pitchFamily="18" charset="0"/>
              </a:rPr>
              <a:t> </a:t>
            </a:r>
            <a:r>
              <a:rPr lang="tt-RU" sz="2300" b="1" i="1" dirty="0" smtClean="0">
                <a:latin typeface="Times New Roman" panose="02020603050405020304" pitchFamily="18" charset="0"/>
                <a:ea typeface="Calibri" panose="020F0502020204030204" pitchFamily="34" charset="0"/>
                <a:cs typeface="Times New Roman" panose="02020603050405020304" pitchFamily="18" charset="0"/>
              </a:rPr>
              <a:t> Сугышны </a:t>
            </a:r>
            <a:r>
              <a:rPr lang="tt-RU" sz="2300" b="1" i="1" dirty="0">
                <a:latin typeface="Times New Roman" panose="02020603050405020304" pitchFamily="18" charset="0"/>
                <a:ea typeface="Calibri" panose="020F0502020204030204" pitchFamily="34" charset="0"/>
                <a:cs typeface="Times New Roman" panose="02020603050405020304" pitchFamily="18" charset="0"/>
              </a:rPr>
              <a:t>ул армия хезмәтендә каршы ала.1941 елда Киевны саклау вакытында авыр яралана.”Сугышчан хезмәтләре өчен”, “Сталинград оборонасы өчен”, “Германияне җиңгән өчен” медальләре бар. 1985 елда II дәрәҗә Ватан сугышы ордены бирелә.</a:t>
            </a:r>
            <a:endParaRPr lang="ru-RU" sz="2300" b="1" i="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800"/>
              </a:spcAft>
            </a:pPr>
            <a:r>
              <a:rPr lang="tt-RU" sz="2300" b="1" i="1" dirty="0">
                <a:latin typeface="Times New Roman" panose="02020603050405020304" pitchFamily="18" charset="0"/>
                <a:ea typeface="Calibri" panose="020F0502020204030204" pitchFamily="34" charset="0"/>
                <a:cs typeface="Times New Roman" panose="02020603050405020304" pitchFamily="18" charset="0"/>
              </a:rPr>
              <a:t> 1945-1948 елларда Норма мәктәбендә мөдир булып тора. 1948-1953 елларда Кили мәктәбендә эшли. 1961 елга кадәр ”Красный труд” артелендә цех җитәкчесе вазифасын үти.</a:t>
            </a:r>
            <a:endParaRPr lang="ru-RU" sz="2300" b="1" i="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800"/>
              </a:spcAft>
            </a:pPr>
            <a:r>
              <a:rPr lang="tt-RU" sz="2300" b="1" i="1" dirty="0">
                <a:latin typeface="Times New Roman" panose="02020603050405020304" pitchFamily="18" charset="0"/>
                <a:ea typeface="Calibri" panose="020F0502020204030204" pitchFamily="34" charset="0"/>
                <a:cs typeface="Times New Roman" panose="02020603050405020304" pitchFamily="18" charset="0"/>
              </a:rPr>
              <a:t>1993 елда вафат була</a:t>
            </a:r>
            <a:r>
              <a:rPr lang="tt-RU" sz="23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tt-RU" b="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8576759" y="4270952"/>
            <a:ext cx="3245127" cy="2152075"/>
          </a:xfrm>
          <a:prstGeom prst="rect">
            <a:avLst/>
          </a:prstGeom>
        </p:spPr>
      </p:pic>
    </p:spTree>
    <p:extLst>
      <p:ext uri="{BB962C8B-B14F-4D97-AF65-F5344CB8AC3E}">
        <p14:creationId xmlns:p14="http://schemas.microsoft.com/office/powerpoint/2010/main" val="2008815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738935" y="1058797"/>
            <a:ext cx="2682472" cy="3273836"/>
          </a:xfrm>
          <a:prstGeom prst="rect">
            <a:avLst/>
          </a:prstGeom>
          <a:ln w="76200">
            <a:solidFill>
              <a:schemeClr val="accent2"/>
            </a:solidFill>
          </a:ln>
        </p:spPr>
      </p:pic>
      <p:sp>
        <p:nvSpPr>
          <p:cNvPr id="3" name="Прямоугольник 2"/>
          <p:cNvSpPr/>
          <p:nvPr/>
        </p:nvSpPr>
        <p:spPr>
          <a:xfrm>
            <a:off x="1593669" y="535577"/>
            <a:ext cx="5266944" cy="523220"/>
          </a:xfrm>
          <a:prstGeom prst="rect">
            <a:avLst/>
          </a:prstGeom>
        </p:spPr>
        <p:txBody>
          <a:bodyPr wrap="square">
            <a:spAutoFit/>
          </a:bodyPr>
          <a:lstStyle/>
          <a:p>
            <a:r>
              <a:rPr lang="tt-RU" sz="2800" b="1" i="1" dirty="0">
                <a:latin typeface="Times New Roman" panose="02020603050405020304" pitchFamily="18" charset="0"/>
                <a:ea typeface="Calibri" panose="020F0502020204030204" pitchFamily="34" charset="0"/>
              </a:rPr>
              <a:t>Труднев Иван Ермолаевич</a:t>
            </a:r>
            <a:endParaRPr lang="ru-RU" sz="2800" i="1" dirty="0"/>
          </a:p>
        </p:txBody>
      </p:sp>
      <p:sp>
        <p:nvSpPr>
          <p:cNvPr id="4" name="Прямоугольник 3"/>
          <p:cNvSpPr/>
          <p:nvPr/>
        </p:nvSpPr>
        <p:spPr>
          <a:xfrm>
            <a:off x="705394" y="1633369"/>
            <a:ext cx="7184571" cy="4644413"/>
          </a:xfrm>
          <a:prstGeom prst="rect">
            <a:avLst/>
          </a:prstGeom>
          <a:ln w="38100">
            <a:solidFill>
              <a:srgbClr val="FFC000"/>
            </a:solidFill>
          </a:ln>
        </p:spPr>
        <p:txBody>
          <a:bodyPr wrap="square">
            <a:spAutoFit/>
          </a:bodyPr>
          <a:lstStyle/>
          <a:p>
            <a:pPr indent="449580">
              <a:lnSpc>
                <a:spcPct val="107000"/>
              </a:lnSpc>
              <a:spcAft>
                <a:spcPts val="800"/>
              </a:spcAft>
            </a:pPr>
            <a:r>
              <a:rPr lang="tt-RU" sz="2400" b="1" i="1" dirty="0">
                <a:latin typeface="Times New Roman" panose="02020603050405020304" pitchFamily="18" charset="0"/>
                <a:ea typeface="Calibri" panose="020F0502020204030204" pitchFamily="34" charset="0"/>
                <a:cs typeface="Times New Roman" panose="02020603050405020304" pitchFamily="18" charset="0"/>
              </a:rPr>
              <a:t>Труднев Иван Ермолаевич Чистай районында 1911 елда туган. Балтач якларына эшкә килгәч, 1944 елга кадәр Балтач мәктәбе директоры булып тора. 1944 елда фронтка алына.Нык яраланып кайта.1945-1950 елларда шул ук мәктәптә математика укыта.1950-1953 елларда Чапшар мәктәбе директоры булып тора. 1953 елдан Норма мәктәбе директоры, математика, хезмәт укытучысы булып эшли.</a:t>
            </a:r>
            <a:endParaRPr lang="ru-RU" sz="2400" b="1"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nSpc>
                <a:spcPct val="107000"/>
              </a:lnSpc>
              <a:spcAft>
                <a:spcPts val="800"/>
              </a:spcAft>
            </a:pPr>
            <a:r>
              <a:rPr lang="tt-RU" sz="2400" b="1" i="1" dirty="0">
                <a:latin typeface="Times New Roman" panose="02020603050405020304" pitchFamily="18" charset="0"/>
                <a:ea typeface="Calibri" panose="020F0502020204030204" pitchFamily="34" charset="0"/>
                <a:cs typeface="Times New Roman" panose="02020603050405020304" pitchFamily="18" charset="0"/>
              </a:rPr>
              <a:t>1969 елда вафат була.</a:t>
            </a:r>
            <a:endParaRPr lang="ru-RU" sz="2400" b="1"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nSpc>
                <a:spcPct val="107000"/>
              </a:lnSpc>
              <a:spcAft>
                <a:spcPts val="800"/>
              </a:spcAft>
            </a:pPr>
            <a:r>
              <a:rPr lang="tt-RU" sz="2400" b="1" i="1" dirty="0">
                <a:latin typeface="Times New Roman" panose="02020603050405020304" pitchFamily="18" charset="0"/>
                <a:ea typeface="Calibri" panose="020F0502020204030204" pitchFamily="34" charset="0"/>
                <a:cs typeface="Times New Roman" panose="02020603050405020304" pitchFamily="18" charset="0"/>
              </a:rPr>
              <a:t> </a:t>
            </a:r>
            <a:endParaRPr lang="ru-RU" sz="24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8458495" y="4438945"/>
            <a:ext cx="3243353" cy="2152075"/>
          </a:xfrm>
          <a:prstGeom prst="rect">
            <a:avLst/>
          </a:prstGeom>
        </p:spPr>
      </p:pic>
    </p:spTree>
    <p:extLst>
      <p:ext uri="{BB962C8B-B14F-4D97-AF65-F5344CB8AC3E}">
        <p14:creationId xmlns:p14="http://schemas.microsoft.com/office/powerpoint/2010/main" val="452685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634432" y="734413"/>
            <a:ext cx="2682472" cy="3560373"/>
          </a:xfrm>
          <a:prstGeom prst="rect">
            <a:avLst/>
          </a:prstGeom>
          <a:ln w="76200">
            <a:solidFill>
              <a:schemeClr val="accent2"/>
            </a:solidFill>
          </a:ln>
        </p:spPr>
      </p:pic>
      <p:sp>
        <p:nvSpPr>
          <p:cNvPr id="5" name="Прямоугольник 4"/>
          <p:cNvSpPr/>
          <p:nvPr/>
        </p:nvSpPr>
        <p:spPr>
          <a:xfrm rot="10800000" flipV="1">
            <a:off x="1097280" y="657469"/>
            <a:ext cx="7055021" cy="523220"/>
          </a:xfrm>
          <a:prstGeom prst="rect">
            <a:avLst/>
          </a:prstGeom>
        </p:spPr>
        <p:txBody>
          <a:bodyPr wrap="square">
            <a:spAutoFit/>
          </a:bodyPr>
          <a:lstStyle/>
          <a:p>
            <a:r>
              <a:rPr lang="ru-RU" sz="2800" b="1" i="1" dirty="0" err="1" smtClean="0">
                <a:latin typeface="Times New Roman" panose="02020603050405020304" pitchFamily="18" charset="0"/>
                <a:cs typeface="Times New Roman" panose="02020603050405020304" pitchFamily="18" charset="0"/>
              </a:rPr>
              <a:t>Юнысов</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Әгъләмҗан</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Мөхәммәтҗан</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улы</a:t>
            </a:r>
            <a:endParaRPr lang="ru-RU" sz="2800" b="1" i="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44583" y="1859340"/>
            <a:ext cx="7119257" cy="4524315"/>
          </a:xfrm>
          <a:prstGeom prst="rect">
            <a:avLst/>
          </a:prstGeom>
          <a:ln w="57150">
            <a:solidFill>
              <a:srgbClr val="FFC000"/>
            </a:solidFill>
          </a:ln>
        </p:spPr>
        <p:txBody>
          <a:bodyPr wrap="square">
            <a:spAutoFit/>
          </a:bodyPr>
          <a:lstStyle/>
          <a:p>
            <a:r>
              <a:rPr lang="ru-RU" sz="2400" b="1" i="1" dirty="0" err="1" smtClean="0">
                <a:latin typeface="Times New Roman" panose="02020603050405020304" pitchFamily="18" charset="0"/>
                <a:cs typeface="Times New Roman" panose="02020603050405020304" pitchFamily="18" charset="0"/>
              </a:rPr>
              <a:t>Юнысов</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Әгъләмҗан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Мөхәммәтҗан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улы</a:t>
            </a:r>
            <a:r>
              <a:rPr lang="ru-RU" sz="2400" b="1" i="1" dirty="0" smtClean="0">
                <a:latin typeface="Times New Roman" panose="02020603050405020304" pitchFamily="18" charset="0"/>
                <a:cs typeface="Times New Roman" panose="02020603050405020304" pitchFamily="18" charset="0"/>
              </a:rPr>
              <a:t> 1918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Кариле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авылында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туа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Мәктәптә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белем</a:t>
            </a:r>
            <a:r>
              <a:rPr lang="ru-RU" sz="2400" b="1" i="1" dirty="0" smtClean="0">
                <a:latin typeface="Times New Roman" panose="02020603050405020304" pitchFamily="18" charset="0"/>
                <a:cs typeface="Times New Roman" panose="02020603050405020304" pitchFamily="18" charset="0"/>
              </a:rPr>
              <a:t> ала.</a:t>
            </a:r>
          </a:p>
          <a:p>
            <a:r>
              <a:rPr lang="ru-RU" sz="2400" b="1" i="1" dirty="0" err="1" smtClean="0">
                <a:latin typeface="Times New Roman" panose="02020603050405020304" pitchFamily="18" charset="0"/>
                <a:cs typeface="Times New Roman" panose="02020603050405020304" pitchFamily="18" charset="0"/>
              </a:rPr>
              <a:t>Ул</a:t>
            </a:r>
            <a:r>
              <a:rPr lang="ru-RU" sz="2400" b="1" i="1" dirty="0" smtClean="0">
                <a:latin typeface="Times New Roman" panose="02020603050405020304" pitchFamily="18" charset="0"/>
                <a:cs typeface="Times New Roman" panose="02020603050405020304" pitchFamily="18" charset="0"/>
              </a:rPr>
              <a:t> 1935-1938 </a:t>
            </a:r>
            <a:r>
              <a:rPr lang="ru-RU" sz="2400" b="1" i="1" dirty="0" err="1" smtClean="0">
                <a:latin typeface="Times New Roman" panose="02020603050405020304" pitchFamily="18" charset="0"/>
                <a:cs typeface="Times New Roman" panose="02020603050405020304" pitchFamily="18" charset="0"/>
              </a:rPr>
              <a:t>елларда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МТСта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тракторчы</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хезмәтен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башкара</a:t>
            </a:r>
            <a:r>
              <a:rPr lang="ru-RU" sz="2400" b="1" i="1" dirty="0" smtClean="0">
                <a:latin typeface="Times New Roman" panose="02020603050405020304" pitchFamily="18" charset="0"/>
                <a:cs typeface="Times New Roman" panose="02020603050405020304" pitchFamily="18" charset="0"/>
              </a:rPr>
              <a:t>.</a:t>
            </a:r>
          </a:p>
          <a:p>
            <a:r>
              <a:rPr lang="ru-RU" sz="2400" b="1" i="1" dirty="0" smtClean="0">
                <a:latin typeface="Times New Roman" panose="02020603050405020304" pitchFamily="18" charset="0"/>
                <a:cs typeface="Times New Roman" panose="02020603050405020304" pitchFamily="18" charset="0"/>
              </a:rPr>
              <a:t>1941-1943 </a:t>
            </a:r>
            <a:r>
              <a:rPr lang="ru-RU" sz="2400" b="1" i="1" dirty="0" err="1" smtClean="0">
                <a:latin typeface="Times New Roman" panose="02020603050405020304" pitchFamily="18" charset="0"/>
                <a:cs typeface="Times New Roman" panose="02020603050405020304" pitchFamily="18" charset="0"/>
              </a:rPr>
              <a:t>елларда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Юнысов</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Әгъләмҗан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фронтта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була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яраланып</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кайта</a:t>
            </a:r>
            <a:r>
              <a:rPr lang="ru-RU" sz="2400" b="1" i="1" dirty="0" smtClean="0">
                <a:latin typeface="Times New Roman" panose="02020603050405020304" pitchFamily="18" charset="0"/>
                <a:cs typeface="Times New Roman" panose="02020603050405020304" pitchFamily="18" charset="0"/>
              </a:rPr>
              <a:t>. Курск </a:t>
            </a:r>
            <a:r>
              <a:rPr lang="ru-RU" sz="2400" b="1" i="1" dirty="0" err="1" smtClean="0">
                <a:latin typeface="Times New Roman" panose="02020603050405020304" pitchFamily="18" charset="0"/>
                <a:cs typeface="Times New Roman" panose="02020603050405020304" pitchFamily="18" charset="0"/>
              </a:rPr>
              <a:t>дугасы</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өчен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барган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сугышларда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катнаша</a:t>
            </a:r>
            <a:r>
              <a:rPr lang="ru-RU" sz="2400" b="1" i="1" dirty="0" smtClean="0">
                <a:latin typeface="Times New Roman" panose="02020603050405020304" pitchFamily="18" charset="0"/>
                <a:cs typeface="Times New Roman" panose="02020603050405020304" pitchFamily="18" charset="0"/>
              </a:rPr>
              <a:t>.</a:t>
            </a:r>
          </a:p>
          <a:p>
            <a:r>
              <a:rPr lang="ru-RU" sz="2400" b="1" i="1" dirty="0" smtClean="0">
                <a:latin typeface="Times New Roman" panose="02020603050405020304" pitchFamily="18" charset="0"/>
                <a:cs typeface="Times New Roman" panose="02020603050405020304" pitchFamily="18" charset="0"/>
              </a:rPr>
              <a:t>“</a:t>
            </a:r>
            <a:r>
              <a:rPr lang="ru-RU" sz="2400" b="1" i="1" dirty="0" err="1" smtClean="0">
                <a:latin typeface="Times New Roman" panose="02020603050405020304" pitchFamily="18" charset="0"/>
                <a:cs typeface="Times New Roman" panose="02020603050405020304" pitchFamily="18" charset="0"/>
              </a:rPr>
              <a:t>Германияне</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җиңгән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өчен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һ.б</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медальләр</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белән</a:t>
            </a:r>
            <a:r>
              <a:rPr lang="ru-RU" sz="2400" b="1" i="1" dirty="0" smtClean="0">
                <a:latin typeface="Times New Roman" panose="02020603050405020304" pitchFamily="18" charset="0"/>
                <a:cs typeface="Times New Roman" panose="02020603050405020304" pitchFamily="18" charset="0"/>
              </a:rPr>
              <a:t> бүләкләнә.1985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I </a:t>
            </a:r>
            <a:r>
              <a:rPr lang="ru-RU" sz="2400" b="1" i="1" dirty="0" err="1" smtClean="0">
                <a:latin typeface="Times New Roman" panose="02020603050405020304" pitchFamily="18" charset="0"/>
                <a:cs typeface="Times New Roman" panose="02020603050405020304" pitchFamily="18" charset="0"/>
              </a:rPr>
              <a:t>дәрәҗә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аңа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Ватан</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сугышы</a:t>
            </a:r>
            <a:r>
              <a:rPr lang="ru-RU" sz="2400" b="1" i="1" dirty="0" smtClean="0">
                <a:latin typeface="Times New Roman" panose="02020603050405020304" pitchFamily="18" charset="0"/>
                <a:cs typeface="Times New Roman" panose="02020603050405020304" pitchFamily="18" charset="0"/>
              </a:rPr>
              <a:t> ордены </a:t>
            </a:r>
            <a:r>
              <a:rPr lang="ru-RU" sz="2400" b="1" i="1" dirty="0" err="1" smtClean="0">
                <a:latin typeface="Times New Roman" panose="02020603050405020304" pitchFamily="18" charset="0"/>
                <a:cs typeface="Times New Roman" panose="02020603050405020304" pitchFamily="18" charset="0"/>
              </a:rPr>
              <a:t>бирелә</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МТСта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райкомда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эшли</a:t>
            </a:r>
            <a:r>
              <a:rPr lang="ru-RU" sz="2400" b="1" i="1" dirty="0" smtClean="0">
                <a:latin typeface="Times New Roman" panose="02020603050405020304" pitchFamily="18" charset="0"/>
                <a:cs typeface="Times New Roman" panose="02020603050405020304" pitchFamily="18" charset="0"/>
              </a:rPr>
              <a:t>. 1965-1970 </a:t>
            </a:r>
            <a:r>
              <a:rPr lang="ru-RU" sz="2400" b="1" i="1" dirty="0" err="1" smtClean="0">
                <a:latin typeface="Times New Roman" panose="02020603050405020304" pitchFamily="18" charset="0"/>
                <a:cs typeface="Times New Roman" panose="02020603050405020304" pitchFamily="18" charset="0"/>
              </a:rPr>
              <a:t>елларда</a:t>
            </a:r>
            <a:r>
              <a:rPr lang="ru-RU" sz="2400" b="1" i="1" dirty="0" smtClean="0">
                <a:latin typeface="Times New Roman" panose="02020603050405020304" pitchFamily="18" charset="0"/>
                <a:cs typeface="Times New Roman" panose="02020603050405020304" pitchFamily="18" charset="0"/>
              </a:rPr>
              <a:t> Норма </a:t>
            </a:r>
            <a:r>
              <a:rPr lang="ru-RU" sz="2400" b="1" i="1" dirty="0" err="1" smtClean="0">
                <a:latin typeface="Times New Roman" panose="02020603050405020304" pitchFamily="18" charset="0"/>
                <a:cs typeface="Times New Roman" panose="02020603050405020304" pitchFamily="18" charset="0"/>
              </a:rPr>
              <a:t>мәктәбенең</a:t>
            </a:r>
            <a:r>
              <a:rPr lang="ru-RU" sz="2400" b="1" i="1" dirty="0" smtClean="0">
                <a:latin typeface="Times New Roman" panose="02020603050405020304" pitchFamily="18" charset="0"/>
                <a:cs typeface="Times New Roman" panose="02020603050405020304" pitchFamily="18" charset="0"/>
              </a:rPr>
              <a:t> завхозы </a:t>
            </a:r>
            <a:r>
              <a:rPr lang="ru-RU" sz="2400" b="1" i="1" dirty="0" err="1" smtClean="0">
                <a:latin typeface="Times New Roman" panose="02020603050405020304" pitchFamily="18" charset="0"/>
                <a:cs typeface="Times New Roman" panose="02020603050405020304" pitchFamily="18" charset="0"/>
              </a:rPr>
              <a:t>булып</a:t>
            </a:r>
            <a:r>
              <a:rPr lang="ru-RU" sz="2400" b="1" i="1" dirty="0" smtClean="0">
                <a:latin typeface="Times New Roman" panose="02020603050405020304" pitchFamily="18" charset="0"/>
                <a:cs typeface="Times New Roman" panose="02020603050405020304" pitchFamily="18" charset="0"/>
              </a:rPr>
              <a:t> тора.</a:t>
            </a:r>
          </a:p>
          <a:p>
            <a:r>
              <a:rPr lang="ru-RU" sz="2400" b="1" i="1" dirty="0" smtClean="0">
                <a:latin typeface="Times New Roman" panose="02020603050405020304" pitchFamily="18" charset="0"/>
                <a:cs typeface="Times New Roman" panose="02020603050405020304" pitchFamily="18" charset="0"/>
              </a:rPr>
              <a:t>1995 </a:t>
            </a:r>
            <a:r>
              <a:rPr lang="ru-RU" sz="2400" b="1" i="1" dirty="0" err="1" smtClean="0">
                <a:latin typeface="Times New Roman" panose="02020603050405020304" pitchFamily="18" charset="0"/>
                <a:cs typeface="Times New Roman" panose="02020603050405020304" pitchFamily="18" charset="0"/>
              </a:rPr>
              <a:t>елда</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вафат</a:t>
            </a:r>
            <a:r>
              <a:rPr lang="ru-RU" sz="2400" b="1" i="1" dirty="0" smtClean="0">
                <a:latin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cs typeface="Times New Roman" panose="02020603050405020304" pitchFamily="18" charset="0"/>
              </a:rPr>
              <a:t>була</a:t>
            </a:r>
            <a:r>
              <a:rPr lang="ru-RU" sz="2400" b="1" i="1" dirty="0" smtClean="0">
                <a:latin typeface="Times New Roman" panose="02020603050405020304" pitchFamily="18" charset="0"/>
                <a:cs typeface="Times New Roman" panose="02020603050405020304" pitchFamily="18" charset="0"/>
              </a:rPr>
              <a:t>.</a:t>
            </a:r>
            <a:endParaRPr lang="ru-RU" sz="2400" b="1" i="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8353991" y="4547522"/>
            <a:ext cx="3243353" cy="2152075"/>
          </a:xfrm>
          <a:prstGeom prst="rect">
            <a:avLst/>
          </a:prstGeom>
        </p:spPr>
      </p:pic>
    </p:spTree>
    <p:extLst>
      <p:ext uri="{BB962C8B-B14F-4D97-AF65-F5344CB8AC3E}">
        <p14:creationId xmlns:p14="http://schemas.microsoft.com/office/powerpoint/2010/main" val="324775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451105" y="487073"/>
            <a:ext cx="2944623" cy="3950550"/>
          </a:xfrm>
          <a:prstGeom prst="rect">
            <a:avLst/>
          </a:prstGeom>
          <a:ln w="76200">
            <a:solidFill>
              <a:schemeClr val="accent2"/>
            </a:solidFill>
          </a:ln>
        </p:spPr>
      </p:pic>
      <p:sp>
        <p:nvSpPr>
          <p:cNvPr id="3" name="Прямоугольник 2"/>
          <p:cNvSpPr/>
          <p:nvPr/>
        </p:nvSpPr>
        <p:spPr>
          <a:xfrm>
            <a:off x="1554479" y="460114"/>
            <a:ext cx="6139543" cy="523220"/>
          </a:xfrm>
          <a:prstGeom prst="rect">
            <a:avLst/>
          </a:prstGeom>
        </p:spPr>
        <p:txBody>
          <a:bodyPr wrap="square">
            <a:spAutoFit/>
          </a:bodyPr>
          <a:lstStyle/>
          <a:p>
            <a:r>
              <a:rPr lang="ru-RU" sz="2800" b="1" i="1" dirty="0" smtClean="0">
                <a:latin typeface="Times New Roman" panose="02020603050405020304" pitchFamily="18" charset="0"/>
                <a:cs typeface="Times New Roman" panose="02020603050405020304" pitchFamily="18" charset="0"/>
              </a:rPr>
              <a:t>Хабибуллин Рамазан </a:t>
            </a:r>
            <a:r>
              <a:rPr lang="ru-RU" sz="2800" b="1" i="1" dirty="0" err="1" smtClean="0">
                <a:latin typeface="Times New Roman" panose="02020603050405020304" pitchFamily="18" charset="0"/>
                <a:cs typeface="Times New Roman" panose="02020603050405020304" pitchFamily="18" charset="0"/>
              </a:rPr>
              <a:t>Мифтах</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улы</a:t>
            </a:r>
            <a:endParaRPr lang="ru-RU" sz="2800" b="1" i="1" dirty="0">
              <a:latin typeface="Times New Roman" panose="02020603050405020304" pitchFamily="18" charset="0"/>
              <a:cs typeface="Times New Roman" panose="02020603050405020304" pitchFamily="18" charset="0"/>
            </a:endParaRPr>
          </a:p>
        </p:txBody>
      </p:sp>
      <p:sp>
        <p:nvSpPr>
          <p:cNvPr id="9" name="Rectangle 9"/>
          <p:cNvSpPr>
            <a:spLocks noChangeArrowheads="1"/>
          </p:cNvSpPr>
          <p:nvPr/>
        </p:nvSpPr>
        <p:spPr bwMode="auto">
          <a:xfrm>
            <a:off x="0" y="395193"/>
            <a:ext cx="31350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tt-RU" altLang="ru-RU"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tt-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0" name="Прямоугольник 9"/>
          <p:cNvSpPr/>
          <p:nvPr/>
        </p:nvSpPr>
        <p:spPr>
          <a:xfrm>
            <a:off x="731520" y="1387970"/>
            <a:ext cx="7236824" cy="5262979"/>
          </a:xfrm>
          <a:prstGeom prst="rect">
            <a:avLst/>
          </a:prstGeom>
          <a:ln w="57150">
            <a:solidFill>
              <a:srgbClr val="FFC000"/>
            </a:solidFill>
          </a:ln>
        </p:spPr>
        <p:txBody>
          <a:bodyPr wrap="square">
            <a:spAutoFit/>
          </a:bodyPr>
          <a:lstStyle/>
          <a:p>
            <a:pPr lvl="0" indent="449263" eaLnBrk="0" fontAlgn="base" hangingPunct="0">
              <a:spcBef>
                <a:spcPct val="0"/>
              </a:spcBef>
              <a:spcAft>
                <a:spcPct val="0"/>
              </a:spcAft>
            </a:pPr>
            <a:r>
              <a:rPr lang="tt-RU" altLang="ru-RU" sz="2400" dirty="0">
                <a:latin typeface="Times New Roman" panose="02020603050405020304" pitchFamily="18" charset="0"/>
                <a:ea typeface="Calibri" panose="020F0502020204030204" pitchFamily="34" charset="0"/>
                <a:cs typeface="Times New Roman" panose="02020603050405020304" pitchFamily="18" charset="0"/>
              </a:rPr>
              <a:t>Хабибуллин Рамазан Мифтах улы 1925 елда Норма авылында туа. Норма, Сосна мәктәпләрендә белем ала.</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lvl="0" indent="449263" eaLnBrk="0" fontAlgn="base" hangingPunct="0">
              <a:spcBef>
                <a:spcPct val="0"/>
              </a:spcBef>
              <a:spcAft>
                <a:spcPct val="0"/>
              </a:spcAft>
            </a:pPr>
            <a:r>
              <a:rPr lang="tt-RU" altLang="ru-RU" sz="2400" dirty="0">
                <a:latin typeface="Times New Roman" panose="02020603050405020304" pitchFamily="18" charset="0"/>
                <a:ea typeface="Calibri" panose="020F0502020204030204" pitchFamily="34" charset="0"/>
                <a:cs typeface="Times New Roman" panose="02020603050405020304" pitchFamily="18" charset="0"/>
              </a:rPr>
              <a:t>1942 елда аны Бөрбаш мәктәбенә математика укытучысы итеп билгелиләр.</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lvl="0" indent="449263" eaLnBrk="0" fontAlgn="base" hangingPunct="0">
              <a:spcBef>
                <a:spcPct val="0"/>
              </a:spcBef>
              <a:spcAft>
                <a:spcPct val="0"/>
              </a:spcAft>
            </a:pPr>
            <a:r>
              <a:rPr lang="tt-RU" altLang="ru-RU" sz="2400" dirty="0">
                <a:latin typeface="Times New Roman" panose="02020603050405020304" pitchFamily="18" charset="0"/>
                <a:ea typeface="Calibri" panose="020F0502020204030204" pitchFamily="34" charset="0"/>
                <a:cs typeface="Times New Roman" panose="02020603050405020304" pitchFamily="18" charset="0"/>
              </a:rPr>
              <a:t>1943 елда сугышка китә. Анда контузия ала. </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lvl="0" indent="449263" eaLnBrk="0" fontAlgn="base" hangingPunct="0">
              <a:spcBef>
                <a:spcPct val="0"/>
              </a:spcBef>
              <a:spcAft>
                <a:spcPct val="0"/>
              </a:spcAft>
            </a:pPr>
            <a:r>
              <a:rPr lang="tt-RU" altLang="ru-RU" sz="2400" dirty="0">
                <a:latin typeface="Times New Roman" panose="02020603050405020304" pitchFamily="18" charset="0"/>
                <a:ea typeface="Calibri" panose="020F0502020204030204" pitchFamily="34" charset="0"/>
                <a:cs typeface="Times New Roman" panose="02020603050405020304" pitchFamily="18" charset="0"/>
              </a:rPr>
              <a:t>1985 елда II дәрәҗә Ватан сугышы ордены, күп төрле Бөек Ватан сугышында Җиңүгә багышланган юбилей медальләре бирелә.</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indent="449263" eaLnBrk="0" fontAlgn="base" hangingPunct="0">
              <a:spcBef>
                <a:spcPct val="0"/>
              </a:spcBef>
              <a:spcAft>
                <a:spcPct val="0"/>
              </a:spcAft>
            </a:pPr>
            <a:r>
              <a:rPr lang="tt-RU" altLang="ru-RU" sz="2400" dirty="0">
                <a:latin typeface="Times New Roman" panose="02020603050405020304" pitchFamily="18" charset="0"/>
                <a:ea typeface="Calibri" panose="020F0502020204030204" pitchFamily="34" charset="0"/>
                <a:cs typeface="Times New Roman" panose="02020603050405020304" pitchFamily="18" charset="0"/>
              </a:rPr>
              <a:t>1946 елда Чапшарда һәм Түбән Кенәдә, 1947-1953 елларда Бөрбашта математика укытучысы була.1953-1956 елларда Сосна мәктәбендә завуч вазифасын башкара.1960-1982 елларда Норма мәктәбендә укыта. </a:t>
            </a:r>
            <a:r>
              <a:rPr kumimoji="0" lang="tt-RU" altLang="ru-RU"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1993  елда вафат була.</a:t>
            </a:r>
            <a:endParaRPr lang="tt-RU" altLang="ru-RU" sz="24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3"/>
          <a:stretch>
            <a:fillRect/>
          </a:stretch>
        </p:blipFill>
        <p:spPr>
          <a:xfrm>
            <a:off x="8301739" y="4498874"/>
            <a:ext cx="3243353" cy="2152075"/>
          </a:xfrm>
          <a:prstGeom prst="rect">
            <a:avLst/>
          </a:prstGeom>
        </p:spPr>
      </p:pic>
    </p:spTree>
    <p:extLst>
      <p:ext uri="{BB962C8B-B14F-4D97-AF65-F5344CB8AC3E}">
        <p14:creationId xmlns:p14="http://schemas.microsoft.com/office/powerpoint/2010/main" val="378572909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672</Words>
  <Application>Microsoft Office PowerPoint</Application>
  <PresentationFormat>Широкоэкранный</PresentationFormat>
  <Paragraphs>48</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Algerian</vt:lpstr>
      <vt:lpstr>Arial</vt:lpstr>
      <vt:lpstr>Calibri</vt:lpstr>
      <vt:lpstr>Calibri Light</vt:lpstr>
      <vt:lpstr>Cambria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iCL</dc:creator>
  <cp:lastModifiedBy>Airat</cp:lastModifiedBy>
  <cp:revision>13</cp:revision>
  <cp:lastPrinted>2023-05-03T06:51:54Z</cp:lastPrinted>
  <dcterms:created xsi:type="dcterms:W3CDTF">2023-05-02T18:57:38Z</dcterms:created>
  <dcterms:modified xsi:type="dcterms:W3CDTF">2023-05-03T06:52:54Z</dcterms:modified>
</cp:coreProperties>
</file>