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69" r:id="rId5"/>
    <p:sldId id="259" r:id="rId6"/>
    <p:sldId id="270" r:id="rId7"/>
    <p:sldId id="260" r:id="rId8"/>
    <p:sldId id="261" r:id="rId9"/>
    <p:sldId id="271" r:id="rId10"/>
    <p:sldId id="262" r:id="rId11"/>
    <p:sldId id="272" r:id="rId12"/>
    <p:sldId id="263" r:id="rId13"/>
    <p:sldId id="273" r:id="rId14"/>
    <p:sldId id="264" r:id="rId15"/>
    <p:sldId id="274" r:id="rId16"/>
    <p:sldId id="265" r:id="rId17"/>
    <p:sldId id="275" r:id="rId18"/>
    <p:sldId id="266" r:id="rId19"/>
    <p:sldId id="268" r:id="rId20"/>
    <p:sldId id="267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D6D"/>
    <a:srgbClr val="F9E2CB"/>
    <a:srgbClr val="E99646"/>
    <a:srgbClr val="CCFF99"/>
    <a:srgbClr val="CCFFCC"/>
    <a:srgbClr val="00205B"/>
    <a:srgbClr val="99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7896" autoAdjust="0"/>
    <p:restoredTop sz="94660"/>
  </p:normalViewPr>
  <p:slideViewPr>
    <p:cSldViewPr>
      <p:cViewPr varScale="1">
        <p:scale>
          <a:sx n="71" d="100"/>
          <a:sy n="71" d="100"/>
        </p:scale>
        <p:origin x="-17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FDBF7-ADA0-4F47-818D-909648100E06}" type="datetimeFigureOut">
              <a:rPr lang="ru-RU" smtClean="0"/>
              <a:t>22.11.2010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A5BE-6798-4CB6-96EE-1688F4AFD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643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FDBF7-ADA0-4F47-818D-909648100E06}" type="datetimeFigureOut">
              <a:rPr lang="ru-RU" smtClean="0"/>
              <a:t>22.11.2010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A5BE-6798-4CB6-96EE-1688F4AFD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957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FDBF7-ADA0-4F47-818D-909648100E06}" type="datetimeFigureOut">
              <a:rPr lang="ru-RU" smtClean="0"/>
              <a:t>22.11.2010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A5BE-6798-4CB6-96EE-1688F4AFD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803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FDBF7-ADA0-4F47-818D-909648100E06}" type="datetimeFigureOut">
              <a:rPr lang="ru-RU" smtClean="0"/>
              <a:t>22.11.2010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A5BE-6798-4CB6-96EE-1688F4AFD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542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FDBF7-ADA0-4F47-818D-909648100E06}" type="datetimeFigureOut">
              <a:rPr lang="ru-RU" smtClean="0"/>
              <a:t>22.11.2010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A5BE-6798-4CB6-96EE-1688F4AFD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0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FDBF7-ADA0-4F47-818D-909648100E06}" type="datetimeFigureOut">
              <a:rPr lang="ru-RU" smtClean="0"/>
              <a:t>22.11.2010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A5BE-6798-4CB6-96EE-1688F4AFD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895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FDBF7-ADA0-4F47-818D-909648100E06}" type="datetimeFigureOut">
              <a:rPr lang="ru-RU" smtClean="0"/>
              <a:t>22.11.2010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A5BE-6798-4CB6-96EE-1688F4AFD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778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FDBF7-ADA0-4F47-818D-909648100E06}" type="datetimeFigureOut">
              <a:rPr lang="ru-RU" smtClean="0"/>
              <a:t>22.11.2010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A5BE-6798-4CB6-96EE-1688F4AFD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707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FDBF7-ADA0-4F47-818D-909648100E06}" type="datetimeFigureOut">
              <a:rPr lang="ru-RU" smtClean="0"/>
              <a:t>22.11.2010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A5BE-6798-4CB6-96EE-1688F4AFD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627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FDBF7-ADA0-4F47-818D-909648100E06}" type="datetimeFigureOut">
              <a:rPr lang="ru-RU" smtClean="0"/>
              <a:t>22.11.2010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A5BE-6798-4CB6-96EE-1688F4AFD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435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FDBF7-ADA0-4F47-818D-909648100E06}" type="datetimeFigureOut">
              <a:rPr lang="ru-RU" smtClean="0"/>
              <a:t>22.11.2010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A5BE-6798-4CB6-96EE-1688F4AFD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245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FDBF7-ADA0-4F47-818D-909648100E06}" type="datetimeFigureOut">
              <a:rPr lang="ru-RU" smtClean="0"/>
              <a:t>22.11.2010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8A5BE-6798-4CB6-96EE-1688F4AFD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51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9600" b="1" dirty="0" err="1" smtClean="0">
                <a:solidFill>
                  <a:srgbClr val="FF0000"/>
                </a:solidFill>
              </a:rPr>
              <a:t>А</a:t>
            </a:r>
            <a:r>
              <a:rPr lang="ru-RU" sz="9600" b="1" dirty="0" err="1" smtClean="0">
                <a:solidFill>
                  <a:srgbClr val="92D050"/>
                </a:solidFill>
              </a:rPr>
              <a:t>Б</a:t>
            </a:r>
            <a:r>
              <a:rPr lang="ru-RU" sz="9600" b="1" dirty="0" err="1" smtClean="0">
                <a:solidFill>
                  <a:srgbClr val="00B0F0"/>
                </a:solidFill>
              </a:rPr>
              <a:t>В</a:t>
            </a:r>
            <a:r>
              <a:rPr lang="ru-RU" sz="9600" b="1" dirty="0" err="1" smtClean="0">
                <a:solidFill>
                  <a:srgbClr val="7030A0"/>
                </a:solidFill>
              </a:rPr>
              <a:t>Г</a:t>
            </a:r>
            <a:r>
              <a:rPr lang="ru-RU" sz="9600" b="1" dirty="0" err="1" smtClean="0">
                <a:solidFill>
                  <a:srgbClr val="FFC000"/>
                </a:solidFill>
              </a:rPr>
              <a:t>Д</a:t>
            </a:r>
            <a:r>
              <a:rPr lang="ru-RU" sz="9600" b="1" dirty="0" err="1" smtClean="0">
                <a:solidFill>
                  <a:srgbClr val="00B050"/>
                </a:solidFill>
              </a:rPr>
              <a:t>ейка</a:t>
            </a:r>
            <a:endParaRPr lang="ru-RU" sz="96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Игра-путешествие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63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СУЩЕСТВЕННОЕ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B050"/>
                </a:solidFill>
              </a:rPr>
              <a:t>           </a:t>
            </a:r>
            <a:r>
              <a:rPr lang="ru-RU" sz="2400" b="1" dirty="0" smtClean="0">
                <a:solidFill>
                  <a:srgbClr val="00B050"/>
                </a:solidFill>
              </a:rPr>
              <a:t>Найдите </a:t>
            </a:r>
            <a:r>
              <a:rPr lang="ru-RU" sz="2400" b="1" dirty="0">
                <a:solidFill>
                  <a:srgbClr val="00B050"/>
                </a:solidFill>
              </a:rPr>
              <a:t>существенное, которое является </a:t>
            </a:r>
            <a:r>
              <a:rPr lang="ru-RU" sz="2400" b="1" dirty="0" smtClean="0">
                <a:solidFill>
                  <a:srgbClr val="00B050"/>
                </a:solidFill>
              </a:rPr>
              <a:t>    существенным </a:t>
            </a:r>
            <a:r>
              <a:rPr lang="ru-RU" sz="2400" b="1" dirty="0">
                <a:solidFill>
                  <a:srgbClr val="00B050"/>
                </a:solidFill>
              </a:rPr>
              <a:t>словом </a:t>
            </a:r>
            <a:r>
              <a:rPr lang="ru-RU" sz="2400" b="1" dirty="0" smtClean="0">
                <a:solidFill>
                  <a:srgbClr val="00B050"/>
                </a:solidFill>
              </a:rPr>
              <a:t> </a:t>
            </a:r>
            <a:r>
              <a:rPr lang="ru-RU" sz="2400" b="1" dirty="0" smtClean="0">
                <a:solidFill>
                  <a:srgbClr val="00B050"/>
                </a:solidFill>
              </a:rPr>
              <a:t>данному</a:t>
            </a:r>
            <a:r>
              <a:rPr lang="ru-RU" sz="2400" b="1" dirty="0">
                <a:solidFill>
                  <a:srgbClr val="00B050"/>
                </a:solidFill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FF0000"/>
                </a:solidFill>
                <a:ea typeface="Calibri"/>
                <a:cs typeface="Times New Roman"/>
              </a:rPr>
              <a:t>  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ea typeface="Calibri"/>
                <a:cs typeface="Times New Roman"/>
              </a:rPr>
              <a:t>Л </a:t>
            </a:r>
            <a:r>
              <a:rPr lang="ru-RU" sz="2400" b="1" dirty="0">
                <a:solidFill>
                  <a:srgbClr val="FF0000"/>
                </a:solidFill>
                <a:ea typeface="Calibri"/>
                <a:cs typeface="Times New Roman"/>
              </a:rPr>
              <a:t>Е С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FF0000"/>
                </a:solidFill>
                <a:ea typeface="Calibri"/>
                <a:cs typeface="Times New Roman"/>
              </a:rPr>
              <a:t>                 Лист</a:t>
            </a:r>
            <a:r>
              <a:rPr lang="ru-RU" sz="2400" b="1" dirty="0">
                <a:solidFill>
                  <a:srgbClr val="FF0000"/>
                </a:solidFill>
                <a:ea typeface="Calibri"/>
                <a:cs typeface="Times New Roman"/>
              </a:rPr>
              <a:t>, деревья, яблоня, охотник, кустарник</a:t>
            </a:r>
            <a:r>
              <a:rPr lang="ru-RU" sz="2400" b="1" dirty="0" smtClean="0">
                <a:solidFill>
                  <a:srgbClr val="FF0000"/>
                </a:solidFill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400" b="1" dirty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C000"/>
                </a:solidFill>
              </a:rPr>
              <a:t>                                             Р </a:t>
            </a:r>
            <a:r>
              <a:rPr lang="ru-RU" sz="2400" b="1" dirty="0">
                <a:solidFill>
                  <a:srgbClr val="FFC000"/>
                </a:solidFill>
              </a:rPr>
              <a:t>Е К А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C000"/>
                </a:solidFill>
              </a:rPr>
              <a:t>                          Берег</a:t>
            </a:r>
            <a:r>
              <a:rPr lang="ru-RU" sz="2400" b="1" dirty="0">
                <a:solidFill>
                  <a:srgbClr val="FFC000"/>
                </a:solidFill>
              </a:rPr>
              <a:t>, тина, рыба, вода, рыболов</a:t>
            </a:r>
            <a:r>
              <a:rPr lang="ru-RU" sz="2400" b="1" dirty="0" smtClean="0">
                <a:solidFill>
                  <a:srgbClr val="FFC000"/>
                </a:solidFill>
              </a:rPr>
              <a:t>.</a:t>
            </a:r>
          </a:p>
          <a:p>
            <a:endParaRPr lang="ru-RU" sz="2400" b="1" dirty="0"/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                                          Б </a:t>
            </a:r>
            <a:r>
              <a:rPr lang="ru-RU" sz="2400" b="1" dirty="0">
                <a:solidFill>
                  <a:srgbClr val="002060"/>
                </a:solidFill>
              </a:rPr>
              <a:t>О Л Ь Н И Ц А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                 Сад</a:t>
            </a:r>
            <a:r>
              <a:rPr lang="ru-RU" sz="2400" b="1" dirty="0">
                <a:solidFill>
                  <a:srgbClr val="002060"/>
                </a:solidFill>
              </a:rPr>
              <a:t>, врач, радио, больные, помещение.</a:t>
            </a:r>
          </a:p>
          <a:p>
            <a:pPr marL="0" indent="0">
              <a:buNone/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65832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b="1" dirty="0">
                <a:solidFill>
                  <a:srgbClr val="FF0000"/>
                </a:solidFill>
              </a:rPr>
              <a:t>Лист, </a:t>
            </a:r>
            <a:r>
              <a:rPr lang="ru-RU" b="1" u="sng" dirty="0">
                <a:solidFill>
                  <a:srgbClr val="FF0000"/>
                </a:solidFill>
              </a:rPr>
              <a:t>деревья</a:t>
            </a:r>
            <a:r>
              <a:rPr lang="ru-RU" b="1" dirty="0">
                <a:solidFill>
                  <a:srgbClr val="FF0000"/>
                </a:solidFill>
              </a:rPr>
              <a:t>, яблоня, охотник, кустарник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>
                <a:solidFill>
                  <a:srgbClr val="FFC000"/>
                </a:solidFill>
              </a:rPr>
              <a:t>Берег, тина, рыба, </a:t>
            </a:r>
            <a:r>
              <a:rPr lang="ru-RU" b="1" u="sng" dirty="0">
                <a:solidFill>
                  <a:srgbClr val="FFC000"/>
                </a:solidFill>
              </a:rPr>
              <a:t>вода</a:t>
            </a:r>
            <a:r>
              <a:rPr lang="ru-RU" b="1" dirty="0">
                <a:solidFill>
                  <a:srgbClr val="FFC000"/>
                </a:solidFill>
              </a:rPr>
              <a:t>, рыболов</a:t>
            </a:r>
            <a:r>
              <a:rPr lang="ru-RU" b="1" dirty="0" smtClean="0">
                <a:solidFill>
                  <a:srgbClr val="FFC000"/>
                </a:solidFill>
              </a:rPr>
              <a:t>.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Сад, врач, радио, </a:t>
            </a:r>
            <a:r>
              <a:rPr lang="ru-RU" b="1" u="sng" dirty="0">
                <a:solidFill>
                  <a:srgbClr val="002060"/>
                </a:solidFill>
              </a:rPr>
              <a:t>больные</a:t>
            </a:r>
            <a:r>
              <a:rPr lang="ru-RU" b="1" dirty="0">
                <a:solidFill>
                  <a:srgbClr val="002060"/>
                </a:solidFill>
              </a:rPr>
              <a:t>, помещение.</a:t>
            </a:r>
          </a:p>
          <a:p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4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>
                <a:solidFill>
                  <a:srgbClr val="00B050"/>
                </a:solidFill>
              </a:rPr>
              <a:t>ПРОЧИТАЙ-КА</a:t>
            </a:r>
            <a:r>
              <a:rPr lang="ru-RU" dirty="0">
                <a:solidFill>
                  <a:srgbClr val="00B050"/>
                </a:solidFill>
              </a:rPr>
              <a:t/>
            </a:r>
            <a:br>
              <a:rPr lang="ru-RU" dirty="0">
                <a:solidFill>
                  <a:srgbClr val="00B050"/>
                </a:solidFill>
              </a:rPr>
            </a:br>
            <a:r>
              <a:rPr lang="ru-RU" sz="3600" dirty="0" smtClean="0">
                <a:solidFill>
                  <a:srgbClr val="00B050"/>
                </a:solidFill>
              </a:rPr>
              <a:t> </a:t>
            </a:r>
            <a:r>
              <a:rPr lang="ru-RU" sz="3600" b="1" dirty="0">
                <a:solidFill>
                  <a:srgbClr val="00B050"/>
                </a:solidFill>
              </a:rPr>
              <a:t>Прочитайте слова. Найдите лишнее.</a:t>
            </a:r>
            <a:br>
              <a:rPr lang="ru-RU" sz="3600" b="1" dirty="0">
                <a:solidFill>
                  <a:srgbClr val="00B050"/>
                </a:solidFill>
              </a:rPr>
            </a:b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</a:t>
            </a:r>
            <a:r>
              <a:rPr lang="ru-RU" b="1" dirty="0" smtClean="0">
                <a:solidFill>
                  <a:srgbClr val="002060"/>
                </a:solidFill>
              </a:rPr>
              <a:t>РАНАКАДШ</a:t>
            </a:r>
            <a:r>
              <a:rPr lang="ru-RU" b="1" dirty="0">
                <a:solidFill>
                  <a:srgbClr val="002060"/>
                </a:solidFill>
              </a:rPr>
              <a:t>, ЧАУРК, </a:t>
            </a:r>
            <a:r>
              <a:rPr lang="ru-RU" b="1" dirty="0" smtClean="0">
                <a:solidFill>
                  <a:srgbClr val="002060"/>
                </a:solidFill>
              </a:rPr>
              <a:t>ТОСИКЧАК,ОРЕВД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      </a:t>
            </a:r>
            <a:r>
              <a:rPr lang="ru-RU" b="1" dirty="0" smtClean="0">
                <a:solidFill>
                  <a:srgbClr val="FF0000"/>
                </a:solidFill>
              </a:rPr>
              <a:t>ЯМЧ</a:t>
            </a:r>
            <a:r>
              <a:rPr lang="ru-RU" b="1" dirty="0">
                <a:solidFill>
                  <a:srgbClr val="FF0000"/>
                </a:solidFill>
              </a:rPr>
              <a:t>, РАБАНАБ, ЯОЛ, </a:t>
            </a:r>
            <a:r>
              <a:rPr lang="ru-RU" b="1" dirty="0" smtClean="0">
                <a:solidFill>
                  <a:srgbClr val="FF0000"/>
                </a:solidFill>
              </a:rPr>
              <a:t>ЮАЛ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</a:t>
            </a:r>
            <a:r>
              <a:rPr lang="ru-RU" b="1" dirty="0" smtClean="0">
                <a:solidFill>
                  <a:srgbClr val="FFC000"/>
                </a:solidFill>
              </a:rPr>
              <a:t>ЛЕЙК</a:t>
            </a:r>
            <a:r>
              <a:rPr lang="ru-RU" b="1" dirty="0">
                <a:solidFill>
                  <a:srgbClr val="FFC000"/>
                </a:solidFill>
              </a:rPr>
              <a:t>, ЛИНСТИПЛА, САРКАК, ТЕЕРВ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194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r>
              <a:rPr lang="ru-RU" sz="3600" b="1" dirty="0" smtClean="0">
                <a:solidFill>
                  <a:srgbClr val="002060"/>
                </a:solidFill>
              </a:rPr>
              <a:t>КАРАНДАШ</a:t>
            </a:r>
            <a:r>
              <a:rPr lang="ru-RU" sz="3600" b="1" dirty="0">
                <a:solidFill>
                  <a:srgbClr val="002060"/>
                </a:solidFill>
              </a:rPr>
              <a:t>, РУЧКА, КИСТОЧКА, </a:t>
            </a:r>
            <a:r>
              <a:rPr lang="ru-RU" sz="3600" b="1" u="sng" dirty="0">
                <a:solidFill>
                  <a:srgbClr val="00B050"/>
                </a:solidFill>
              </a:rPr>
              <a:t>ВЕДРО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endParaRPr lang="ru-RU" sz="36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36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3600" b="1" dirty="0" smtClean="0"/>
              <a:t>  </a:t>
            </a:r>
            <a:r>
              <a:rPr lang="ru-RU" sz="3600" b="1" dirty="0" smtClean="0">
                <a:solidFill>
                  <a:srgbClr val="FF0000"/>
                </a:solidFill>
              </a:rPr>
              <a:t>МЯЧ</a:t>
            </a:r>
            <a:r>
              <a:rPr lang="ru-RU" sz="3600" b="1" dirty="0">
                <a:solidFill>
                  <a:srgbClr val="FF0000"/>
                </a:solidFill>
              </a:rPr>
              <a:t>, БАРАБАН, </a:t>
            </a:r>
            <a:r>
              <a:rPr lang="ru-RU" sz="3600" b="1" u="sng" dirty="0">
                <a:solidFill>
                  <a:srgbClr val="00B050"/>
                </a:solidFill>
              </a:rPr>
              <a:t>ОЛЯ</a:t>
            </a:r>
            <a:r>
              <a:rPr lang="ru-RU" sz="3600" b="1" dirty="0">
                <a:solidFill>
                  <a:srgbClr val="FF0000"/>
                </a:solidFill>
              </a:rPr>
              <a:t>, ЮЛА</a:t>
            </a:r>
            <a:r>
              <a:rPr lang="ru-RU" sz="3600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ru-RU" sz="3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3600" b="1" dirty="0" smtClean="0"/>
              <a:t>  </a:t>
            </a:r>
            <a:r>
              <a:rPr lang="ru-RU" sz="3600" b="1" dirty="0" smtClean="0">
                <a:solidFill>
                  <a:srgbClr val="FFC000"/>
                </a:solidFill>
              </a:rPr>
              <a:t>КЛЕЙ</a:t>
            </a:r>
            <a:r>
              <a:rPr lang="ru-RU" sz="3600" b="1" dirty="0">
                <a:solidFill>
                  <a:srgbClr val="FFC000"/>
                </a:solidFill>
              </a:rPr>
              <a:t>, ПЛАСТИЛИН, КРАСКА, </a:t>
            </a:r>
            <a:r>
              <a:rPr lang="ru-RU" sz="3600" b="1" u="sng" dirty="0">
                <a:solidFill>
                  <a:srgbClr val="00B050"/>
                </a:solidFill>
              </a:rPr>
              <a:t>ВЕТЕР</a:t>
            </a:r>
            <a:r>
              <a:rPr lang="ru-RU" sz="3600" b="1" dirty="0">
                <a:solidFill>
                  <a:srgbClr val="00B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295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ДЕЙСТВИЯ</a:t>
            </a:r>
            <a:r>
              <a:rPr lang="ru-RU" sz="2400" b="1" dirty="0">
                <a:solidFill>
                  <a:srgbClr val="00B050"/>
                </a:solidFill>
              </a:rPr>
              <a:t/>
            </a:r>
            <a:br>
              <a:rPr lang="ru-RU" sz="2400" b="1" dirty="0">
                <a:solidFill>
                  <a:srgbClr val="00B050"/>
                </a:solidFill>
              </a:rPr>
            </a:br>
            <a:r>
              <a:rPr lang="ru-RU" sz="2400" b="1" dirty="0" smtClean="0">
                <a:solidFill>
                  <a:srgbClr val="00B050"/>
                </a:solidFill>
              </a:rPr>
              <a:t>Выполните </a:t>
            </a:r>
            <a:r>
              <a:rPr lang="ru-RU" sz="2400" b="1" dirty="0">
                <a:solidFill>
                  <a:srgbClr val="00B050"/>
                </a:solidFill>
              </a:rPr>
              <a:t>математические действия и прочитайте слово.</a:t>
            </a:r>
            <a:br>
              <a:rPr lang="ru-RU" sz="2400" b="1" dirty="0">
                <a:solidFill>
                  <a:srgbClr val="00B050"/>
                </a:solidFill>
              </a:rPr>
            </a:b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</a:t>
            </a:r>
            <a:r>
              <a:rPr lang="ru-RU" b="1" dirty="0" smtClean="0">
                <a:solidFill>
                  <a:srgbClr val="FFC000"/>
                </a:solidFill>
              </a:rPr>
              <a:t>ЧЕТ </a:t>
            </a:r>
            <a:r>
              <a:rPr lang="ru-RU" b="1" dirty="0">
                <a:solidFill>
                  <a:srgbClr val="FFC000"/>
                </a:solidFill>
              </a:rPr>
              <a:t>+ ИР - ТИР + Т + ВЕРТЬ </a:t>
            </a:r>
            <a:r>
              <a:rPr lang="ru-RU" b="1" dirty="0" smtClean="0">
                <a:solidFill>
                  <a:srgbClr val="FFC000"/>
                </a:solidFill>
              </a:rPr>
              <a:t>=</a:t>
            </a:r>
          </a:p>
          <a:p>
            <a:endParaRPr lang="ru-RU" b="1" dirty="0"/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        КАН </a:t>
            </a:r>
            <a:r>
              <a:rPr lang="ru-RU" b="1" dirty="0">
                <a:solidFill>
                  <a:srgbClr val="002060"/>
                </a:solidFill>
              </a:rPr>
              <a:t>+ И + КОМ + УЛ – ОМ + Ы </a:t>
            </a:r>
            <a:r>
              <a:rPr lang="ru-RU" b="1" dirty="0" smtClean="0">
                <a:solidFill>
                  <a:srgbClr val="002060"/>
                </a:solidFill>
              </a:rPr>
              <a:t>=</a:t>
            </a:r>
          </a:p>
          <a:p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                         </a:t>
            </a:r>
            <a:r>
              <a:rPr lang="ru-RU" b="1" dirty="0" smtClean="0">
                <a:solidFill>
                  <a:srgbClr val="FF0000"/>
                </a:solidFill>
              </a:rPr>
              <a:t>ПЕМ </a:t>
            </a:r>
            <a:r>
              <a:rPr lang="ru-RU" b="1" dirty="0">
                <a:solidFill>
                  <a:srgbClr val="FF0000"/>
                </a:solidFill>
              </a:rPr>
              <a:t>+ РИК – ИК – М + ЕМЕ + НА 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6791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   </a:t>
            </a:r>
            <a:r>
              <a:rPr lang="ru-RU" sz="3600" b="1" dirty="0" smtClean="0">
                <a:solidFill>
                  <a:srgbClr val="FFC000"/>
                </a:solidFill>
              </a:rPr>
              <a:t>ЧЕТВЕРТЬ</a:t>
            </a:r>
          </a:p>
          <a:p>
            <a:pPr marL="0" indent="0">
              <a:buNone/>
            </a:pPr>
            <a:endParaRPr lang="ru-RU" sz="3600" b="1" dirty="0" smtClean="0"/>
          </a:p>
          <a:p>
            <a:pPr marL="0" indent="0">
              <a:buNone/>
            </a:pPr>
            <a:r>
              <a:rPr lang="ru-RU" sz="3600" b="1" dirty="0" smtClean="0"/>
              <a:t>                             </a:t>
            </a:r>
            <a:r>
              <a:rPr lang="ru-RU" sz="3600" b="1" dirty="0" smtClean="0">
                <a:solidFill>
                  <a:srgbClr val="002060"/>
                </a:solidFill>
              </a:rPr>
              <a:t>КАНИКУЛЫ</a:t>
            </a:r>
          </a:p>
          <a:p>
            <a:pPr marL="0" indent="0">
              <a:buNone/>
            </a:pPr>
            <a:endParaRPr lang="ru-RU" sz="3600" b="1" dirty="0" smtClean="0"/>
          </a:p>
          <a:p>
            <a:pPr marL="0" indent="0">
              <a:buNone/>
            </a:pPr>
            <a:r>
              <a:rPr lang="ru-RU" sz="3600" b="1" dirty="0" smtClean="0"/>
              <a:t>                                 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ПЕРЕМЕНА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48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596267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b="1" dirty="0">
                <a:solidFill>
                  <a:srgbClr val="00B050"/>
                </a:solidFill>
              </a:rPr>
              <a:t>ПРЕДЛОЖЕНИЕ </a:t>
            </a:r>
            <a:r>
              <a:rPr lang="ru-RU" b="1" dirty="0" smtClean="0">
                <a:solidFill>
                  <a:srgbClr val="00B050"/>
                </a:solidFill>
              </a:rPr>
              <a:t>                           Общее </a:t>
            </a:r>
            <a:r>
              <a:rPr lang="ru-RU" b="1" dirty="0">
                <a:solidFill>
                  <a:srgbClr val="00B050"/>
                </a:solidFill>
              </a:rPr>
              <a:t>задание для всех команд.</a:t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Составьте </a:t>
            </a:r>
            <a:r>
              <a:rPr lang="ru-RU" b="1" dirty="0">
                <a:solidFill>
                  <a:srgbClr val="00B050"/>
                </a:solidFill>
              </a:rPr>
              <a:t>предложение из букв данного </a:t>
            </a:r>
            <a:r>
              <a:rPr lang="ru-RU" b="1" dirty="0" smtClean="0">
                <a:solidFill>
                  <a:srgbClr val="00B050"/>
                </a:solidFill>
              </a:rPr>
              <a:t>слова                                   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sz="9600" b="1" dirty="0" smtClean="0">
                <a:solidFill>
                  <a:srgbClr val="990000"/>
                </a:solidFill>
              </a:rPr>
              <a:t>ЛЕТО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934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Например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sz="7200" b="1" u="sng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7200" b="1" u="sng" dirty="0" smtClean="0">
                <a:solidFill>
                  <a:srgbClr val="00B050"/>
                </a:solidFill>
              </a:rPr>
              <a:t>Л</a:t>
            </a:r>
            <a:r>
              <a:rPr lang="ru-RU" sz="7200" b="1" dirty="0" smtClean="0">
                <a:solidFill>
                  <a:srgbClr val="00B050"/>
                </a:solidFill>
              </a:rPr>
              <a:t>юда </a:t>
            </a:r>
            <a:r>
              <a:rPr lang="ru-RU" sz="7200" b="1" u="sng" dirty="0">
                <a:solidFill>
                  <a:srgbClr val="00B050"/>
                </a:solidFill>
              </a:rPr>
              <a:t>е</a:t>
            </a:r>
            <a:r>
              <a:rPr lang="ru-RU" sz="7200" b="1" dirty="0">
                <a:solidFill>
                  <a:srgbClr val="00B050"/>
                </a:solidFill>
              </a:rPr>
              <a:t>ла </a:t>
            </a:r>
            <a:r>
              <a:rPr lang="ru-RU" sz="7200" b="1" u="sng" dirty="0">
                <a:solidFill>
                  <a:srgbClr val="00B050"/>
                </a:solidFill>
              </a:rPr>
              <a:t>т</a:t>
            </a:r>
            <a:r>
              <a:rPr lang="ru-RU" sz="7200" b="1" dirty="0">
                <a:solidFill>
                  <a:srgbClr val="00B050"/>
                </a:solidFill>
              </a:rPr>
              <a:t>орт </a:t>
            </a:r>
            <a:r>
              <a:rPr lang="ru-RU" sz="7200" b="1" u="sng" dirty="0">
                <a:solidFill>
                  <a:srgbClr val="00B050"/>
                </a:solidFill>
              </a:rPr>
              <a:t>о</a:t>
            </a:r>
            <a:r>
              <a:rPr lang="ru-RU" sz="7200" b="1" dirty="0">
                <a:solidFill>
                  <a:srgbClr val="00B050"/>
                </a:solidFill>
              </a:rPr>
              <a:t>дна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814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B050"/>
                </a:solidFill>
              </a:rPr>
              <a:t>РЕБУСЫ</a:t>
            </a:r>
            <a:br>
              <a:rPr lang="ru-RU" sz="3200" b="1" dirty="0">
                <a:solidFill>
                  <a:srgbClr val="00B050"/>
                </a:solidFill>
              </a:rPr>
            </a:br>
            <a:r>
              <a:rPr lang="ru-RU" sz="3200" b="1" dirty="0" smtClean="0">
                <a:solidFill>
                  <a:srgbClr val="00B050"/>
                </a:solidFill>
              </a:rPr>
              <a:t>Разгадайте </a:t>
            </a:r>
            <a:r>
              <a:rPr lang="ru-RU" sz="3200" b="1" dirty="0">
                <a:solidFill>
                  <a:srgbClr val="00B050"/>
                </a:solidFill>
              </a:rPr>
              <a:t>ребусы</a:t>
            </a:r>
            <a:r>
              <a:rPr lang="ru-RU" sz="3200" b="1" dirty="0" smtClean="0">
                <a:solidFill>
                  <a:srgbClr val="00B050"/>
                </a:solidFill>
              </a:rPr>
              <a:t>. </a:t>
            </a:r>
            <a:br>
              <a:rPr lang="ru-RU" sz="3200" b="1" dirty="0" smtClean="0">
                <a:solidFill>
                  <a:srgbClr val="00B050"/>
                </a:solidFill>
              </a:rPr>
            </a:br>
            <a:r>
              <a:rPr lang="ru-RU" sz="3200" b="1" dirty="0" smtClean="0">
                <a:solidFill>
                  <a:srgbClr val="FFC000"/>
                </a:solidFill>
              </a:rPr>
              <a:t>«жёлтые»</a:t>
            </a:r>
            <a:r>
              <a:rPr lang="ru-RU" sz="3200" b="1" dirty="0">
                <a:solidFill>
                  <a:srgbClr val="FFC000"/>
                </a:solidFill>
              </a:rPr>
              <a:t/>
            </a:r>
            <a:br>
              <a:rPr lang="ru-RU" sz="3200" b="1" dirty="0">
                <a:solidFill>
                  <a:srgbClr val="FFC000"/>
                </a:solidFill>
              </a:rPr>
            </a:br>
            <a:endParaRPr lang="ru-RU" sz="3200" b="1" dirty="0">
              <a:solidFill>
                <a:srgbClr val="FFC000"/>
              </a:solidFill>
            </a:endParaRPr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1640" y="1124744"/>
            <a:ext cx="14293655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174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«синие»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1052736"/>
            <a:ext cx="1849636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418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4527"/>
            <a:ext cx="8229600" cy="1417638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chemeClr val="accent3"/>
                </a:solidFill>
              </a:rPr>
              <a:t>задания</a:t>
            </a:r>
            <a:endParaRPr lang="ru-RU" sz="7200" b="1" dirty="0">
              <a:solidFill>
                <a:schemeClr val="accent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700808"/>
            <a:ext cx="8928992" cy="445395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ru-RU" sz="4000" b="1" dirty="0" smtClean="0">
                <a:solidFill>
                  <a:srgbClr val="FF0000"/>
                </a:solidFill>
              </a:rPr>
              <a:t>Сказки 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</a:t>
            </a:r>
            <a:r>
              <a:rPr lang="ru-RU" sz="4000" b="1" dirty="0" smtClean="0">
                <a:solidFill>
                  <a:srgbClr val="00B0F0"/>
                </a:solidFill>
              </a:rPr>
              <a:t>Прочитай-ка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             </a:t>
            </a:r>
            <a:r>
              <a:rPr lang="ru-RU" sz="4000" b="1" dirty="0" smtClean="0">
                <a:solidFill>
                  <a:srgbClr val="00B050"/>
                </a:solidFill>
              </a:rPr>
              <a:t>Загадки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Действие</a:t>
            </a:r>
          </a:p>
          <a:p>
            <a:pPr marL="0" indent="0">
              <a:buNone/>
            </a:pP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FFC000"/>
                </a:solidFill>
              </a:rPr>
              <a:t>Слова 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FFC000"/>
                </a:solidFill>
              </a:rPr>
              <a:t>                                                                                                       </a:t>
            </a:r>
            <a:r>
              <a:rPr lang="ru-RU" sz="4000" b="1" dirty="0" smtClean="0">
                <a:solidFill>
                  <a:srgbClr val="7030A0"/>
                </a:solidFill>
              </a:rPr>
              <a:t>Предложение</a:t>
            </a:r>
          </a:p>
          <a:p>
            <a:pPr marL="0" indent="0" algn="ctr">
              <a:buNone/>
            </a:pPr>
            <a:endParaRPr lang="ru-RU" sz="4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         </a:t>
            </a:r>
            <a:r>
              <a:rPr lang="ru-RU" sz="4000" b="1" dirty="0" smtClean="0">
                <a:solidFill>
                  <a:srgbClr val="C00000"/>
                </a:solidFill>
              </a:rPr>
              <a:t>Пословицы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</a:t>
            </a:r>
            <a:r>
              <a:rPr lang="ru-RU" sz="4000" b="1" dirty="0" smtClean="0">
                <a:solidFill>
                  <a:srgbClr val="002060"/>
                </a:solidFill>
              </a:rPr>
              <a:t>Ребусы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Существенное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133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«красные»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1484784"/>
            <a:ext cx="16777218" cy="493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088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FFC000"/>
                </a:solidFill>
              </a:rPr>
              <a:t>Лак</a:t>
            </a:r>
          </a:p>
          <a:p>
            <a:r>
              <a:rPr lang="ru-RU" sz="9600" b="1" dirty="0" smtClean="0">
                <a:solidFill>
                  <a:srgbClr val="002060"/>
                </a:solidFill>
              </a:rPr>
              <a:t>Рыбак</a:t>
            </a:r>
          </a:p>
          <a:p>
            <a:r>
              <a:rPr lang="ru-RU" sz="9600" b="1" dirty="0" smtClean="0">
                <a:solidFill>
                  <a:srgbClr val="FF0000"/>
                </a:solidFill>
              </a:rPr>
              <a:t>Комар</a:t>
            </a:r>
            <a:endParaRPr lang="ru-RU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914400" y="-17145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Сказки .</a:t>
            </a:r>
            <a:r>
              <a:rPr lang="ru-RU" sz="3200" dirty="0" smtClean="0">
                <a:solidFill>
                  <a:srgbClr val="00B050"/>
                </a:solidFill>
              </a:rPr>
              <a:t> </a:t>
            </a:r>
            <a:r>
              <a:rPr lang="ru-RU" sz="2400" dirty="0" smtClean="0">
                <a:solidFill>
                  <a:srgbClr val="00B050"/>
                </a:solidFill>
              </a:rPr>
              <a:t>О каком сказочном герое идёт речь?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4294967295"/>
          </p:nvPr>
        </p:nvSpPr>
        <p:spPr>
          <a:xfrm>
            <a:off x="395536" y="620688"/>
            <a:ext cx="8568952" cy="5904656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ru-RU" sz="1400" dirty="0">
                <a:solidFill>
                  <a:srgbClr val="FFC000"/>
                </a:solidFill>
              </a:rPr>
              <a:t>Столяр Джузеппе – Сизый </a:t>
            </a:r>
            <a:r>
              <a:rPr lang="ru-RU" sz="1400" dirty="0" smtClean="0">
                <a:solidFill>
                  <a:srgbClr val="FFC000"/>
                </a:solidFill>
              </a:rPr>
              <a:t>нос</a:t>
            </a:r>
            <a:endParaRPr lang="ru-RU" sz="1400" dirty="0">
              <a:solidFill>
                <a:srgbClr val="FFC000"/>
              </a:solidFill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rgbClr val="FFC000"/>
                </a:solidFill>
                <a:ea typeface="Calibri"/>
                <a:cs typeface="Times New Roman"/>
              </a:rPr>
              <a:t>начал что-то мастерить,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rgbClr val="FFC000"/>
                </a:solidFill>
                <a:ea typeface="Calibri"/>
                <a:cs typeface="Times New Roman"/>
              </a:rPr>
              <a:t>Полено </a:t>
            </a:r>
            <a:r>
              <a:rPr lang="ru-RU" sz="1400" b="1" dirty="0">
                <a:solidFill>
                  <a:srgbClr val="FFC000"/>
                </a:solidFill>
                <a:ea typeface="Calibri"/>
                <a:cs typeface="Times New Roman"/>
              </a:rPr>
              <a:t>стало говорить.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rgbClr val="FFC000"/>
                </a:solidFill>
                <a:ea typeface="Calibri"/>
                <a:cs typeface="Times New Roman"/>
              </a:rPr>
              <a:t>Кто в том </a:t>
            </a:r>
            <a:r>
              <a:rPr lang="ru-RU" sz="1400" b="1" dirty="0" smtClean="0">
                <a:solidFill>
                  <a:srgbClr val="FFC000"/>
                </a:solidFill>
                <a:ea typeface="Calibri"/>
                <a:cs typeface="Times New Roman"/>
              </a:rPr>
              <a:t>поле 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rgbClr val="FFC000"/>
                </a:solidFill>
                <a:ea typeface="Calibri"/>
                <a:cs typeface="Times New Roman"/>
              </a:rPr>
              <a:t>Полено </a:t>
            </a:r>
            <a:r>
              <a:rPr lang="ru-RU" sz="1400" b="1" dirty="0">
                <a:solidFill>
                  <a:srgbClr val="FFC000"/>
                </a:solidFill>
                <a:ea typeface="Calibri"/>
                <a:cs typeface="Times New Roman"/>
              </a:rPr>
              <a:t>как-то в дом принёс.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rgbClr val="FFC000"/>
                </a:solidFill>
                <a:ea typeface="Calibri"/>
                <a:cs typeface="Times New Roman"/>
              </a:rPr>
              <a:t>Он не говорил?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rgbClr val="FFC000"/>
                </a:solidFill>
                <a:ea typeface="Calibri"/>
                <a:cs typeface="Times New Roman"/>
              </a:rPr>
              <a:t>Кого Джузеппе </a:t>
            </a:r>
            <a:r>
              <a:rPr lang="ru-RU" sz="1400" b="1" dirty="0" smtClean="0">
                <a:solidFill>
                  <a:srgbClr val="FFC000"/>
                </a:solidFill>
                <a:ea typeface="Calibri"/>
                <a:cs typeface="Times New Roman"/>
              </a:rPr>
              <a:t>мастерил</a:t>
            </a:r>
            <a:r>
              <a:rPr lang="ru-RU" sz="1400" b="1" dirty="0">
                <a:solidFill>
                  <a:srgbClr val="FFC000"/>
                </a:solidFill>
                <a:ea typeface="Calibri"/>
                <a:cs typeface="Times New Roman"/>
              </a:rPr>
              <a:t>7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rgbClr val="FFC000"/>
                </a:solidFill>
                <a:ea typeface="Calibri"/>
                <a:cs typeface="Times New Roman"/>
              </a:rPr>
              <a:t>                                                                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Скорей </a:t>
            </a: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бы приблизился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вечер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                                                                 И </a:t>
            </a: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час долгожданный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настал.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                                                                 Чтоб </a:t>
            </a: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мне в золочёной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карете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                                                                  Поехать </a:t>
            </a: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на сказочный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бал.</a:t>
            </a:r>
            <a:endParaRPr lang="ru-RU" sz="1400" b="1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                                                                  Никто </a:t>
            </a: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во дворце на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узнает: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                                                                  Откуда </a:t>
            </a: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я, как я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зовусь.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                                                                  Но </a:t>
            </a: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только лишь полночь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настанет,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                                                                  К </a:t>
            </a: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себе на чердак я вернусь. 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                                                                                                                                                </a:t>
            </a:r>
            <a:r>
              <a:rPr lang="ru-RU" sz="1400" b="1" dirty="0" smtClean="0">
                <a:solidFill>
                  <a:srgbClr val="002060"/>
                </a:solidFill>
                <a:ea typeface="Calibri"/>
                <a:cs typeface="Times New Roman"/>
              </a:rPr>
              <a:t>Летела </a:t>
            </a:r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стрела и попала в болото,</a:t>
            </a: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rgbClr val="002060"/>
                </a:solidFill>
                <a:ea typeface="Calibri"/>
                <a:cs typeface="Times New Roman"/>
              </a:rPr>
              <a:t>А </a:t>
            </a:r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в этом болоте поймал её кто-то.</a:t>
            </a: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Кто, распростившись с зелёною кожей,</a:t>
            </a: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rgbClr val="002060"/>
                </a:solidFill>
                <a:ea typeface="Calibri"/>
                <a:cs typeface="Times New Roman"/>
              </a:rPr>
              <a:t>Сделался милой, красивой, пригожей? 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rgbClr val="002060"/>
                </a:solidFill>
                <a:ea typeface="Calibri"/>
                <a:cs typeface="Times New Roman"/>
              </a:rPr>
              <a:t> 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28613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7200" b="1" dirty="0" smtClean="0"/>
              <a:t>   </a:t>
            </a:r>
            <a:r>
              <a:rPr lang="ru-RU" sz="7200" b="1" dirty="0" smtClean="0">
                <a:solidFill>
                  <a:srgbClr val="FFC000"/>
                </a:solidFill>
              </a:rPr>
              <a:t>Буратино</a:t>
            </a:r>
          </a:p>
          <a:p>
            <a:pPr marL="0" indent="0">
              <a:buNone/>
            </a:pPr>
            <a:r>
              <a:rPr lang="ru-RU" sz="7200" b="1" dirty="0" smtClean="0"/>
              <a:t>    </a:t>
            </a:r>
            <a:r>
              <a:rPr lang="ru-RU" sz="7200" b="1" dirty="0" smtClean="0">
                <a:solidFill>
                  <a:srgbClr val="FF0000"/>
                </a:solidFill>
              </a:rPr>
              <a:t>Золушка</a:t>
            </a:r>
          </a:p>
          <a:p>
            <a:pPr marL="0" indent="0">
              <a:buNone/>
            </a:pPr>
            <a:r>
              <a:rPr lang="ru-RU" sz="7200" b="1" dirty="0" smtClean="0"/>
              <a:t>   </a:t>
            </a:r>
            <a:r>
              <a:rPr lang="ru-RU" sz="7200" b="1" dirty="0" smtClean="0">
                <a:solidFill>
                  <a:srgbClr val="002060"/>
                </a:solidFill>
              </a:rPr>
              <a:t>Царевна-лягушка</a:t>
            </a:r>
            <a:endParaRPr lang="ru-RU" sz="7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11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Загадки. </a:t>
            </a:r>
            <a:r>
              <a:rPr lang="ru-RU" sz="3200" dirty="0" smtClean="0">
                <a:solidFill>
                  <a:srgbClr val="00B050"/>
                </a:solidFill>
              </a:rPr>
              <a:t>Отгадайте загадку. 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443842"/>
            <a:ext cx="8291264" cy="489364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443841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Сели на странички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Тридцать три сестрички,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Сели рядом - не молчат,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Нам загадки говорят. </a:t>
            </a:r>
          </a:p>
          <a:p>
            <a:endParaRPr lang="ru-RU" sz="2400" dirty="0" smtClean="0"/>
          </a:p>
          <a:p>
            <a:r>
              <a:rPr lang="ru-RU" sz="2400" dirty="0" smtClean="0">
                <a:solidFill>
                  <a:srgbClr val="002060"/>
                </a:solidFill>
              </a:rPr>
              <a:t>Долговязый Тимошка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Бежит по узенькой дорожке.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Его следы –Твои труды. </a:t>
            </a:r>
          </a:p>
          <a:p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FFC000"/>
                </a:solidFill>
              </a:rPr>
              <a:t>То я в клетку, то в линейку.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Написать по мне сумей-ка!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Можешь и нарисовать.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Что такое я? </a:t>
            </a:r>
            <a:endParaRPr lang="ru-RU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68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</a:t>
            </a:r>
            <a:r>
              <a:rPr lang="ru-RU" sz="9600" b="1" dirty="0" smtClean="0">
                <a:solidFill>
                  <a:srgbClr val="FF0000"/>
                </a:solidFill>
              </a:rPr>
              <a:t>Буквы</a:t>
            </a:r>
          </a:p>
          <a:p>
            <a:pPr marL="0" indent="0">
              <a:buNone/>
            </a:pPr>
            <a:r>
              <a:rPr lang="ru-RU" sz="9600" b="1" dirty="0" smtClean="0"/>
              <a:t>  </a:t>
            </a:r>
            <a:r>
              <a:rPr lang="ru-RU" sz="9600" b="1" dirty="0" smtClean="0">
                <a:solidFill>
                  <a:srgbClr val="002060"/>
                </a:solidFill>
              </a:rPr>
              <a:t>Карандаш</a:t>
            </a:r>
          </a:p>
          <a:p>
            <a:pPr marL="0" indent="0">
              <a:buNone/>
            </a:pPr>
            <a:r>
              <a:rPr lang="ru-RU" sz="9600" b="1" dirty="0" smtClean="0"/>
              <a:t>  </a:t>
            </a:r>
            <a:r>
              <a:rPr lang="ru-RU" sz="9600" b="1" dirty="0" smtClean="0">
                <a:solidFill>
                  <a:srgbClr val="FFC000"/>
                </a:solidFill>
              </a:rPr>
              <a:t>Тетрадь</a:t>
            </a:r>
            <a:endParaRPr lang="ru-RU" sz="96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40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Слово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853136"/>
          </a:xfrm>
          <a:noFill/>
        </p:spPr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B050"/>
                </a:solidFill>
                <a:ea typeface="Calibri"/>
                <a:cs typeface="Times New Roman"/>
              </a:rPr>
              <a:t>Составьте </a:t>
            </a:r>
            <a:r>
              <a:rPr lang="ru-RU" dirty="0">
                <a:solidFill>
                  <a:srgbClr val="00B050"/>
                </a:solidFill>
                <a:ea typeface="Calibri"/>
                <a:cs typeface="Times New Roman"/>
              </a:rPr>
              <a:t>несколько новых слов, используя </a:t>
            </a:r>
            <a:r>
              <a:rPr lang="ru-RU" dirty="0" smtClean="0">
                <a:solidFill>
                  <a:srgbClr val="00B050"/>
                </a:solidFill>
                <a:ea typeface="Calibri"/>
                <a:cs typeface="Times New Roman"/>
              </a:rPr>
              <a:t>  буквы</a:t>
            </a:r>
            <a:r>
              <a:rPr lang="ru-RU" dirty="0">
                <a:solidFill>
                  <a:srgbClr val="00B050"/>
                </a:solidFill>
                <a:ea typeface="Calibri"/>
                <a:cs typeface="Times New Roman"/>
              </a:rPr>
              <a:t>, входящие в состав слова </a:t>
            </a:r>
            <a:r>
              <a:rPr lang="ru-RU" dirty="0" smtClean="0">
                <a:solidFill>
                  <a:srgbClr val="00B050"/>
                </a:solidFill>
                <a:ea typeface="Calibri"/>
                <a:cs typeface="Times New Roman"/>
              </a:rPr>
              <a:t>                                                     </a:t>
            </a:r>
            <a:r>
              <a:rPr lang="ru-RU" sz="8800" b="1" dirty="0" smtClean="0">
                <a:solidFill>
                  <a:srgbClr val="990000"/>
                </a:solidFill>
                <a:ea typeface="Calibri"/>
                <a:cs typeface="Times New Roman"/>
              </a:rPr>
              <a:t>ПАРОХОД</a:t>
            </a:r>
            <a:endParaRPr lang="ru-RU" sz="8800" b="1" dirty="0">
              <a:solidFill>
                <a:srgbClr val="990000"/>
              </a:solidFill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04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пословицы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B050"/>
                </a:solidFill>
              </a:rPr>
              <a:t>             Восстановите </a:t>
            </a:r>
            <a:r>
              <a:rPr lang="ru-RU" b="1" dirty="0">
                <a:solidFill>
                  <a:srgbClr val="00B050"/>
                </a:solidFill>
              </a:rPr>
              <a:t>пословицы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b="1" dirty="0" smtClean="0">
                <a:solidFill>
                  <a:srgbClr val="FFC000"/>
                </a:solidFill>
              </a:rPr>
              <a:t>ДЕЛО – ПОТЕХА</a:t>
            </a:r>
          </a:p>
          <a:p>
            <a:pPr marL="0" indent="0">
              <a:buNone/>
            </a:pPr>
            <a:endParaRPr lang="ru-RU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                              </a:t>
            </a:r>
            <a:r>
              <a:rPr lang="ru-RU" b="1" dirty="0" smtClean="0">
                <a:solidFill>
                  <a:srgbClr val="002060"/>
                </a:solidFill>
              </a:rPr>
              <a:t>ЛЕС – ДРОВА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/>
              <a:t>                                                   </a:t>
            </a:r>
            <a:r>
              <a:rPr lang="ru-RU" b="1" dirty="0" smtClean="0">
                <a:solidFill>
                  <a:srgbClr val="FF0000"/>
                </a:solidFill>
              </a:rPr>
              <a:t>СВЕТ </a:t>
            </a:r>
            <a:r>
              <a:rPr lang="ru-RU" b="1" dirty="0">
                <a:solidFill>
                  <a:srgbClr val="FF0000"/>
                </a:solidFill>
              </a:rPr>
              <a:t>- ТЬМА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45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361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r>
              <a:rPr lang="ru-RU" sz="4800" b="1" dirty="0" smtClean="0">
                <a:solidFill>
                  <a:srgbClr val="FFC000"/>
                </a:solidFill>
              </a:rPr>
              <a:t>Делу- время, потехе- час</a:t>
            </a:r>
          </a:p>
          <a:p>
            <a:pPr marL="0" indent="0">
              <a:buNone/>
            </a:pP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2060"/>
                </a:solidFill>
              </a:rPr>
              <a:t>Чем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2060"/>
                </a:solidFill>
              </a:rPr>
              <a:t>дальше в лес, тем больше дров</a:t>
            </a:r>
          </a:p>
          <a:p>
            <a:pPr marL="0" indent="0">
              <a:buNone/>
            </a:pPr>
            <a:r>
              <a:rPr lang="ru-RU" sz="4800" b="1" dirty="0" smtClean="0"/>
              <a:t>  </a:t>
            </a:r>
            <a:r>
              <a:rPr lang="ru-RU" sz="4800" b="1" dirty="0" smtClean="0">
                <a:solidFill>
                  <a:srgbClr val="FF0000"/>
                </a:solidFill>
              </a:rPr>
              <a:t>Ученье- свет, а </a:t>
            </a:r>
            <a:r>
              <a:rPr lang="ru-RU" sz="4800" b="1" dirty="0" err="1" smtClean="0">
                <a:solidFill>
                  <a:srgbClr val="FF0000"/>
                </a:solidFill>
              </a:rPr>
              <a:t>неученье</a:t>
            </a:r>
            <a:r>
              <a:rPr lang="ru-RU" sz="4800" b="1" dirty="0" smtClean="0">
                <a:solidFill>
                  <a:srgbClr val="FF0000"/>
                </a:solidFill>
              </a:rPr>
              <a:t>- тьма</a:t>
            </a:r>
          </a:p>
          <a:p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46091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303</TotalTime>
  <Words>471</Words>
  <Application>Microsoft Office PowerPoint</Application>
  <PresentationFormat>Экран (4:3)</PresentationFormat>
  <Paragraphs>113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АБВГДейка</vt:lpstr>
      <vt:lpstr>задания</vt:lpstr>
      <vt:lpstr>Сказки . О каком сказочном герое идёт речь?</vt:lpstr>
      <vt:lpstr>Презентация PowerPoint</vt:lpstr>
      <vt:lpstr>Загадки. Отгадайте загадку. </vt:lpstr>
      <vt:lpstr>Презентация PowerPoint</vt:lpstr>
      <vt:lpstr>Слово</vt:lpstr>
      <vt:lpstr>пословицы</vt:lpstr>
      <vt:lpstr>Презентация PowerPoint</vt:lpstr>
      <vt:lpstr>СУЩЕСТВЕННОЕ</vt:lpstr>
      <vt:lpstr>Презентация PowerPoint</vt:lpstr>
      <vt:lpstr> ПРОЧИТАЙ-КА  Прочитайте слова. Найдите лишнее. </vt:lpstr>
      <vt:lpstr>Презентация PowerPoint</vt:lpstr>
      <vt:lpstr>ДЕЙСТВИЯ Выполните математические действия и прочитайте слово. </vt:lpstr>
      <vt:lpstr>Презентация PowerPoint</vt:lpstr>
      <vt:lpstr> ПРЕДЛОЖЕНИЕ                            Общее задание для всех команд. Составьте предложение из букв данного слова                                      ЛЕТО </vt:lpstr>
      <vt:lpstr>Например</vt:lpstr>
      <vt:lpstr>РЕБУСЫ Разгадайте ребусы.  «жёлтые» </vt:lpstr>
      <vt:lpstr>«синие»</vt:lpstr>
      <vt:lpstr>«красные»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АБВГДейка</dc:title>
  <dc:creator>Оля</dc:creator>
  <cp:lastModifiedBy>Оля</cp:lastModifiedBy>
  <cp:revision>29</cp:revision>
  <dcterms:created xsi:type="dcterms:W3CDTF">2010-11-21T12:59:56Z</dcterms:created>
  <dcterms:modified xsi:type="dcterms:W3CDTF">2010-11-22T18:52:46Z</dcterms:modified>
</cp:coreProperties>
</file>