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3" r:id="rId6"/>
    <p:sldId id="262" r:id="rId7"/>
    <p:sldId id="271" r:id="rId8"/>
    <p:sldId id="266" r:id="rId9"/>
    <p:sldId id="264" r:id="rId10"/>
    <p:sldId id="267" r:id="rId11"/>
    <p:sldId id="265" r:id="rId12"/>
    <p:sldId id="268"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E35EAFEA-F729-4DC4-AACC-20F8BFD93A4C}" type="datetimeFigureOut">
              <a:rPr lang="ru-RU" smtClean="0"/>
              <a:t>14.02.2015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1477A3FE-83CC-4200-8324-D1052CAA3408}"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5EAFEA-F729-4DC4-AACC-20F8BFD93A4C}" type="datetimeFigureOut">
              <a:rPr lang="ru-RU" smtClean="0"/>
              <a:t>14.02.2015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5EAFEA-F729-4DC4-AACC-20F8BFD93A4C}" type="datetimeFigureOut">
              <a:rPr lang="ru-RU" smtClean="0"/>
              <a:t>14.02.2015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5EAFEA-F729-4DC4-AACC-20F8BFD93A4C}" type="datetimeFigureOut">
              <a:rPr lang="ru-RU" smtClean="0"/>
              <a:t>14.02.2015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35EAFEA-F729-4DC4-AACC-20F8BFD93A4C}" type="datetimeFigureOut">
              <a:rPr lang="ru-RU" smtClean="0"/>
              <a:t>14.02.2015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77A3FE-83CC-4200-8324-D1052CAA3408}"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35EAFEA-F729-4DC4-AACC-20F8BFD93A4C}" type="datetimeFigureOut">
              <a:rPr lang="ru-RU" smtClean="0"/>
              <a:t>14.02.2015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35EAFEA-F729-4DC4-AACC-20F8BFD93A4C}" type="datetimeFigureOut">
              <a:rPr lang="ru-RU" smtClean="0"/>
              <a:t>14.02.2015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35EAFEA-F729-4DC4-AACC-20F8BFD93A4C}" type="datetimeFigureOut">
              <a:rPr lang="ru-RU" smtClean="0"/>
              <a:t>14.02.2015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5EAFEA-F729-4DC4-AACC-20F8BFD93A4C}" type="datetimeFigureOut">
              <a:rPr lang="ru-RU" smtClean="0"/>
              <a:t>14.02.2015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35EAFEA-F729-4DC4-AACC-20F8BFD93A4C}" type="datetimeFigureOut">
              <a:rPr lang="ru-RU" smtClean="0"/>
              <a:t>14.02.2015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77A3FE-83CC-4200-8324-D1052CAA340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35EAFEA-F729-4DC4-AACC-20F8BFD93A4C}" type="datetimeFigureOut">
              <a:rPr lang="ru-RU" smtClean="0"/>
              <a:t>14.02.2015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1477A3FE-83CC-4200-8324-D1052CAA3408}"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35EAFEA-F729-4DC4-AACC-20F8BFD93A4C}" type="datetimeFigureOut">
              <a:rPr lang="ru-RU" smtClean="0"/>
              <a:t>14.02.2015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477A3FE-83CC-4200-8324-D1052CAA3408}"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6000" dirty="0" smtClean="0">
                <a:solidFill>
                  <a:srgbClr val="FF0000"/>
                </a:solidFill>
                <a:latin typeface="Times New Roman" pitchFamily="18" charset="0"/>
                <a:cs typeface="Times New Roman" pitchFamily="18" charset="0"/>
              </a:rPr>
              <a:t>Эпиграф</a:t>
            </a:r>
            <a:endParaRPr lang="ru-RU" sz="60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tt-RU" sz="1800" dirty="0" smtClean="0"/>
              <a:t>            </a:t>
            </a:r>
            <a:r>
              <a:rPr lang="tt-RU" sz="3600" b="1" dirty="0" smtClean="0">
                <a:solidFill>
                  <a:srgbClr val="00B050"/>
                </a:solidFill>
                <a:latin typeface="Times New Roman" pitchFamily="18" charset="0"/>
                <a:cs typeface="Times New Roman" pitchFamily="18" charset="0"/>
              </a:rPr>
              <a:t>Батыр үлә үлмәс ат алып,</a:t>
            </a:r>
            <a:endParaRPr lang="ru-RU" sz="3600" b="1" dirty="0" smtClean="0">
              <a:solidFill>
                <a:srgbClr val="00B050"/>
              </a:solidFill>
              <a:latin typeface="Times New Roman" pitchFamily="18" charset="0"/>
              <a:cs typeface="Times New Roman" pitchFamily="18" charset="0"/>
            </a:endParaRPr>
          </a:p>
          <a:p>
            <a:r>
              <a:rPr lang="tt-RU" sz="3600" b="1" dirty="0" smtClean="0">
                <a:solidFill>
                  <a:srgbClr val="00B050"/>
                </a:solidFill>
                <a:latin typeface="Times New Roman" pitchFamily="18" charset="0"/>
                <a:cs typeface="Times New Roman" pitchFamily="18" charset="0"/>
              </a:rPr>
              <a:t>      Батырлыклар белән макталып,</a:t>
            </a:r>
            <a:endParaRPr lang="ru-RU" sz="3600" b="1" dirty="0" smtClean="0">
              <a:solidFill>
                <a:srgbClr val="00B050"/>
              </a:solidFill>
              <a:latin typeface="Times New Roman" pitchFamily="18" charset="0"/>
              <a:cs typeface="Times New Roman" pitchFamily="18" charset="0"/>
            </a:endParaRPr>
          </a:p>
          <a:p>
            <a:r>
              <a:rPr lang="tt-RU" sz="3600" b="1" dirty="0" smtClean="0">
                <a:solidFill>
                  <a:srgbClr val="00B050"/>
                </a:solidFill>
                <a:latin typeface="Times New Roman" pitchFamily="18" charset="0"/>
                <a:cs typeface="Times New Roman" pitchFamily="18" charset="0"/>
              </a:rPr>
              <a:t>      Исемең калсын , үзең үлсәң дә.</a:t>
            </a:r>
            <a:endParaRPr lang="ru-RU" sz="3600" b="1" dirty="0" smtClean="0">
              <a:solidFill>
                <a:srgbClr val="00B050"/>
              </a:solidFill>
              <a:latin typeface="Times New Roman" pitchFamily="18" charset="0"/>
              <a:cs typeface="Times New Roman" pitchFamily="18" charset="0"/>
            </a:endParaRPr>
          </a:p>
          <a:p>
            <a:r>
              <a:rPr lang="tt-RU" sz="3600" b="1" dirty="0" smtClean="0">
                <a:solidFill>
                  <a:srgbClr val="00B050"/>
                </a:solidFill>
                <a:latin typeface="Times New Roman" pitchFamily="18" charset="0"/>
                <a:cs typeface="Times New Roman" pitchFamily="18" charset="0"/>
              </a:rPr>
              <a:t>      Тарихлардан укып ятларлык</a:t>
            </a:r>
            <a:endParaRPr lang="ru-RU" sz="3600" b="1"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ru-RU" sz="4400" dirty="0" err="1">
                <a:solidFill>
                  <a:srgbClr val="FF0000"/>
                </a:solidFill>
                <a:latin typeface="Times New Roman" panose="02020603050405020304" pitchFamily="18" charset="0"/>
                <a:cs typeface="Times New Roman" panose="02020603050405020304" pitchFamily="18" charset="0"/>
              </a:rPr>
              <a:t>Моратов</a:t>
            </a:r>
            <a:r>
              <a:rPr lang="ru-RU" sz="4400" dirty="0">
                <a:solidFill>
                  <a:srgbClr val="FF0000"/>
                </a:solidFill>
                <a:latin typeface="Times New Roman" panose="02020603050405020304" pitchFamily="18" charset="0"/>
                <a:cs typeface="Times New Roman" panose="02020603050405020304" pitchFamily="18" charset="0"/>
              </a:rPr>
              <a:t> </a:t>
            </a:r>
            <a:r>
              <a:rPr lang="ru-RU" sz="4400" dirty="0" err="1" smtClean="0">
                <a:solidFill>
                  <a:srgbClr val="FF0000"/>
                </a:solidFill>
                <a:latin typeface="Times New Roman" panose="02020603050405020304" pitchFamily="18" charset="0"/>
                <a:cs typeface="Times New Roman" panose="02020603050405020304" pitchFamily="18" charset="0"/>
              </a:rPr>
              <a:t>Гайфетдин</a:t>
            </a:r>
            <a:r>
              <a:rPr lang="ru-RU" sz="4400" dirty="0" smtClean="0">
                <a:solidFill>
                  <a:srgbClr val="FF0000"/>
                </a:solidFill>
                <a:latin typeface="Times New Roman" panose="02020603050405020304" pitchFamily="18" charset="0"/>
                <a:cs typeface="Times New Roman" panose="02020603050405020304" pitchFamily="18" charset="0"/>
              </a:rPr>
              <a:t> </a:t>
            </a:r>
            <a:r>
              <a:rPr lang="ru-RU" sz="4400" dirty="0" err="1">
                <a:solidFill>
                  <a:srgbClr val="FF0000"/>
                </a:solidFill>
                <a:latin typeface="Times New Roman" panose="02020603050405020304" pitchFamily="18" charset="0"/>
                <a:cs typeface="Times New Roman" panose="02020603050405020304" pitchFamily="18" charset="0"/>
              </a:rPr>
              <a:t>Шәмсетдин</a:t>
            </a:r>
            <a:r>
              <a:rPr lang="ru-RU" sz="4400" dirty="0">
                <a:solidFill>
                  <a:srgbClr val="FF0000"/>
                </a:solidFill>
                <a:latin typeface="Times New Roman" panose="02020603050405020304" pitchFamily="18" charset="0"/>
                <a:cs typeface="Times New Roman" panose="02020603050405020304" pitchFamily="18" charset="0"/>
              </a:rPr>
              <a:t> </a:t>
            </a:r>
            <a:r>
              <a:rPr lang="ru-RU" sz="4400" dirty="0" err="1" smtClean="0">
                <a:solidFill>
                  <a:srgbClr val="FF0000"/>
                </a:solidFill>
                <a:latin typeface="Times New Roman" panose="02020603050405020304" pitchFamily="18" charset="0"/>
                <a:cs typeface="Times New Roman" panose="02020603050405020304" pitchFamily="18" charset="0"/>
              </a:rPr>
              <a:t>улы</a:t>
            </a:r>
            <a:endParaRPr lang="ru-RU" sz="4400"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half" idx="2"/>
          </p:nvPr>
        </p:nvSpPr>
        <p:spPr>
          <a:xfrm>
            <a:off x="4648200" y="1556792"/>
            <a:ext cx="4028256" cy="5184576"/>
          </a:xfrm>
        </p:spPr>
        <p:txBody>
          <a:bodyPr/>
          <a:lstStyle/>
          <a:p>
            <a:endParaRPr lang="ru-RU" sz="1400" dirty="0" smtClean="0"/>
          </a:p>
          <a:p>
            <a:pPr algn="just"/>
            <a:r>
              <a:rPr lang="ru-RU" sz="1800" dirty="0" err="1" smtClean="0">
                <a:latin typeface="Times New Roman" panose="02020603050405020304" pitchFamily="18" charset="0"/>
                <a:cs typeface="Times New Roman" panose="02020603050405020304" pitchFamily="18" charset="0"/>
              </a:rPr>
              <a:t>Моратов</a:t>
            </a:r>
            <a:r>
              <a:rPr lang="ru-RU" sz="1800" dirty="0" smtClean="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Бөек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Ватан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сугышында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озын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сугышчан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юл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үтә</a:t>
            </a:r>
            <a:r>
              <a:rPr lang="ru-RU" sz="1800" dirty="0">
                <a:latin typeface="Times New Roman" panose="02020603050405020304" pitchFamily="18" charset="0"/>
                <a:cs typeface="Times New Roman" panose="02020603050405020304" pitchFamily="18" charset="0"/>
              </a:rPr>
              <a:t> – </a:t>
            </a:r>
            <a:r>
              <a:rPr lang="ru-RU" sz="1800" dirty="0" err="1">
                <a:latin typeface="Times New Roman" panose="02020603050405020304" pitchFamily="18" charset="0"/>
                <a:cs typeface="Times New Roman" panose="02020603050405020304" pitchFamily="18" charset="0"/>
              </a:rPr>
              <a:t>Гжаск</a:t>
            </a:r>
            <a:r>
              <a:rPr lang="ru-RU" sz="1800" dirty="0">
                <a:latin typeface="Times New Roman" panose="02020603050405020304" pitchFamily="18" charset="0"/>
                <a:cs typeface="Times New Roman" panose="02020603050405020304" pitchFamily="18" charset="0"/>
              </a:rPr>
              <a:t>, Вязьма </a:t>
            </a:r>
            <a:r>
              <a:rPr lang="ru-RU" sz="1800" dirty="0" err="1">
                <a:latin typeface="Times New Roman" panose="02020603050405020304" pitchFamily="18" charset="0"/>
                <a:cs typeface="Times New Roman" panose="02020603050405020304" pitchFamily="18" charset="0"/>
              </a:rPr>
              <a:t>шәһәрләрен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азат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итү</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сугышларында</a:t>
            </a:r>
            <a:r>
              <a:rPr lang="ru-RU" sz="1800" dirty="0">
                <a:latin typeface="Times New Roman" panose="02020603050405020304" pitchFamily="18" charset="0"/>
                <a:cs typeface="Times New Roman" panose="02020603050405020304" pitchFamily="18" charset="0"/>
              </a:rPr>
              <a:t>, Днепр </a:t>
            </a:r>
            <a:r>
              <a:rPr lang="ru-RU" sz="1800" dirty="0" err="1">
                <a:latin typeface="Times New Roman" panose="02020603050405020304" pitchFamily="18" charset="0"/>
                <a:cs typeface="Times New Roman" panose="02020603050405020304" pitchFamily="18" charset="0"/>
              </a:rPr>
              <a:t>елгасын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кичкәндә</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аеруча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зур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каһарманлыклар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күрсәтә</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командасындагы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частьлар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хәрби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заданиене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һәрвакыт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төгәл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үтиләр</a:t>
            </a:r>
            <a:r>
              <a:rPr lang="ru-RU" sz="1800" dirty="0">
                <a:latin typeface="Times New Roman" panose="02020603050405020304" pitchFamily="18" charset="0"/>
                <a:cs typeface="Times New Roman" panose="02020603050405020304" pitchFamily="18" charset="0"/>
              </a:rPr>
              <a:t>. Г. </a:t>
            </a:r>
            <a:r>
              <a:rPr lang="ru-RU" sz="1800" dirty="0" err="1">
                <a:latin typeface="Times New Roman" panose="02020603050405020304" pitchFamily="18" charset="0"/>
                <a:cs typeface="Times New Roman" panose="02020603050405020304" pitchFamily="18" charset="0"/>
              </a:rPr>
              <a:t>Моратов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Сугышчан</a:t>
            </a:r>
            <a:r>
              <a:rPr lang="ru-RU" sz="1800" dirty="0">
                <a:latin typeface="Times New Roman" panose="02020603050405020304" pitchFamily="18" charset="0"/>
                <a:cs typeface="Times New Roman" panose="02020603050405020304" pitchFamily="18" charset="0"/>
              </a:rPr>
              <a:t> Кызыл </a:t>
            </a:r>
            <a:r>
              <a:rPr lang="ru-RU" sz="1800" dirty="0" err="1">
                <a:latin typeface="Times New Roman" panose="02020603050405020304" pitchFamily="18" charset="0"/>
                <a:cs typeface="Times New Roman" panose="02020603050405020304" pitchFamily="18" charset="0"/>
              </a:rPr>
              <a:t>Байрак</a:t>
            </a:r>
            <a:r>
              <a:rPr lang="ru-RU" sz="1800" dirty="0">
                <a:latin typeface="Times New Roman" panose="02020603050405020304" pitchFamily="18" charset="0"/>
                <a:cs typeface="Times New Roman" panose="02020603050405020304" pitchFamily="18" charset="0"/>
              </a:rPr>
              <a:t>, Кызыл </a:t>
            </a:r>
            <a:r>
              <a:rPr lang="ru-RU" sz="1800" dirty="0" err="1">
                <a:latin typeface="Times New Roman" panose="02020603050405020304" pitchFamily="18" charset="0"/>
                <a:cs typeface="Times New Roman" panose="02020603050405020304" pitchFamily="18" charset="0"/>
              </a:rPr>
              <a:t>йолдыз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Икенче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дәрәҗә</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Ватан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сугышы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орденнары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медальләре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белән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бүләкләнә</a:t>
            </a:r>
            <a:r>
              <a:rPr lang="ru-RU" sz="1800" dirty="0">
                <a:latin typeface="Times New Roman" panose="02020603050405020304" pitchFamily="18" charset="0"/>
                <a:cs typeface="Times New Roman" panose="02020603050405020304" pitchFamily="18" charset="0"/>
              </a:rPr>
              <a:t>.</a:t>
            </a:r>
          </a:p>
          <a:p>
            <a:pPr algn="just"/>
            <a:r>
              <a:rPr lang="ru-RU" sz="1800" dirty="0">
                <a:latin typeface="Times New Roman" panose="02020603050405020304" pitchFamily="18" charset="0"/>
                <a:cs typeface="Times New Roman" panose="02020603050405020304" pitchFamily="18" charset="0"/>
              </a:rPr>
              <a:t>   1956 </a:t>
            </a:r>
            <a:r>
              <a:rPr lang="ru-RU" sz="1800" dirty="0" err="1">
                <a:latin typeface="Times New Roman" panose="02020603050405020304" pitchFamily="18" charset="0"/>
                <a:cs typeface="Times New Roman" panose="02020603050405020304" pitchFamily="18" charset="0"/>
              </a:rPr>
              <a:t>нчы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елда</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майор </a:t>
            </a:r>
            <a:r>
              <a:rPr lang="ru-RU" sz="1800" dirty="0">
                <a:latin typeface="Times New Roman" panose="02020603050405020304" pitchFamily="18" charset="0"/>
                <a:cs typeface="Times New Roman" panose="02020603050405020304" pitchFamily="18" charset="0"/>
              </a:rPr>
              <a:t>Г. </a:t>
            </a:r>
            <a:r>
              <a:rPr lang="ru-RU" sz="1800" dirty="0" err="1">
                <a:latin typeface="Times New Roman" panose="02020603050405020304" pitchFamily="18" charset="0"/>
                <a:cs typeface="Times New Roman" panose="02020603050405020304" pitchFamily="18" charset="0"/>
              </a:rPr>
              <a:t>Моратов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отставкага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чыгып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туган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авылы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Бөрбашка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кайта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һәм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мәктәптә</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башлангыч</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хәрби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хәзерлек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дәресләре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бирә</a:t>
            </a:r>
            <a:r>
              <a:rPr lang="ru-RU" sz="1800" dirty="0">
                <a:latin typeface="Times New Roman" panose="02020603050405020304" pitchFamily="18" charset="0"/>
                <a:cs typeface="Times New Roman" panose="02020603050405020304" pitchFamily="18" charset="0"/>
              </a:rPr>
              <a:t>.</a:t>
            </a:r>
          </a:p>
          <a:p>
            <a:pPr algn="just"/>
            <a:endParaRPr lang="ru-RU" sz="1400" dirty="0"/>
          </a:p>
        </p:txBody>
      </p:sp>
      <p:pic>
        <p:nvPicPr>
          <p:cNvPr id="1026" name="Picture 2" descr="C:\Users\Зульфира\Desktop\Фото1145.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813792" y="1920875"/>
            <a:ext cx="3325416" cy="443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364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t-RU" sz="3600" dirty="0" smtClean="0">
                <a:solidFill>
                  <a:srgbClr val="FF0000"/>
                </a:solidFill>
                <a:latin typeface="Times New Roman" pitchFamily="18" charset="0"/>
                <a:cs typeface="Times New Roman" pitchFamily="18" charset="0"/>
              </a:rPr>
              <a:t>Фәнис Яруллин белән батырлык төшенчәсен бәйләп буламы?</a:t>
            </a:r>
            <a:endParaRPr lang="ru-RU" sz="3600" dirty="0">
              <a:solidFill>
                <a:srgbClr val="FF0000"/>
              </a:solidFill>
              <a:latin typeface="Times New Roman" pitchFamily="18" charset="0"/>
              <a:cs typeface="Times New Roman" pitchFamily="18" charset="0"/>
            </a:endParaRPr>
          </a:p>
        </p:txBody>
      </p:sp>
      <p:pic>
        <p:nvPicPr>
          <p:cNvPr id="5" name="Содержимое 4" descr="imgB.jpg"/>
          <p:cNvPicPr>
            <a:picLocks noGrp="1" noChangeAspect="1"/>
          </p:cNvPicPr>
          <p:nvPr>
            <p:ph idx="1"/>
          </p:nvPr>
        </p:nvPicPr>
        <p:blipFill>
          <a:blip r:embed="rId2"/>
          <a:stretch>
            <a:fillRect/>
          </a:stretch>
        </p:blipFill>
        <p:spPr>
          <a:xfrm>
            <a:off x="1259632" y="2204864"/>
            <a:ext cx="5852583" cy="438943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nodeType="clickEffect">
                                  <p:stCondLst>
                                    <p:cond delay="0"/>
                                  </p:stCondLst>
                                  <p:childTnLst>
                                    <p:set>
                                      <p:cBhvr>
                                        <p:cTn id="6" dur="59000">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tt-RU" sz="4000" b="1" dirty="0" smtClean="0">
                <a:solidFill>
                  <a:srgbClr val="FF0000"/>
                </a:solidFill>
                <a:latin typeface="Times New Roman" panose="02020603050405020304" pitchFamily="18" charset="0"/>
                <a:cs typeface="Times New Roman" panose="02020603050405020304" pitchFamily="18" charset="0"/>
              </a:rPr>
              <a:t>Батырлык көндәлек очрап торган авырлыкларга үҗәтләнеп каршы барганда тәрбияләнә.</a:t>
            </a:r>
          </a:p>
          <a:p>
            <a:r>
              <a:rPr lang="tt-RU" sz="4000" b="1" dirty="0" smtClean="0">
                <a:solidFill>
                  <a:srgbClr val="FF0000"/>
                </a:solidFill>
                <a:latin typeface="Times New Roman" panose="02020603050405020304" pitchFamily="18" charset="0"/>
                <a:cs typeface="Times New Roman" panose="02020603050405020304" pitchFamily="18" charset="0"/>
              </a:rPr>
              <a:t>  </a:t>
            </a:r>
            <a:r>
              <a:rPr lang="tt-RU" dirty="0" smtClean="0"/>
              <a:t>                                                Н.А.Островский</a:t>
            </a:r>
            <a:endParaRPr lang="ru-RU" dirty="0"/>
          </a:p>
        </p:txBody>
      </p:sp>
    </p:spTree>
    <p:extLst>
      <p:ext uri="{BB962C8B-B14F-4D97-AF65-F5344CB8AC3E}">
        <p14:creationId xmlns:p14="http://schemas.microsoft.com/office/powerpoint/2010/main" val="1466178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tt-RU" sz="3600" b="1" dirty="0" smtClean="0">
                <a:solidFill>
                  <a:srgbClr val="FF0000"/>
                </a:solidFill>
                <a:latin typeface="Times New Roman" panose="02020603050405020304" pitchFamily="18" charset="0"/>
                <a:cs typeface="Times New Roman" panose="02020603050405020304" pitchFamily="18" charset="0"/>
              </a:rPr>
              <a:t>Батырлык һәм тәвәккәллек – ул әхлаклылык һәм ихтыяр көче, алар һәр кешегә билгеле бер очракта гына түгел, ә көндәлек тормышта, эштә дә кирәк.</a:t>
            </a:r>
          </a:p>
          <a:p>
            <a:pPr algn="r"/>
            <a:r>
              <a:rPr lang="tt-RU" dirty="0" smtClean="0"/>
              <a:t>В.А. Сухомлинский</a:t>
            </a:r>
            <a:endParaRPr lang="ru-RU" dirty="0"/>
          </a:p>
        </p:txBody>
      </p:sp>
    </p:spTree>
    <p:extLst>
      <p:ext uri="{BB962C8B-B14F-4D97-AF65-F5344CB8AC3E}">
        <p14:creationId xmlns:p14="http://schemas.microsoft.com/office/powerpoint/2010/main" val="2174298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sz="4400" b="1" dirty="0">
                <a:solidFill>
                  <a:srgbClr val="FF0000"/>
                </a:solidFill>
                <a:latin typeface="Times New Roman" pitchFamily="18" charset="0"/>
                <a:cs typeface="Times New Roman" pitchFamily="18" charset="0"/>
              </a:rPr>
              <a:t>Нурмиев  Әхияр  Шәһидулла улы- </a:t>
            </a:r>
            <a:r>
              <a:rPr lang="tt-RU" sz="4400" b="1" dirty="0" smtClean="0">
                <a:solidFill>
                  <a:srgbClr val="FF0000"/>
                </a:solidFill>
                <a:latin typeface="Times New Roman" pitchFamily="18" charset="0"/>
                <a:cs typeface="Times New Roman" pitchFamily="18" charset="0"/>
              </a:rPr>
              <a:t>  хезмәт </a:t>
            </a:r>
            <a:r>
              <a:rPr lang="tt-RU" sz="4400" b="1" dirty="0">
                <a:solidFill>
                  <a:srgbClr val="FF0000"/>
                </a:solidFill>
                <a:latin typeface="Times New Roman" pitchFamily="18" charset="0"/>
                <a:cs typeface="Times New Roman" pitchFamily="18" charset="0"/>
              </a:rPr>
              <a:t>батыры</a:t>
            </a:r>
            <a:endParaRPr lang="ru-RU" dirty="0"/>
          </a:p>
        </p:txBody>
      </p:sp>
      <p:sp>
        <p:nvSpPr>
          <p:cNvPr id="3" name="Объект 2"/>
          <p:cNvSpPr>
            <a:spLocks noGrp="1"/>
          </p:cNvSpPr>
          <p:nvPr>
            <p:ph idx="1"/>
          </p:nvPr>
        </p:nvSpPr>
        <p:spPr/>
        <p:txBody>
          <a:bodyPr/>
          <a:lstStyle/>
          <a:p>
            <a:pPr marL="0" indent="0">
              <a:buNone/>
            </a:pPr>
            <a:r>
              <a:rPr lang="ru-RU" dirty="0" smtClean="0"/>
              <a:t>                    </a:t>
            </a:r>
            <a:endParaRPr lang="ru-RU" dirty="0"/>
          </a:p>
        </p:txBody>
      </p:sp>
      <p:pic>
        <p:nvPicPr>
          <p:cNvPr id="4" name="Содержимое 3" descr="DSC04625"/>
          <p:cNvPicPr>
            <a:picLocks/>
          </p:cNvPicPr>
          <p:nvPr/>
        </p:nvPicPr>
        <p:blipFill>
          <a:blip r:embed="rId2" cstate="print"/>
          <a:srcRect/>
          <a:stretch>
            <a:fillRect/>
          </a:stretch>
        </p:blipFill>
        <p:spPr bwMode="auto">
          <a:xfrm>
            <a:off x="2714612" y="1928802"/>
            <a:ext cx="3500462" cy="4694079"/>
          </a:xfrm>
          <a:prstGeom prst="rect">
            <a:avLst/>
          </a:prstGeom>
          <a:noFill/>
          <a:ln w="9525">
            <a:noFill/>
            <a:miter lim="800000"/>
            <a:headEnd/>
            <a:tailEnd/>
          </a:ln>
        </p:spPr>
      </p:pic>
    </p:spTree>
    <p:extLst>
      <p:ext uri="{BB962C8B-B14F-4D97-AF65-F5344CB8AC3E}">
        <p14:creationId xmlns:p14="http://schemas.microsoft.com/office/powerpoint/2010/main" val="26778151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smtClean="0">
                <a:solidFill>
                  <a:srgbClr val="FF0000"/>
                </a:solidFill>
                <a:latin typeface="Times New Roman" pitchFamily="18" charset="0"/>
                <a:cs typeface="Times New Roman" pitchFamily="18" charset="0"/>
              </a:rPr>
              <a:t>Батырлык</a:t>
            </a:r>
            <a:endParaRPr lang="ru-RU"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t>  </a:t>
            </a:r>
            <a:r>
              <a:rPr lang="ru-RU" sz="2800" dirty="0" smtClean="0">
                <a:solidFill>
                  <a:srgbClr val="00B050"/>
                </a:solidFill>
                <a:latin typeface="Times New Roman" pitchFamily="18" charset="0"/>
                <a:cs typeface="Times New Roman" pitchFamily="18" charset="0"/>
              </a:rPr>
              <a:t> 1) Батыр </a:t>
            </a:r>
            <a:r>
              <a:rPr lang="ru-RU" sz="2800" dirty="0" err="1" smtClean="0">
                <a:solidFill>
                  <a:srgbClr val="00B050"/>
                </a:solidFill>
                <a:latin typeface="Times New Roman" pitchFamily="18" charset="0"/>
                <a:cs typeface="Times New Roman" pitchFamily="18" charset="0"/>
              </a:rPr>
              <a:t>булу</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сыйфаты</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курыкмаучанлык</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кыюлык</a:t>
            </a:r>
            <a:r>
              <a:rPr lang="ru-RU" sz="2800" dirty="0" smtClean="0">
                <a:solidFill>
                  <a:srgbClr val="00B050"/>
                </a:solidFill>
                <a:latin typeface="Times New Roman" pitchFamily="18" charset="0"/>
                <a:cs typeface="Times New Roman" pitchFamily="18" charset="0"/>
              </a:rPr>
              <a:t>.</a:t>
            </a:r>
          </a:p>
          <a:p>
            <a:r>
              <a:rPr lang="ru-RU" sz="2800" dirty="0" smtClean="0">
                <a:solidFill>
                  <a:srgbClr val="00B050"/>
                </a:solidFill>
                <a:latin typeface="Times New Roman" pitchFamily="18" charset="0"/>
                <a:cs typeface="Times New Roman" pitchFamily="18" charset="0"/>
              </a:rPr>
              <a:t>2) </a:t>
            </a:r>
            <a:r>
              <a:rPr lang="ru-RU" sz="2800" dirty="0" err="1" smtClean="0">
                <a:solidFill>
                  <a:srgbClr val="00B050"/>
                </a:solidFill>
                <a:latin typeface="Times New Roman" pitchFamily="18" charset="0"/>
                <a:cs typeface="Times New Roman" pitchFamily="18" charset="0"/>
              </a:rPr>
              <a:t>Батырчылык</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тәвәккәллек</a:t>
            </a:r>
            <a:r>
              <a:rPr lang="ru-RU" sz="2800" dirty="0" smtClean="0">
                <a:solidFill>
                  <a:srgbClr val="00B050"/>
                </a:solidFill>
                <a:latin typeface="Times New Roman" pitchFamily="18" charset="0"/>
                <a:cs typeface="Times New Roman" pitchFamily="18" charset="0"/>
              </a:rPr>
              <a:t>. </a:t>
            </a:r>
          </a:p>
          <a:p>
            <a:pPr>
              <a:buNone/>
            </a:pPr>
            <a:r>
              <a:rPr lang="ru-RU" sz="2800" dirty="0" smtClean="0">
                <a:solidFill>
                  <a:srgbClr val="00B050"/>
                </a:solidFill>
                <a:latin typeface="Times New Roman" pitchFamily="18" charset="0"/>
                <a:cs typeface="Times New Roman" pitchFamily="18" charset="0"/>
              </a:rPr>
              <a:t> </a:t>
            </a:r>
          </a:p>
          <a:p>
            <a:r>
              <a:rPr lang="ru-RU" sz="4800" dirty="0" smtClean="0">
                <a:solidFill>
                  <a:srgbClr val="FF0000"/>
                </a:solidFill>
                <a:latin typeface="Times New Roman" pitchFamily="18" charset="0"/>
                <a:cs typeface="Times New Roman" pitchFamily="18" charset="0"/>
              </a:rPr>
              <a:t> </a:t>
            </a:r>
            <a:r>
              <a:rPr lang="ru-RU" sz="4800" u="sng" dirty="0" err="1" smtClean="0">
                <a:solidFill>
                  <a:srgbClr val="FF0000"/>
                </a:solidFill>
                <a:latin typeface="Times New Roman" pitchFamily="18" charset="0"/>
                <a:cs typeface="Times New Roman" pitchFamily="18" charset="0"/>
              </a:rPr>
              <a:t>Тәвәккәл</a:t>
            </a:r>
            <a:r>
              <a:rPr lang="ru-RU" sz="4800" dirty="0" err="1" smtClean="0">
                <a:solidFill>
                  <a:srgbClr val="FF0000"/>
                </a:solidFill>
                <a:latin typeface="Times New Roman" pitchFamily="18" charset="0"/>
                <a:cs typeface="Times New Roman" pitchFamily="18" charset="0"/>
              </a:rPr>
              <a:t> </a:t>
            </a:r>
            <a:r>
              <a:rPr lang="ru-RU" sz="2800" dirty="0" smtClean="0">
                <a:solidFill>
                  <a:srgbClr val="00B050"/>
                </a:solidFill>
                <a:latin typeface="Times New Roman" pitchFamily="18" charset="0"/>
                <a:cs typeface="Times New Roman" pitchFamily="18" charset="0"/>
              </a:rPr>
              <a:t>– 1) </a:t>
            </a:r>
            <a:r>
              <a:rPr lang="ru-RU" sz="2800" dirty="0" err="1" smtClean="0">
                <a:solidFill>
                  <a:srgbClr val="00B050"/>
                </a:solidFill>
                <a:latin typeface="Times New Roman" pitchFamily="18" charset="0"/>
                <a:cs typeface="Times New Roman" pitchFamily="18" charset="0"/>
              </a:rPr>
              <a:t>берәр эшкә кыю</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керешүче</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аны</a:t>
            </a:r>
            <a:r>
              <a:rPr lang="ru-RU" sz="2800" dirty="0" smtClean="0">
                <a:solidFill>
                  <a:srgbClr val="00B050"/>
                </a:solidFill>
                <a:latin typeface="Times New Roman" pitchFamily="18" charset="0"/>
                <a:cs typeface="Times New Roman" pitchFamily="18" charset="0"/>
              </a:rPr>
              <a:t> </a:t>
            </a:r>
            <a:r>
              <a:rPr lang="ru-RU" sz="2800" dirty="0" err="1" smtClean="0">
                <a:solidFill>
                  <a:srgbClr val="00B050"/>
                </a:solidFill>
                <a:latin typeface="Times New Roman" pitchFamily="18" charset="0"/>
                <a:cs typeface="Times New Roman" pitchFamily="18" charset="0"/>
              </a:rPr>
              <a:t>икеләнүсез үтәүче</a:t>
            </a:r>
            <a:r>
              <a:rPr lang="ru-RU" sz="2800" dirty="0" smtClean="0">
                <a:solidFill>
                  <a:srgbClr val="00B050"/>
                </a:solidFill>
                <a:latin typeface="Times New Roman" pitchFamily="18" charset="0"/>
                <a:cs typeface="Times New Roman" pitchFamily="18" charset="0"/>
              </a:rPr>
              <a:t>.</a:t>
            </a:r>
          </a:p>
          <a:p>
            <a:r>
              <a:rPr lang="ru-RU" sz="3200" dirty="0" smtClean="0">
                <a:solidFill>
                  <a:srgbClr val="00B050"/>
                </a:solidFill>
                <a:latin typeface="Times New Roman" pitchFamily="18" charset="0"/>
                <a:cs typeface="Times New Roman" pitchFamily="18" charset="0"/>
              </a:rPr>
              <a:t>2) </a:t>
            </a:r>
            <a:r>
              <a:rPr lang="ru-RU" sz="3200" dirty="0" err="1" smtClean="0">
                <a:solidFill>
                  <a:srgbClr val="00B050"/>
                </a:solidFill>
                <a:latin typeface="Times New Roman" pitchFamily="18" charset="0"/>
                <a:cs typeface="Times New Roman" pitchFamily="18" charset="0"/>
              </a:rPr>
              <a:t>үз </a:t>
            </a:r>
            <a:r>
              <a:rPr lang="ru-RU" sz="3200" dirty="0" smtClean="0">
                <a:solidFill>
                  <a:srgbClr val="00B050"/>
                </a:solidFill>
                <a:latin typeface="Times New Roman" pitchFamily="18" charset="0"/>
                <a:cs typeface="Times New Roman" pitchFamily="18" charset="0"/>
              </a:rPr>
              <a:t>– </a:t>
            </a:r>
            <a:r>
              <a:rPr lang="ru-RU" sz="3200" dirty="0" err="1" smtClean="0">
                <a:solidFill>
                  <a:srgbClr val="00B050"/>
                </a:solidFill>
                <a:latin typeface="Times New Roman" pitchFamily="18" charset="0"/>
                <a:cs typeface="Times New Roman" pitchFamily="18" charset="0"/>
              </a:rPr>
              <a:t>үзеңә ышанучанлык</a:t>
            </a:r>
            <a:r>
              <a:rPr lang="ru-RU" sz="3200" dirty="0" smtClean="0">
                <a:solidFill>
                  <a:srgbClr val="00B050"/>
                </a:solidFill>
                <a:latin typeface="Times New Roman" pitchFamily="18" charset="0"/>
                <a:cs typeface="Times New Roman" pitchFamily="18" charset="0"/>
              </a:rPr>
              <a:t>.</a:t>
            </a:r>
          </a:p>
          <a:p>
            <a:endParaRPr lang="ru-RU" sz="32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sz="2800" dirty="0" smtClean="0">
                <a:solidFill>
                  <a:srgbClr val="FF0000"/>
                </a:solidFill>
              </a:rPr>
              <a:t>Бөек Ватан сугышы елларындагы батырларны беләсезме?</a:t>
            </a:r>
            <a:endParaRPr lang="ru-RU" sz="2800" dirty="0">
              <a:solidFill>
                <a:srgbClr val="FF0000"/>
              </a:solidFill>
            </a:endParaRPr>
          </a:p>
        </p:txBody>
      </p:sp>
      <p:pic>
        <p:nvPicPr>
          <p:cNvPr id="5"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977231"/>
            <a:ext cx="8208912" cy="43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329642" cy="2071678"/>
          </a:xfrm>
        </p:spPr>
        <p:txBody>
          <a:bodyPr>
            <a:normAutofit fontScale="90000"/>
          </a:bodyPr>
          <a:lstStyle/>
          <a:p>
            <a:r>
              <a:rPr lang="tt-RU" sz="2000" dirty="0" smtClean="0">
                <a:solidFill>
                  <a:schemeClr val="tx1"/>
                </a:solidFill>
                <a:latin typeface="Times New Roman" pitchFamily="18" charset="0"/>
                <a:cs typeface="Times New Roman" pitchFamily="18" charset="0"/>
              </a:rPr>
              <a:t> </a:t>
            </a:r>
            <a:r>
              <a:rPr lang="ta-IN" sz="2000" dirty="0" smtClean="0">
                <a:solidFill>
                  <a:schemeClr val="tx1"/>
                </a:solidFill>
                <a:latin typeface="Times New Roman" pitchFamily="18" charset="0"/>
              </a:rPr>
              <a:t>Ф. Кәрим</a:t>
            </a:r>
            <a:r>
              <a:rPr lang="ru-RU" sz="2000" dirty="0" smtClean="0">
                <a:solidFill>
                  <a:schemeClr val="tx1"/>
                </a:solidFill>
                <a:latin typeface="Times New Roman" pitchFamily="18" charset="0"/>
              </a:rPr>
              <a:t> а</a:t>
            </a:r>
            <a:r>
              <a:rPr lang="ta-IN" sz="2000" dirty="0" smtClean="0">
                <a:solidFill>
                  <a:schemeClr val="tx1"/>
                </a:solidFill>
                <a:latin typeface="Times New Roman" pitchFamily="18" charset="0"/>
              </a:rPr>
              <a:t>рмиягә </a:t>
            </a:r>
            <a:r>
              <a:rPr lang="tt-RU" sz="2000" dirty="0" smtClean="0">
                <a:solidFill>
                  <a:schemeClr val="tx1"/>
                </a:solidFill>
                <a:latin typeface="Times New Roman" pitchFamily="18" charset="0"/>
                <a:cs typeface="Times New Roman" pitchFamily="18" charset="0"/>
              </a:rPr>
              <a:t>1941</a:t>
            </a:r>
            <a:r>
              <a:rPr lang="ta-IN" sz="2000" dirty="0" smtClean="0">
                <a:solidFill>
                  <a:schemeClr val="tx1"/>
                </a:solidFill>
                <a:latin typeface="Times New Roman" pitchFamily="18" charset="0"/>
              </a:rPr>
              <a:t> елның </a:t>
            </a:r>
            <a:r>
              <a:rPr lang="tt-RU" sz="2000" dirty="0" smtClean="0">
                <a:solidFill>
                  <a:schemeClr val="tx1"/>
                </a:solidFill>
                <a:latin typeface="Times New Roman" pitchFamily="18" charset="0"/>
                <a:cs typeface="Times New Roman" pitchFamily="18" charset="0"/>
              </a:rPr>
              <a:t>30 </a:t>
            </a:r>
            <a:r>
              <a:rPr lang="ta-IN" sz="2000" dirty="0" smtClean="0">
                <a:solidFill>
                  <a:schemeClr val="tx1"/>
                </a:solidFill>
                <a:latin typeface="Times New Roman" pitchFamily="18" charset="0"/>
              </a:rPr>
              <a:t>декабрендә алына һәм </a:t>
            </a:r>
            <a:r>
              <a:rPr lang="tt-RU" sz="2000" dirty="0" smtClean="0">
                <a:solidFill>
                  <a:schemeClr val="tx1"/>
                </a:solidFill>
                <a:latin typeface="Times New Roman" pitchFamily="18" charset="0"/>
                <a:cs typeface="Times New Roman" pitchFamily="18" charset="0"/>
              </a:rPr>
              <a:t>1942</a:t>
            </a:r>
            <a:r>
              <a:rPr lang="ta-IN" sz="2000" dirty="0" smtClean="0">
                <a:solidFill>
                  <a:schemeClr val="tx1"/>
                </a:solidFill>
                <a:latin typeface="Times New Roman" pitchFamily="18" charset="0"/>
              </a:rPr>
              <a:t> елның февра</a:t>
            </a:r>
            <a:r>
              <a:rPr lang="tt-RU" sz="2000" dirty="0" smtClean="0">
                <a:solidFill>
                  <a:schemeClr val="tx1"/>
                </a:solidFill>
                <a:latin typeface="Times New Roman" pitchFamily="18" charset="0"/>
                <a:cs typeface="Times New Roman" pitchFamily="18" charset="0"/>
              </a:rPr>
              <a:t>л</a:t>
            </a:r>
            <a:r>
              <a:rPr lang="ta-IN" sz="2000" dirty="0" smtClean="0">
                <a:solidFill>
                  <a:schemeClr val="tx1"/>
                </a:solidFill>
                <a:latin typeface="Times New Roman" pitchFamily="18" charset="0"/>
              </a:rPr>
              <a:t>еннән </a:t>
            </a:r>
            <a:r>
              <a:rPr lang="tt-RU" sz="2000" dirty="0" smtClean="0">
                <a:solidFill>
                  <a:schemeClr val="tx1"/>
                </a:solidFill>
                <a:latin typeface="Times New Roman" pitchFamily="18" charset="0"/>
                <a:cs typeface="Times New Roman" pitchFamily="18" charset="0"/>
              </a:rPr>
              <a:t>1945 </a:t>
            </a:r>
            <a:r>
              <a:rPr lang="ta-IN" sz="2000" dirty="0" smtClean="0">
                <a:solidFill>
                  <a:schemeClr val="tx1"/>
                </a:solidFill>
                <a:latin typeface="Times New Roman" pitchFamily="18" charset="0"/>
              </a:rPr>
              <a:t>елның февраленә кадәр алгы сызыкта булып, солдат һәм взвод командиры сыйфатында, Мәскәү яныннан алып Көнчыгыш Пруссиягә хәтле сугышчан юл уза, Украинаны, Белоруссия, Карпатны азат итү сугышларында кат</a:t>
            </a:r>
            <a:r>
              <a:rPr lang="ru-RU" sz="2000" dirty="0" err="1" smtClean="0">
                <a:solidFill>
                  <a:schemeClr val="tx1"/>
                </a:solidFill>
                <a:latin typeface="Times New Roman" pitchFamily="18" charset="0"/>
                <a:cs typeface="Times New Roman" pitchFamily="18" charset="0"/>
              </a:rPr>
              <a:t>н</a:t>
            </a:r>
            <a:r>
              <a:rPr lang="ta-IN" sz="2000" dirty="0" smtClean="0">
                <a:solidFill>
                  <a:schemeClr val="tx1"/>
                </a:solidFill>
                <a:latin typeface="Times New Roman" pitchFamily="18" charset="0"/>
              </a:rPr>
              <a:t>аша, ике тапкыр авыр яралана, шәхси батырлыклары өчен Кызыл Йолдыз ордены белән бүләк</a:t>
            </a:r>
            <a:r>
              <a:rPr lang="tt-RU" sz="2000" dirty="0" smtClean="0">
                <a:solidFill>
                  <a:schemeClr val="tx1"/>
                </a:solidFill>
                <a:latin typeface="Times New Roman" pitchFamily="18" charset="0"/>
                <a:cs typeface="Times New Roman" pitchFamily="18" charset="0"/>
              </a:rPr>
              <a:t>л</a:t>
            </a:r>
            <a:r>
              <a:rPr lang="ta-IN" sz="2000" dirty="0" smtClean="0">
                <a:solidFill>
                  <a:schemeClr val="tx1"/>
                </a:solidFill>
                <a:latin typeface="Times New Roman" pitchFamily="18" charset="0"/>
              </a:rPr>
              <a:t>әнә.</a:t>
            </a:r>
            <a:r>
              <a:rPr lang="ru-RU" sz="2000" dirty="0" smtClean="0">
                <a:solidFill>
                  <a:schemeClr val="tx1"/>
                </a:solidFill>
                <a:latin typeface="Times New Roman" pitchFamily="18" charset="0"/>
                <a:cs typeface="Times New Roman" pitchFamily="18" charset="0"/>
              </a:rPr>
              <a:t> </a:t>
            </a:r>
            <a:r>
              <a:rPr lang="ru-RU" sz="2400" dirty="0" smtClean="0"/>
              <a:t/>
            </a:r>
            <a:br>
              <a:rPr lang="ru-RU" sz="2400" dirty="0" smtClean="0"/>
            </a:br>
            <a:endParaRPr lang="ru-RU" sz="2400" dirty="0">
              <a:solidFill>
                <a:srgbClr val="FF0000"/>
              </a:solidFill>
              <a:latin typeface="Times New Roman" pitchFamily="18" charset="0"/>
              <a:cs typeface="Times New Roman" pitchFamily="18" charset="0"/>
            </a:endParaRPr>
          </a:p>
        </p:txBody>
      </p:sp>
      <p:pic>
        <p:nvPicPr>
          <p:cNvPr id="4" name="Picture 1"/>
          <p:cNvPicPr>
            <a:picLocks noGrp="1" noChangeAspect="1" noChangeArrowheads="1"/>
          </p:cNvPicPr>
          <p:nvPr>
            <p:ph idx="1"/>
          </p:nvPr>
        </p:nvPicPr>
        <p:blipFill>
          <a:blip r:embed="rId2"/>
          <a:srcRect/>
          <a:stretch>
            <a:fillRect/>
          </a:stretch>
        </p:blipFill>
        <p:spPr bwMode="auto">
          <a:xfrm>
            <a:off x="428596" y="2357430"/>
            <a:ext cx="8143932" cy="4286280"/>
          </a:xfrm>
          <a:prstGeom prst="rect">
            <a:avLst/>
          </a:prstGeom>
          <a:noFill/>
          <a:ln w="9525">
            <a:noFill/>
            <a:round/>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7242" y="704088"/>
            <a:ext cx="8229600" cy="1143000"/>
          </a:xfrm>
        </p:spPr>
        <p:txBody>
          <a:bodyPr/>
          <a:lstStyle/>
          <a:p>
            <a:r>
              <a:rPr lang="ru-RU" u="sng" dirty="0" err="1" smtClean="0">
                <a:solidFill>
                  <a:srgbClr val="FF0000"/>
                </a:solidFill>
                <a:latin typeface="Times New Roman" pitchFamily="18" charset="0"/>
                <a:cs typeface="Times New Roman" pitchFamily="18" charset="0"/>
              </a:rPr>
              <a:t>Муса</a:t>
            </a:r>
            <a:r>
              <a:rPr lang="ru-RU" u="sng" dirty="0" smtClean="0">
                <a:solidFill>
                  <a:srgbClr val="FF0000"/>
                </a:solidFill>
                <a:latin typeface="Times New Roman" pitchFamily="18" charset="0"/>
                <a:cs typeface="Times New Roman" pitchFamily="18" charset="0"/>
              </a:rPr>
              <a:t> </a:t>
            </a:r>
            <a:r>
              <a:rPr lang="tt-RU" u="sng" dirty="0" smtClean="0">
                <a:solidFill>
                  <a:srgbClr val="FF0000"/>
                </a:solidFill>
                <a:latin typeface="Times New Roman" pitchFamily="18" charset="0"/>
                <a:cs typeface="Times New Roman" pitchFamily="18" charset="0"/>
              </a:rPr>
              <a:t>Җәлил</a:t>
            </a:r>
            <a:r>
              <a:rPr lang="tt-RU" dirty="0" smtClean="0">
                <a:solidFill>
                  <a:srgbClr val="FF0000"/>
                </a:solidFill>
                <a:latin typeface="Times New Roman" pitchFamily="18" charset="0"/>
                <a:cs typeface="Times New Roman" pitchFamily="18" charset="0"/>
              </a:rPr>
              <a:t>-Туган ил батыры</a:t>
            </a:r>
            <a:endParaRPr lang="ru-RU" dirty="0">
              <a:solidFill>
                <a:srgbClr val="FF0000"/>
              </a:solidFill>
              <a:latin typeface="Times New Roman" pitchFamily="18" charset="0"/>
              <a:cs typeface="Times New Roman" pitchFamily="18" charset="0"/>
            </a:endParaRPr>
          </a:p>
        </p:txBody>
      </p:sp>
      <p:pic>
        <p:nvPicPr>
          <p:cNvPr id="5122" name="Picture 2"/>
          <p:cNvPicPr>
            <a:picLocks noGrp="1" noChangeAspect="1" noChangeArrowheads="1"/>
          </p:cNvPicPr>
          <p:nvPr>
            <p:ph idx="1"/>
          </p:nvPr>
        </p:nvPicPr>
        <p:blipFill>
          <a:blip r:embed="rId2"/>
          <a:srcRect/>
          <a:stretch>
            <a:fillRect/>
          </a:stretch>
        </p:blipFill>
        <p:spPr bwMode="auto">
          <a:xfrm>
            <a:off x="1214414" y="2143116"/>
            <a:ext cx="7143800"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solidFill>
                  <a:schemeClr val="tx1"/>
                </a:solidFill>
                <a:latin typeface="Times New Roman" pitchFamily="18" charset="0"/>
                <a:cs typeface="Times New Roman" pitchFamily="18" charset="0"/>
              </a:rPr>
              <a:t>Александр Матросов </a:t>
            </a:r>
            <a:r>
              <a:rPr lang="ru-RU" sz="2000" dirty="0" err="1" smtClean="0">
                <a:solidFill>
                  <a:schemeClr val="tx1"/>
                </a:solidFill>
                <a:latin typeface="Times New Roman" pitchFamily="18" charset="0"/>
                <a:cs typeface="Times New Roman" pitchFamily="18" charset="0"/>
              </a:rPr>
              <a:t>батырлыгын</a:t>
            </a:r>
            <a:r>
              <a:rPr lang="ru-RU" sz="2000" dirty="0" smtClean="0">
                <a:solidFill>
                  <a:schemeClr val="tx1"/>
                </a:solidFill>
                <a:latin typeface="Times New Roman" pitchFamily="18" charset="0"/>
                <a:cs typeface="Times New Roman" pitchFamily="18" charset="0"/>
              </a:rPr>
              <a:t> Сталинград </a:t>
            </a:r>
            <a:r>
              <a:rPr lang="ru-RU" sz="2000" dirty="0" err="1" smtClean="0">
                <a:solidFill>
                  <a:schemeClr val="tx1"/>
                </a:solidFill>
                <a:latin typeface="Times New Roman" pitchFamily="18" charset="0"/>
                <a:cs typeface="Times New Roman" pitchFamily="18" charset="0"/>
              </a:rPr>
              <a:t>сугышында</a:t>
            </a:r>
            <a:r>
              <a:rPr lang="ru-RU" sz="2000" dirty="0" smtClean="0">
                <a:solidFill>
                  <a:schemeClr val="tx1"/>
                </a:solidFill>
                <a:latin typeface="Times New Roman" pitchFamily="18" charset="0"/>
                <a:cs typeface="Times New Roman" pitchFamily="18" charset="0"/>
              </a:rPr>
              <a:t> 11 </a:t>
            </a:r>
            <a:r>
              <a:rPr lang="ru-RU" sz="2000" dirty="0" err="1" smtClean="0">
                <a:solidFill>
                  <a:schemeClr val="tx1"/>
                </a:solidFill>
                <a:latin typeface="Times New Roman" pitchFamily="18" charset="0"/>
                <a:cs typeface="Times New Roman" pitchFamily="18" charset="0"/>
              </a:rPr>
              <a:t>кеше</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кабатлый</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Шуларның </a:t>
            </a:r>
            <a:r>
              <a:rPr lang="ru-RU" sz="2000" dirty="0" smtClean="0">
                <a:solidFill>
                  <a:schemeClr val="tx1"/>
                </a:solidFill>
                <a:latin typeface="Times New Roman" pitchFamily="18" charset="0"/>
                <a:cs typeface="Times New Roman" pitchFamily="18" charset="0"/>
              </a:rPr>
              <a:t>берсе, Михаил </a:t>
            </a:r>
            <a:r>
              <a:rPr lang="ru-RU" sz="2000" dirty="0" err="1" smtClean="0">
                <a:solidFill>
                  <a:schemeClr val="tx1"/>
                </a:solidFill>
                <a:latin typeface="Times New Roman" pitchFamily="18" charset="0"/>
                <a:cs typeface="Times New Roman" pitchFamily="18" charset="0"/>
              </a:rPr>
              <a:t>Паникаха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үзе ялкын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булып</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кабынып</a:t>
            </a:r>
            <a:r>
              <a:rPr lang="ru-RU" sz="2000" dirty="0" smtClean="0">
                <a:solidFill>
                  <a:schemeClr val="tx1"/>
                </a:solidFill>
                <a:latin typeface="Times New Roman" pitchFamily="18" charset="0"/>
                <a:cs typeface="Times New Roman" pitchFamily="18" charset="0"/>
              </a:rPr>
              <a:t> немец </a:t>
            </a:r>
            <a:r>
              <a:rPr lang="ru-RU" sz="2000" dirty="0" err="1" smtClean="0">
                <a:solidFill>
                  <a:schemeClr val="tx1"/>
                </a:solidFill>
                <a:latin typeface="Times New Roman" pitchFamily="18" charset="0"/>
                <a:cs typeface="Times New Roman" pitchFamily="18" charset="0"/>
              </a:rPr>
              <a:t>танкына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ташлана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һәм танкны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яндыра</a:t>
            </a:r>
            <a:r>
              <a:rPr lang="ru-RU" sz="2000" dirty="0" smtClean="0">
                <a:solidFill>
                  <a:schemeClr val="tx1"/>
                </a:solidFill>
                <a:latin typeface="Times New Roman" pitchFamily="18" charset="0"/>
                <a:cs typeface="Times New Roman" pitchFamily="18" charset="0"/>
              </a:rPr>
              <a:t>. </a:t>
            </a:r>
            <a:br>
              <a:rPr lang="ru-RU" sz="2000" dirty="0" smtClean="0">
                <a:solidFill>
                  <a:schemeClr val="tx1"/>
                </a:solidFill>
                <a:latin typeface="Times New Roman" pitchFamily="18" charset="0"/>
                <a:cs typeface="Times New Roman" pitchFamily="18" charset="0"/>
              </a:rPr>
            </a:br>
            <a:endParaRPr lang="ru-RU" sz="2000" dirty="0">
              <a:solidFill>
                <a:schemeClr val="tx1"/>
              </a:solidFill>
            </a:endParaRPr>
          </a:p>
        </p:txBody>
      </p:sp>
      <p:pic>
        <p:nvPicPr>
          <p:cNvPr id="8" name="Picture 2"/>
          <p:cNvPicPr>
            <a:picLocks noGrp="1" noChangeAspect="1" noChangeArrowheads="1"/>
          </p:cNvPicPr>
          <p:nvPr>
            <p:ph sz="half" idx="1"/>
          </p:nvPr>
        </p:nvPicPr>
        <p:blipFill>
          <a:blip r:embed="rId2"/>
          <a:srcRect/>
          <a:stretch>
            <a:fillRect/>
          </a:stretch>
        </p:blipFill>
        <p:spPr bwMode="auto">
          <a:xfrm>
            <a:off x="1071538" y="2428868"/>
            <a:ext cx="2357462" cy="2804326"/>
          </a:xfrm>
          <a:prstGeom prst="rect">
            <a:avLst/>
          </a:prstGeom>
          <a:noFill/>
          <a:ln w="9525">
            <a:noFill/>
            <a:miter lim="800000"/>
            <a:headEnd/>
            <a:tailEnd/>
          </a:ln>
          <a:effectLst/>
        </p:spPr>
      </p:pic>
      <p:pic>
        <p:nvPicPr>
          <p:cNvPr id="9" name="Picture 7"/>
          <p:cNvPicPr>
            <a:picLocks noGrp="1" noChangeAspect="1" noChangeArrowheads="1"/>
          </p:cNvPicPr>
          <p:nvPr>
            <p:ph sz="half" idx="2"/>
          </p:nvPr>
        </p:nvPicPr>
        <p:blipFill>
          <a:blip r:embed="rId3"/>
          <a:srcRect/>
          <a:stretch>
            <a:fillRect/>
          </a:stretch>
        </p:blipFill>
        <p:spPr>
          <a:xfrm>
            <a:off x="3857620" y="1857364"/>
            <a:ext cx="4929222" cy="4714908"/>
          </a:xfr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a:solidFill>
                  <a:srgbClr val="FF0000"/>
                </a:solidFill>
                <a:latin typeface="Times New Roman" pitchFamily="18" charset="0"/>
                <a:cs typeface="Times New Roman" pitchFamily="18" charset="0"/>
              </a:rPr>
              <a:t>Һәйкәлләргә килик</a:t>
            </a:r>
            <a:endParaRPr lang="ru-RU" dirty="0"/>
          </a:p>
        </p:txBody>
      </p:sp>
      <p:sp>
        <p:nvSpPr>
          <p:cNvPr id="4" name="Объект 3"/>
          <p:cNvSpPr>
            <a:spLocks noGrp="1"/>
          </p:cNvSpPr>
          <p:nvPr>
            <p:ph sz="half" idx="2"/>
          </p:nvPr>
        </p:nvSpPr>
        <p:spPr/>
        <p:txBody>
          <a:bodyPr/>
          <a:lstStyle/>
          <a:p>
            <a:r>
              <a:rPr lang="ru-RU" dirty="0" err="1">
                <a:solidFill>
                  <a:srgbClr val="990000"/>
                </a:solidFill>
              </a:rPr>
              <a:t>Бабаларыбызның</a:t>
            </a:r>
            <a:r>
              <a:rPr lang="ru-RU" dirty="0">
                <a:solidFill>
                  <a:srgbClr val="990000"/>
                </a:solidFill>
              </a:rPr>
              <a:t>, </a:t>
            </a:r>
            <a:r>
              <a:rPr lang="ru-RU" dirty="0" err="1">
                <a:solidFill>
                  <a:srgbClr val="990000"/>
                </a:solidFill>
              </a:rPr>
              <a:t>туганнарыбызның</a:t>
            </a:r>
            <a:r>
              <a:rPr lang="ru-RU" dirty="0">
                <a:solidFill>
                  <a:srgbClr val="990000"/>
                </a:solidFill>
              </a:rPr>
              <a:t> </a:t>
            </a:r>
            <a:r>
              <a:rPr lang="ru-RU" dirty="0" err="1">
                <a:solidFill>
                  <a:srgbClr val="990000"/>
                </a:solidFill>
              </a:rPr>
              <a:t>бөек</a:t>
            </a:r>
            <a:r>
              <a:rPr lang="ru-RU" dirty="0">
                <a:solidFill>
                  <a:srgbClr val="990000"/>
                </a:solidFill>
              </a:rPr>
              <a:t> </a:t>
            </a:r>
            <a:r>
              <a:rPr lang="ru-RU" dirty="0" err="1">
                <a:solidFill>
                  <a:srgbClr val="990000"/>
                </a:solidFill>
              </a:rPr>
              <a:t>батырлыгы</a:t>
            </a:r>
            <a:r>
              <a:rPr lang="ru-RU" dirty="0">
                <a:solidFill>
                  <a:srgbClr val="990000"/>
                </a:solidFill>
              </a:rPr>
              <a:t> </a:t>
            </a:r>
            <a:r>
              <a:rPr lang="ru-RU" dirty="0" err="1">
                <a:solidFill>
                  <a:srgbClr val="990000"/>
                </a:solidFill>
              </a:rPr>
              <a:t>безнең</a:t>
            </a:r>
            <a:r>
              <a:rPr lang="ru-RU" dirty="0">
                <a:solidFill>
                  <a:srgbClr val="990000"/>
                </a:solidFill>
              </a:rPr>
              <a:t> </a:t>
            </a:r>
            <a:r>
              <a:rPr lang="ru-RU" dirty="0" err="1">
                <a:solidFill>
                  <a:srgbClr val="990000"/>
                </a:solidFill>
              </a:rPr>
              <a:t>хәтеребездә</a:t>
            </a:r>
            <a:r>
              <a:rPr lang="ru-RU" dirty="0">
                <a:solidFill>
                  <a:srgbClr val="990000"/>
                </a:solidFill>
              </a:rPr>
              <a:t> </a:t>
            </a:r>
            <a:r>
              <a:rPr lang="ru-RU" dirty="0" err="1">
                <a:solidFill>
                  <a:srgbClr val="990000"/>
                </a:solidFill>
              </a:rPr>
              <a:t>мәңге</a:t>
            </a:r>
            <a:r>
              <a:rPr lang="ru-RU" dirty="0">
                <a:solidFill>
                  <a:srgbClr val="990000"/>
                </a:solidFill>
              </a:rPr>
              <a:t> </a:t>
            </a:r>
            <a:r>
              <a:rPr lang="ru-RU" dirty="0" err="1">
                <a:solidFill>
                  <a:srgbClr val="990000"/>
                </a:solidFill>
              </a:rPr>
              <a:t>сакланачак</a:t>
            </a:r>
            <a:r>
              <a:rPr lang="ru-RU" dirty="0">
                <a:solidFill>
                  <a:srgbClr val="990000"/>
                </a:solidFill>
              </a:rPr>
              <a:t>. Совет </a:t>
            </a:r>
            <a:r>
              <a:rPr lang="ru-RU" dirty="0" err="1">
                <a:solidFill>
                  <a:srgbClr val="990000"/>
                </a:solidFill>
              </a:rPr>
              <a:t>солдатының</a:t>
            </a:r>
            <a:r>
              <a:rPr lang="ru-RU" dirty="0">
                <a:solidFill>
                  <a:srgbClr val="990000"/>
                </a:solidFill>
              </a:rPr>
              <a:t> </a:t>
            </a:r>
            <a:r>
              <a:rPr lang="ru-RU" dirty="0" err="1">
                <a:solidFill>
                  <a:srgbClr val="990000"/>
                </a:solidFill>
              </a:rPr>
              <a:t>батырлыгы</a:t>
            </a:r>
            <a:r>
              <a:rPr lang="ru-RU" dirty="0">
                <a:solidFill>
                  <a:srgbClr val="990000"/>
                </a:solidFill>
              </a:rPr>
              <a:t> </a:t>
            </a:r>
            <a:r>
              <a:rPr lang="ru-RU" dirty="0" err="1">
                <a:solidFill>
                  <a:srgbClr val="990000"/>
                </a:solidFill>
              </a:rPr>
              <a:t>һәрберебез</a:t>
            </a:r>
            <a:r>
              <a:rPr lang="ru-RU" dirty="0">
                <a:solidFill>
                  <a:srgbClr val="990000"/>
                </a:solidFill>
              </a:rPr>
              <a:t> </a:t>
            </a:r>
            <a:r>
              <a:rPr lang="ru-RU" dirty="0" err="1">
                <a:solidFill>
                  <a:srgbClr val="990000"/>
                </a:solidFill>
              </a:rPr>
              <a:t>өчен</a:t>
            </a:r>
            <a:r>
              <a:rPr lang="ru-RU" dirty="0">
                <a:solidFill>
                  <a:srgbClr val="990000"/>
                </a:solidFill>
              </a:rPr>
              <a:t> </a:t>
            </a:r>
            <a:r>
              <a:rPr lang="ru-RU" dirty="0" err="1">
                <a:solidFill>
                  <a:srgbClr val="990000"/>
                </a:solidFill>
              </a:rPr>
              <a:t>тормыш</a:t>
            </a:r>
            <a:r>
              <a:rPr lang="ru-RU" dirty="0">
                <a:solidFill>
                  <a:srgbClr val="990000"/>
                </a:solidFill>
              </a:rPr>
              <a:t> </a:t>
            </a:r>
            <a:r>
              <a:rPr lang="ru-RU" dirty="0" err="1">
                <a:solidFill>
                  <a:srgbClr val="990000"/>
                </a:solidFill>
              </a:rPr>
              <a:t>юлында</a:t>
            </a:r>
            <a:r>
              <a:rPr lang="ru-RU" dirty="0">
                <a:solidFill>
                  <a:srgbClr val="990000"/>
                </a:solidFill>
              </a:rPr>
              <a:t> </a:t>
            </a:r>
            <a:r>
              <a:rPr lang="ru-RU" dirty="0" err="1">
                <a:solidFill>
                  <a:srgbClr val="990000"/>
                </a:solidFill>
              </a:rPr>
              <a:t>күңел</a:t>
            </a:r>
            <a:r>
              <a:rPr lang="ru-RU" dirty="0">
                <a:solidFill>
                  <a:srgbClr val="990000"/>
                </a:solidFill>
              </a:rPr>
              <a:t> </a:t>
            </a:r>
            <a:r>
              <a:rPr lang="ru-RU" dirty="0" err="1">
                <a:solidFill>
                  <a:srgbClr val="990000"/>
                </a:solidFill>
              </a:rPr>
              <a:t>ышанычы</a:t>
            </a:r>
            <a:r>
              <a:rPr lang="ru-RU" dirty="0">
                <a:solidFill>
                  <a:srgbClr val="990000"/>
                </a:solidFill>
              </a:rPr>
              <a:t> </a:t>
            </a:r>
            <a:r>
              <a:rPr lang="ru-RU" dirty="0" err="1">
                <a:solidFill>
                  <a:srgbClr val="990000"/>
                </a:solidFill>
              </a:rPr>
              <a:t>тудыручы</a:t>
            </a:r>
            <a:r>
              <a:rPr lang="ru-RU" dirty="0">
                <a:solidFill>
                  <a:srgbClr val="990000"/>
                </a:solidFill>
              </a:rPr>
              <a:t> </a:t>
            </a:r>
            <a:r>
              <a:rPr lang="ru-RU" dirty="0" err="1">
                <a:solidFill>
                  <a:srgbClr val="990000"/>
                </a:solidFill>
              </a:rPr>
              <a:t>таяныч</a:t>
            </a:r>
            <a:r>
              <a:rPr lang="ru-RU" dirty="0">
                <a:solidFill>
                  <a:srgbClr val="990000"/>
                </a:solidFill>
              </a:rPr>
              <a:t> </a:t>
            </a:r>
            <a:r>
              <a:rPr lang="ru-RU" dirty="0" err="1">
                <a:solidFill>
                  <a:srgbClr val="990000"/>
                </a:solidFill>
              </a:rPr>
              <a:t>булып</a:t>
            </a:r>
            <a:r>
              <a:rPr lang="ru-RU" dirty="0">
                <a:solidFill>
                  <a:srgbClr val="990000"/>
                </a:solidFill>
              </a:rPr>
              <a:t> </a:t>
            </a:r>
            <a:r>
              <a:rPr lang="ru-RU" dirty="0" err="1">
                <a:solidFill>
                  <a:srgbClr val="990000"/>
                </a:solidFill>
              </a:rPr>
              <a:t>калыр</a:t>
            </a:r>
            <a:r>
              <a:rPr lang="ru-RU" dirty="0">
                <a:solidFill>
                  <a:srgbClr val="990000"/>
                </a:solidFill>
              </a:rPr>
              <a:t>!</a:t>
            </a:r>
          </a:p>
          <a:p>
            <a:endParaRPr lang="ru-RU" dirty="0"/>
          </a:p>
        </p:txBody>
      </p:sp>
      <p:pic>
        <p:nvPicPr>
          <p:cNvPr id="5" name="Picture 8" descr="Rodina"/>
          <p:cNvPicPr>
            <a:picLocks noGrp="1" noChangeAspect="1" noChangeArrowheads="1"/>
          </p:cNvPicPr>
          <p:nvPr>
            <p:ph sz="half" idx="1"/>
          </p:nvPr>
        </p:nvPicPr>
        <p:blipFill>
          <a:blip r:embed="rId2"/>
          <a:srcRect/>
          <a:stretch>
            <a:fillRect/>
          </a:stretch>
        </p:blipFill>
        <p:spPr>
          <a:xfrm>
            <a:off x="714769" y="1920875"/>
            <a:ext cx="3523462" cy="4433888"/>
          </a:xfrm>
          <a:noFill/>
          <a:ln/>
        </p:spPr>
      </p:pic>
    </p:spTree>
    <p:extLst>
      <p:ext uri="{BB962C8B-B14F-4D97-AF65-F5344CB8AC3E}">
        <p14:creationId xmlns:p14="http://schemas.microsoft.com/office/powerpoint/2010/main" val="35102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srcRect/>
          <a:stretch>
            <a:fillRect/>
          </a:stretch>
        </p:blipFill>
        <p:spPr bwMode="auto">
          <a:xfrm>
            <a:off x="2123728" y="2348880"/>
            <a:ext cx="3724292" cy="3996538"/>
          </a:xfrm>
          <a:prstGeom prst="rect">
            <a:avLst/>
          </a:prstGeom>
          <a:noFill/>
          <a:ln w="9525">
            <a:noFill/>
            <a:miter lim="800000"/>
            <a:headEnd/>
            <a:tailEnd/>
          </a:ln>
          <a:effectLst/>
        </p:spPr>
      </p:pic>
      <p:sp>
        <p:nvSpPr>
          <p:cNvPr id="2" name="Заголовок 1"/>
          <p:cNvSpPr>
            <a:spLocks noGrp="1"/>
          </p:cNvSpPr>
          <p:nvPr>
            <p:ph type="title"/>
          </p:nvPr>
        </p:nvSpPr>
        <p:spPr>
          <a:xfrm>
            <a:off x="56064" y="240595"/>
            <a:ext cx="9052560" cy="1892261"/>
          </a:xfrm>
        </p:spPr>
        <p:txBody>
          <a:bodyPr>
            <a:normAutofit fontScale="90000"/>
          </a:bodyPr>
          <a:lstStyle/>
          <a:p>
            <a:r>
              <a:rPr lang="ru-RU" sz="3200" dirty="0" err="1" smtClean="0">
                <a:solidFill>
                  <a:srgbClr val="FF0000"/>
                </a:solidFill>
                <a:latin typeface="Times New Roman" panose="02020603050405020304" pitchFamily="18" charset="0"/>
                <a:cs typeface="Times New Roman" panose="02020603050405020304" pitchFamily="18" charset="0"/>
              </a:rPr>
              <a:t>Газинур</a:t>
            </a:r>
            <a:r>
              <a:rPr lang="ru-RU" sz="3200" dirty="0" smtClean="0">
                <a:solidFill>
                  <a:srgbClr val="FF0000"/>
                </a:solidFill>
                <a:latin typeface="Times New Roman" panose="02020603050405020304" pitchFamily="18" charset="0"/>
                <a:cs typeface="Times New Roman" panose="02020603050405020304" pitchFamily="18" charset="0"/>
              </a:rPr>
              <a:t> </a:t>
            </a:r>
            <a:r>
              <a:rPr lang="ru-RU" sz="3200" dirty="0" err="1" smtClean="0">
                <a:solidFill>
                  <a:srgbClr val="FF0000"/>
                </a:solidFill>
                <a:latin typeface="Times New Roman" panose="02020603050405020304" pitchFamily="18" charset="0"/>
                <a:cs typeface="Times New Roman" panose="02020603050405020304" pitchFamily="18" charset="0"/>
              </a:rPr>
              <a:t>Гафиятуллин</a:t>
            </a:r>
            <a:r>
              <a:rPr lang="ru-RU" sz="3200" dirty="0" smtClean="0">
                <a:solidFill>
                  <a:srgbClr val="FF0000"/>
                </a:solidFill>
                <a:latin typeface="Times New Roman" panose="02020603050405020304" pitchFamily="18" charset="0"/>
                <a:cs typeface="Times New Roman" panose="02020603050405020304" pitchFamily="18" charset="0"/>
              </a:rPr>
              <a:t>- </a:t>
            </a:r>
            <a:r>
              <a:rPr lang="ru-RU" sz="3200" dirty="0" err="1" smtClean="0">
                <a:solidFill>
                  <a:srgbClr val="FF0000"/>
                </a:solidFill>
                <a:latin typeface="Times New Roman" panose="02020603050405020304" pitchFamily="18" charset="0"/>
                <a:cs typeface="Times New Roman" panose="02020603050405020304" pitchFamily="18" charset="0"/>
              </a:rPr>
              <a:t>дошман</a:t>
            </a:r>
            <a:r>
              <a:rPr lang="ru-RU" sz="3200" dirty="0" smtClean="0">
                <a:solidFill>
                  <a:srgbClr val="FF0000"/>
                </a:solidFill>
                <a:latin typeface="Times New Roman" panose="02020603050405020304" pitchFamily="18" charset="0"/>
                <a:cs typeface="Times New Roman" panose="02020603050405020304" pitchFamily="18" charset="0"/>
              </a:rPr>
              <a:t> дзоты </a:t>
            </a:r>
            <a:r>
              <a:rPr lang="ru-RU" sz="3200" dirty="0" err="1" smtClean="0">
                <a:solidFill>
                  <a:srgbClr val="FF0000"/>
                </a:solidFill>
                <a:latin typeface="Times New Roman" panose="02020603050405020304" pitchFamily="18" charset="0"/>
                <a:cs typeface="Times New Roman" panose="02020603050405020304" pitchFamily="18" charset="0"/>
              </a:rPr>
              <a:t>амбразурасын</a:t>
            </a:r>
            <a:r>
              <a:rPr lang="ru-RU" sz="3200" dirty="0" smtClean="0">
                <a:solidFill>
                  <a:srgbClr val="FF0000"/>
                </a:solidFill>
                <a:latin typeface="Times New Roman" panose="02020603050405020304" pitchFamily="18" charset="0"/>
                <a:cs typeface="Times New Roman" panose="02020603050405020304" pitchFamily="18" charset="0"/>
              </a:rPr>
              <a:t> к</a:t>
            </a:r>
            <a:r>
              <a:rPr lang="tt-RU" sz="3200" dirty="0" smtClean="0">
                <a:solidFill>
                  <a:srgbClr val="FF0000"/>
                </a:solidFill>
                <a:latin typeface="Times New Roman" panose="02020603050405020304" pitchFamily="18" charset="0"/>
                <a:cs typeface="Times New Roman" panose="02020603050405020304" pitchFamily="18" charset="0"/>
              </a:rPr>
              <a:t>үкрәге белән каплаган, халкыбызның турылыклы улы, Советлар Союзы Герое. </a:t>
            </a:r>
            <a:endParaRPr lang="ru-RU" sz="32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500034" y="214290"/>
            <a:ext cx="8229600" cy="2428892"/>
          </a:xfrm>
        </p:spPr>
        <p:txBody>
          <a:bodyPr>
            <a:normAutofit/>
          </a:bodyPr>
          <a:lstStyle/>
          <a:p>
            <a:r>
              <a:rPr lang="tt-RU" sz="2000" dirty="0" smtClean="0">
                <a:latin typeface="Times New Roman" pitchFamily="18" charset="0"/>
                <a:cs typeface="Times New Roman" pitchFamily="18" charset="0"/>
              </a:rPr>
              <a:t>Ул 1924 нче елда  Бөрбаш авылында туа. Ятимлек ачысын татырга да, яшьли колхоз йөген тартырга да, үги әни белән уртак тел табарга да туры килә аңа.1941 елда урман кисүдә, окоп казуда катнашса, 1942 елда аны хәрби коммиссариатка чакыртып, фронтка кыр госпитальләренә алып китәләр.   ”Сугыш бетте” дигән хәбәрне Кенисберг шәһәрендә ишетә ул. Туган авылына да, 1945 нче елның 11 – ноябрендә генә кайтып җитә.</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Хөснетдинова Нурҗиһан апа</a:t>
            </a:r>
            <a:endParaRPr lang="ru-RU" sz="2400" dirty="0"/>
          </a:p>
        </p:txBody>
      </p:sp>
      <p:pic>
        <p:nvPicPr>
          <p:cNvPr id="6146" name="Picture 2"/>
          <p:cNvPicPr>
            <a:picLocks noGrp="1" noChangeAspect="1" noChangeArrowheads="1"/>
          </p:cNvPicPr>
          <p:nvPr>
            <p:ph idx="1"/>
          </p:nvPr>
        </p:nvPicPr>
        <p:blipFill>
          <a:blip r:embed="rId2"/>
          <a:srcRect/>
          <a:stretch>
            <a:fillRect/>
          </a:stretch>
        </p:blipFill>
        <p:spPr bwMode="auto">
          <a:xfrm>
            <a:off x="3000364" y="2857496"/>
            <a:ext cx="3406474" cy="38242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241</TotalTime>
  <Words>320</Words>
  <Application>Microsoft Office PowerPoint</Application>
  <PresentationFormat>Экран (4:3)</PresentationFormat>
  <Paragraphs>30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Поток</vt:lpstr>
      <vt:lpstr>Эпиграф</vt:lpstr>
      <vt:lpstr>Батырлык</vt:lpstr>
      <vt:lpstr>Бөек Ватан сугышы елларындагы батырларны беләсезме?</vt:lpstr>
      <vt:lpstr> Ф. Кәрим армиягә 1941 елның 30 декабрендә алына һәм 1942 елның февраленнән 1945 елның февраленә кадәр алгы сызыкта булып, солдат һәм взвод командиры сыйфатында, Мәскәү яныннан алып Көнчыгыш Пруссиягә хәтле сугышчан юл уза, Украинаны, Белоруссия, Карпатны азат итү сугышларында катнаша, ике тапкыр авыр яралана, шәхси батырлыклары өчен Кызыл Йолдыз ордены белән бүләкләнә.  </vt:lpstr>
      <vt:lpstr>Муса Җәлил-Туган ил батыры</vt:lpstr>
      <vt:lpstr>Александр Матросов батырлыгын Сталинград сугышында 11 кеше кабатлый. Шуларның берсе, Михаил Паникаха, үзе ялкын булып кабынып немец танкына ташлана һәм танкны яндыра.  </vt:lpstr>
      <vt:lpstr>Һәйкәлләргә килик</vt:lpstr>
      <vt:lpstr>Газинур Гафиятуллин- дошман дзоты амбразурасын күкрәге белән каплаган, халкыбызның турылыклы улы, Советлар Союзы Герое. </vt:lpstr>
      <vt:lpstr>Ул 1924 нче елда  Бөрбаш авылында туа. Ятимлек ачысын татырга да, яшьли колхоз йөген тартырга да, үги әни белән уртак тел табарга да туры килә аңа.1941 елда урман кисүдә, окоп казуда катнашса, 1942 елда аны хәрби коммиссариатка чакыртып, фронтка кыр госпитальләренә алып китәләр.   ”Сугыш бетте” дигән хәбәрне Кенисберг шәһәрендә ишетә ул. Туган авылына да, 1945 нче елның 11 – ноябрендә генә кайтып җитә.                                                Хөснетдинова Нурҗиһан апа</vt:lpstr>
      <vt:lpstr>Моратов Гайфетдин Шәмсетдин улы</vt:lpstr>
      <vt:lpstr>Фәнис Яруллин белән батырлык төшенчәсен бәйләп буламы?</vt:lpstr>
      <vt:lpstr>Презентация PowerPoint</vt:lpstr>
      <vt:lpstr>Презентация PowerPoint</vt:lpstr>
      <vt:lpstr>Нурмиев  Әхияр  Шәһидулла улы-   хезмәт батыры</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Эпиграф</dc:title>
  <dc:creator>User</dc:creator>
  <cp:lastModifiedBy>Зульфира</cp:lastModifiedBy>
  <cp:revision>23</cp:revision>
  <dcterms:created xsi:type="dcterms:W3CDTF">2015-02-05T15:24:11Z</dcterms:created>
  <dcterms:modified xsi:type="dcterms:W3CDTF">2015-02-14T03:19:22Z</dcterms:modified>
</cp:coreProperties>
</file>