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4" d="100"/>
          <a:sy n="104" d="100"/>
        </p:scale>
        <p:origin x="-90" y="9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6523038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068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080"/>
              <a:buFont typeface="Noto Sans Symbols"/>
              <a:buChar char="■"/>
              <a:defRPr sz="3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44169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1820"/>
              <a:buFont typeface="Noto Sans Symbols"/>
              <a:buChar char="■"/>
              <a:defRPr sz="2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2766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Char char="■"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3111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3111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111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3111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3111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3111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>
            <a:off x="914400" y="4572000"/>
            <a:ext cx="7239000" cy="19812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b="0" i="0">
                <a:ln w="9525" cap="flat" cmpd="sng">
                  <a:solidFill>
                    <a:srgbClr val="00008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rgbClr val="993300"/>
                </a:solidFill>
                <a:latin typeface="Impact"/>
              </a:rPr>
              <a:t>НА РУСИ УЧИЛИСЬ ТАК</a:t>
            </a:r>
          </a:p>
        </p:txBody>
      </p:sp>
      <p:sp>
        <p:nvSpPr>
          <p:cNvPr id="20" name="Google Shape;20;p3"/>
          <p:cNvSpPr txBox="1"/>
          <p:nvPr/>
        </p:nvSpPr>
        <p:spPr>
          <a:xfrm>
            <a:off x="2362200" y="228600"/>
            <a:ext cx="7086600" cy="822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                                                                   </a:t>
            </a:r>
            <a:endParaRPr dirty="0"/>
          </a:p>
        </p:txBody>
      </p:sp>
      <p:pic>
        <p:nvPicPr>
          <p:cNvPr id="21" name="Google Shape;21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76600" y="1143000"/>
            <a:ext cx="2381250" cy="296227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3"/>
          <p:cNvSpPr txBox="1"/>
          <p:nvPr/>
        </p:nvSpPr>
        <p:spPr>
          <a:xfrm>
            <a:off x="2438400" y="4114800"/>
            <a:ext cx="4303712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Кирилл и Мефодий – создатели славянской азбуки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2"/>
          <p:cNvSpPr txBox="1"/>
          <p:nvPr/>
        </p:nvSpPr>
        <p:spPr>
          <a:xfrm>
            <a:off x="609600" y="412750"/>
            <a:ext cx="8305800" cy="17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</a:pPr>
            <a:r>
              <a:rPr lang="en-US"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</a:t>
            </a:r>
            <a:r>
              <a:rPr lang="en-US" sz="18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Школа для  детей обычно находилась при церквях. На урок собирал колокол, позднее колокольчик, а теперь звонок.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Tahoma"/>
              <a:buNone/>
            </a:pPr>
            <a:r>
              <a:rPr lang="en-US" sz="18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  Учитель  разрешал ребятам присаживаться на лавку только после того, как они поклонятся три раза перед иконами и один раз в ноги учителю. Лавка обычно находилась у окна, чтобы было больше света. Когда все рассаживались, учитель начинал урок.</a:t>
            </a:r>
            <a:endParaRPr/>
          </a:p>
        </p:txBody>
      </p:sp>
      <p:pic>
        <p:nvPicPr>
          <p:cNvPr id="87" name="Google Shape;87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3200400"/>
            <a:ext cx="3810000" cy="285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91000" y="2749550"/>
            <a:ext cx="4572000" cy="280352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2"/>
          <p:cNvSpPr txBox="1"/>
          <p:nvPr/>
        </p:nvSpPr>
        <p:spPr>
          <a:xfrm>
            <a:off x="4724400" y="5867400"/>
            <a:ext cx="4170362" cy="6413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Tahoma"/>
              <a:buNone/>
            </a:pPr>
            <a:r>
              <a:rPr lang="en-US" sz="18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Церковно</a:t>
            </a:r>
            <a:r>
              <a:rPr lang="en-US" sz="1800" b="0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-</a:t>
            </a:r>
            <a:r>
              <a:rPr lang="en-US" sz="18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приходская школа</a:t>
            </a:r>
            <a:r>
              <a:rPr lang="en-US" sz="1800" b="0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 в  с. Кочергинском (1913 год )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000" y="228600"/>
            <a:ext cx="2095500" cy="279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77000" y="152400"/>
            <a:ext cx="2058987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600" y="3657600"/>
            <a:ext cx="2328862" cy="297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29400" y="3733800"/>
            <a:ext cx="2143125" cy="280987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3"/>
          <p:cNvSpPr txBox="1"/>
          <p:nvPr/>
        </p:nvSpPr>
        <p:spPr>
          <a:xfrm>
            <a:off x="2667000" y="412750"/>
            <a:ext cx="3429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3"/>
          <p:cNvSpPr txBox="1"/>
          <p:nvPr/>
        </p:nvSpPr>
        <p:spPr>
          <a:xfrm>
            <a:off x="2651125" y="336550"/>
            <a:ext cx="3673475" cy="588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Tahoma"/>
              <a:buNone/>
            </a:pPr>
            <a:r>
              <a:rPr lang="en-US" sz="20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Главными школьными предметами были Часослов, псалтырь, письмо, церковно-славянская азбука. Часослов включает неизменяемые молитвословия ежедневных церковных служб. Эта книга была своего рода семейной реликвией, передававшейся из поколения в поколение. Псалтырь может одновременно представлять собой и молитвы, обращённые к Богу, и само слово Бога.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4"/>
          <p:cNvSpPr txBox="1">
            <a:spLocks noGrp="1"/>
          </p:cNvSpPr>
          <p:nvPr>
            <p:ph type="body" idx="4294967295"/>
          </p:nvPr>
        </p:nvSpPr>
        <p:spPr>
          <a:xfrm>
            <a:off x="5486400" y="304800"/>
            <a:ext cx="3124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70"/>
              <a:buFont typeface="Noto Sans Symbols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  </a:t>
            </a:r>
            <a:r>
              <a:rPr lang="en-US" sz="1800" b="1" i="0" u="none" strike="noStrike" cap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Обучение письму заключалось в переписывании текстов. Сначала ребята наблюдали, как работают писцы. Почерк у писцов был ровный, круглый и назывался уставом. Каждая буква стояла отдельно от другой, а заглавные выписывались красной краской, отсюда и выражение «Писать с красной строки». В очертаниях строгой буквы проступали знакомые черты животных и даже человека.</a:t>
            </a:r>
            <a:endParaRPr/>
          </a:p>
          <a:p>
            <a:pPr marL="342900" marR="0" lvl="0" indent="-26860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1170"/>
              <a:buFont typeface="Noto Sans Symbols"/>
              <a:buNone/>
            </a:pPr>
            <a:endParaRPr sz="18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05" name="Google Shape;10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600" y="3200400"/>
            <a:ext cx="2601912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52800" y="3200400"/>
            <a:ext cx="2351087" cy="321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4"/>
          <p:cNvPicPr preferRelativeResize="0"/>
          <p:nvPr/>
        </p:nvPicPr>
        <p:blipFill rotWithShape="1">
          <a:blip r:embed="rId5">
            <a:alphaModFix/>
          </a:blip>
          <a:srcRect l="5455" t="10559" r="5817" b="12216"/>
          <a:stretch/>
        </p:blipFill>
        <p:spPr>
          <a:xfrm>
            <a:off x="457200" y="381000"/>
            <a:ext cx="4648200" cy="243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"/>
          <p:cNvSpPr txBox="1"/>
          <p:nvPr/>
        </p:nvSpPr>
        <p:spPr>
          <a:xfrm>
            <a:off x="304800" y="4527550"/>
            <a:ext cx="8610600" cy="1920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Tahoma"/>
              <a:buNone/>
            </a:pPr>
            <a:r>
              <a:rPr lang="en-US" sz="20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  Писцы выполняли очень тяжёлое занятие. Изо дня в день выводили буквы – аккуратно и внимательно, чтобы не капнула капля чернил и не  испортила текст. Когда появилась бумага писать стали гусиными перьями.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Tahoma"/>
              <a:buNone/>
            </a:pPr>
            <a:r>
              <a:rPr lang="en-US" sz="20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  Чернильный прибор состоял из чернильницы, песочницы и перницы. Это футляр для перьев так назывался – перница.</a:t>
            </a:r>
            <a:endParaRPr/>
          </a:p>
        </p:txBody>
      </p:sp>
      <p:pic>
        <p:nvPicPr>
          <p:cNvPr id="113" name="Google Shape;113;p15"/>
          <p:cNvPicPr preferRelativeResize="0"/>
          <p:nvPr/>
        </p:nvPicPr>
        <p:blipFill rotWithShape="1">
          <a:blip r:embed="rId3">
            <a:alphaModFix/>
          </a:blip>
          <a:srcRect t="16000" b="11998"/>
          <a:stretch/>
        </p:blipFill>
        <p:spPr>
          <a:xfrm>
            <a:off x="2667000" y="381000"/>
            <a:ext cx="38100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5" descr="Картинка 2 из 1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2600325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5" descr="Картинка 20 из 1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10350" y="0"/>
            <a:ext cx="2533650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6"/>
          <p:cNvSpPr txBox="1"/>
          <p:nvPr/>
        </p:nvSpPr>
        <p:spPr>
          <a:xfrm>
            <a:off x="365125" y="260350"/>
            <a:ext cx="8321675" cy="1616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Tahoma"/>
              <a:buNone/>
            </a:pPr>
            <a:r>
              <a:rPr lang="en-US" sz="20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Грамоту осваивали по Святцам, или Месяцеслову. Особенно часто задавали читать Четьи минеи, т.е. предназначенные для чтения, а не для богослужения книги житий святых православной церкви. Причём повествования эти излагаются по порядку месяцев и дней каждого месяца.</a:t>
            </a:r>
            <a:endParaRPr/>
          </a:p>
        </p:txBody>
      </p:sp>
      <p:pic>
        <p:nvPicPr>
          <p:cNvPr id="121" name="Google Shape;121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2057400"/>
            <a:ext cx="2784475" cy="365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00400" y="3962400"/>
            <a:ext cx="5943600" cy="261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7"/>
          <p:cNvSpPr/>
          <p:nvPr/>
        </p:nvSpPr>
        <p:spPr>
          <a:xfrm>
            <a:off x="304800" y="609600"/>
            <a:ext cx="7391400" cy="9144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b="0" i="0">
                <a:ln w="9525" cap="flat" cmpd="sng">
                  <a:solidFill>
                    <a:srgbClr val="00008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rgbClr val="993300"/>
                </a:solidFill>
                <a:latin typeface="Times New Roman"/>
              </a:rPr>
              <a:t>Доскажи пословицу</a:t>
            </a:r>
          </a:p>
        </p:txBody>
      </p:sp>
      <p:sp>
        <p:nvSpPr>
          <p:cNvPr id="128" name="Google Shape;128;p17"/>
          <p:cNvSpPr txBox="1"/>
          <p:nvPr/>
        </p:nvSpPr>
        <p:spPr>
          <a:xfrm>
            <a:off x="517525" y="1633537"/>
            <a:ext cx="2767012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Tahoma"/>
              <a:buNone/>
            </a:pPr>
            <a:r>
              <a:rPr lang="en-US" sz="24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Азбука – наука, </a:t>
            </a:r>
            <a:endParaRPr/>
          </a:p>
        </p:txBody>
      </p:sp>
      <p:sp>
        <p:nvSpPr>
          <p:cNvPr id="129" name="Google Shape;129;p17"/>
          <p:cNvSpPr txBox="1"/>
          <p:nvPr/>
        </p:nvSpPr>
        <p:spPr>
          <a:xfrm>
            <a:off x="3565525" y="1581150"/>
            <a:ext cx="3163887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800"/>
              <a:buFont typeface="Tahoma"/>
              <a:buNone/>
            </a:pPr>
            <a:r>
              <a:rPr lang="en-US" sz="28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а ребятам мука.</a:t>
            </a:r>
            <a:endParaRPr/>
          </a:p>
        </p:txBody>
      </p:sp>
      <p:sp>
        <p:nvSpPr>
          <p:cNvPr id="130" name="Google Shape;130;p17"/>
          <p:cNvSpPr txBox="1"/>
          <p:nvPr/>
        </p:nvSpPr>
        <p:spPr>
          <a:xfrm>
            <a:off x="457200" y="2744787"/>
            <a:ext cx="372903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Tahoma"/>
              <a:buNone/>
            </a:pPr>
            <a:r>
              <a:rPr lang="en-US" sz="24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Что написано пером…</a:t>
            </a:r>
            <a:endParaRPr/>
          </a:p>
        </p:txBody>
      </p:sp>
      <p:sp>
        <p:nvSpPr>
          <p:cNvPr id="131" name="Google Shape;131;p17"/>
          <p:cNvSpPr txBox="1"/>
          <p:nvPr/>
        </p:nvSpPr>
        <p:spPr>
          <a:xfrm>
            <a:off x="3886200" y="2717800"/>
            <a:ext cx="4705350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800"/>
              <a:buFont typeface="Tahoma"/>
              <a:buNone/>
            </a:pPr>
            <a:r>
              <a:rPr lang="en-US" sz="28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- не вырубишь топором.</a:t>
            </a:r>
            <a:endParaRPr/>
          </a:p>
        </p:txBody>
      </p:sp>
      <p:sp>
        <p:nvSpPr>
          <p:cNvPr id="132" name="Google Shape;132;p17"/>
          <p:cNvSpPr txBox="1"/>
          <p:nvPr/>
        </p:nvSpPr>
        <p:spPr>
          <a:xfrm>
            <a:off x="609600" y="2514600"/>
            <a:ext cx="3125787" cy="1830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Tahoma"/>
              <a:buNone/>
            </a:pPr>
            <a:r>
              <a:rPr lang="en-US" sz="24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Грамоте учиться…</a:t>
            </a:r>
            <a:endParaRPr/>
          </a:p>
        </p:txBody>
      </p:sp>
      <p:sp>
        <p:nvSpPr>
          <p:cNvPr id="133" name="Google Shape;133;p17"/>
          <p:cNvSpPr txBox="1"/>
          <p:nvPr/>
        </p:nvSpPr>
        <p:spPr>
          <a:xfrm>
            <a:off x="4343400" y="3860800"/>
            <a:ext cx="3770312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800"/>
              <a:buFont typeface="Tahoma"/>
              <a:buNone/>
            </a:pPr>
            <a:r>
              <a:rPr lang="en-US" sz="28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всегда пригодится.</a:t>
            </a:r>
            <a:endParaRPr/>
          </a:p>
        </p:txBody>
      </p:sp>
      <p:sp>
        <p:nvSpPr>
          <p:cNvPr id="134" name="Google Shape;134;p17"/>
          <p:cNvSpPr txBox="1"/>
          <p:nvPr/>
        </p:nvSpPr>
        <p:spPr>
          <a:xfrm>
            <a:off x="381000" y="3962400"/>
            <a:ext cx="3962400" cy="1281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Tahoma"/>
              <a:buNone/>
            </a:pPr>
            <a:r>
              <a:rPr lang="en-US" sz="24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Побольше грамотных…</a:t>
            </a:r>
            <a:endParaRPr/>
          </a:p>
        </p:txBody>
      </p:sp>
      <p:sp>
        <p:nvSpPr>
          <p:cNvPr id="135" name="Google Shape;135;p17"/>
          <p:cNvSpPr txBox="1"/>
          <p:nvPr/>
        </p:nvSpPr>
        <p:spPr>
          <a:xfrm>
            <a:off x="5029200" y="4724400"/>
            <a:ext cx="3825875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800"/>
              <a:buFont typeface="Tahoma"/>
              <a:buNone/>
            </a:pPr>
            <a:r>
              <a:rPr lang="en-US" sz="28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поменьше дураков.</a:t>
            </a:r>
            <a:endParaRPr/>
          </a:p>
        </p:txBody>
      </p:sp>
      <p:sp>
        <p:nvSpPr>
          <p:cNvPr id="136" name="Google Shape;136;p17"/>
          <p:cNvSpPr txBox="1"/>
          <p:nvPr/>
        </p:nvSpPr>
        <p:spPr>
          <a:xfrm>
            <a:off x="6553200" y="5257800"/>
            <a:ext cx="3124200" cy="2560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Tahoma"/>
              <a:buNone/>
            </a:pPr>
            <a:r>
              <a:rPr lang="en-US" sz="24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Без муки…</a:t>
            </a:r>
            <a:endParaRPr/>
          </a:p>
        </p:txBody>
      </p:sp>
      <p:sp>
        <p:nvSpPr>
          <p:cNvPr id="137" name="Google Shape;137;p17"/>
          <p:cNvSpPr txBox="1"/>
          <p:nvPr/>
        </p:nvSpPr>
        <p:spPr>
          <a:xfrm>
            <a:off x="3352800" y="3657600"/>
            <a:ext cx="2120900" cy="2592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800"/>
              <a:buFont typeface="Tahoma"/>
              <a:buNone/>
            </a:pPr>
            <a:r>
              <a:rPr lang="en-US" sz="28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нет науки.</a:t>
            </a:r>
            <a:endParaRPr/>
          </a:p>
        </p:txBody>
      </p:sp>
      <p:sp>
        <p:nvSpPr>
          <p:cNvPr id="138" name="Google Shape;138;p17"/>
          <p:cNvSpPr txBox="1"/>
          <p:nvPr/>
        </p:nvSpPr>
        <p:spPr>
          <a:xfrm>
            <a:off x="593725" y="5672137"/>
            <a:ext cx="16129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Tahoma"/>
              <a:buNone/>
            </a:pPr>
            <a:r>
              <a:rPr lang="en-US" sz="24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Без муки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28800" y="152400"/>
            <a:ext cx="5276850" cy="417195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4"/>
          <p:cNvSpPr txBox="1"/>
          <p:nvPr/>
        </p:nvSpPr>
        <p:spPr>
          <a:xfrm>
            <a:off x="288925" y="4375150"/>
            <a:ext cx="8626475" cy="2225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ahoma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</a:t>
            </a:r>
            <a:r>
              <a:rPr lang="en-US" sz="2000" b="1" i="0" u="none" strike="noStrike" cap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Летопись 988 года указывает, что князь Владимир после Крещения киевлян начал строить церкви, назначать священников, собирать детей знатных лиц на учение книжное. Матери же детей этих плакали о них как о мёртвых. Они считали, что дети  ещё мало знают о православной вере и не готовы к учёбе. Так обучение распространилось по всей Руси.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28800" y="228600"/>
            <a:ext cx="5448300" cy="3629025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/>
          <p:nvPr/>
        </p:nvSpPr>
        <p:spPr>
          <a:xfrm>
            <a:off x="2895600" y="3429000"/>
            <a:ext cx="3106737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Ипатьевский монастырь</a:t>
            </a:r>
            <a:endParaRPr/>
          </a:p>
        </p:txBody>
      </p:sp>
      <p:sp>
        <p:nvSpPr>
          <p:cNvPr id="35" name="Google Shape;35;p5"/>
          <p:cNvSpPr txBox="1"/>
          <p:nvPr/>
        </p:nvSpPr>
        <p:spPr>
          <a:xfrm>
            <a:off x="609600" y="4495800"/>
            <a:ext cx="8534400" cy="1616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</a:t>
            </a:r>
            <a:r>
              <a:rPr lang="en-US" sz="2000" b="1" i="0" u="none" strike="noStrike" cap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Детей учили при церквах и монастырях.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Tahoma"/>
              <a:buNone/>
            </a:pPr>
            <a:r>
              <a:rPr lang="en-US" sz="2000" b="1" i="0" u="none" strike="noStrike" cap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  Монастырь – это религиозная община монахов или монахинь. Из-за большого количества детей учеников распределяли между учителями в группы по 6-12 человек. Такое деление учащихся было обычным в Средние века.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6" descr="Икона cвятого преподобного Сергия Радонежского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600" y="152400"/>
            <a:ext cx="3756025" cy="441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6"/>
          <p:cNvSpPr txBox="1"/>
          <p:nvPr/>
        </p:nvSpPr>
        <p:spPr>
          <a:xfrm>
            <a:off x="0" y="4953000"/>
            <a:ext cx="4572000" cy="1311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Verdana"/>
              <a:buNone/>
            </a:pPr>
            <a:r>
              <a:rPr lang="en-US" sz="2000" b="1" i="0" u="none" strike="noStrike" cap="none">
                <a:solidFill>
                  <a:srgbClr val="000099"/>
                </a:solidFill>
                <a:latin typeface="Verdana"/>
                <a:ea typeface="Verdana"/>
                <a:cs typeface="Verdana"/>
                <a:sym typeface="Verdana"/>
              </a:rPr>
              <a:t>   Среди прочих молитв преподобному Сергию молятся о детях, которым трудно дается учеба. </a:t>
            </a:r>
            <a:endParaRPr/>
          </a:p>
        </p:txBody>
      </p:sp>
      <p:pic>
        <p:nvPicPr>
          <p:cNvPr id="42" name="Google Shape;42;p6" descr="Картинка 8 из 325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53000" y="2895600"/>
            <a:ext cx="37909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6"/>
          <p:cNvSpPr txBox="1"/>
          <p:nvPr/>
        </p:nvSpPr>
        <p:spPr>
          <a:xfrm>
            <a:off x="4267200" y="685800"/>
            <a:ext cx="4419600" cy="1311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Tahoma"/>
              <a:buNone/>
            </a:pPr>
            <a:r>
              <a:rPr lang="en-US" sz="2000" b="1" i="0" u="none" strike="noStrike" cap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  Святого преподобного        Сергия Радонежского  просят  о просвещении разума к учению. </a:t>
            </a:r>
            <a:endParaRPr/>
          </a:p>
        </p:txBody>
      </p:sp>
      <p:sp>
        <p:nvSpPr>
          <p:cNvPr id="44" name="Google Shape;44;p6"/>
          <p:cNvSpPr txBox="1"/>
          <p:nvPr/>
        </p:nvSpPr>
        <p:spPr>
          <a:xfrm>
            <a:off x="4800600" y="6248400"/>
            <a:ext cx="4191000" cy="792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М.Нестеров.                                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Преподобный Сергий Радонежский. 1899</a:t>
            </a:r>
            <a:r>
              <a:rPr lang="en-US" sz="1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7" descr="Файл:Mikhail Nesterov 00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2600" y="0"/>
            <a:ext cx="5876925" cy="44196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7"/>
          <p:cNvSpPr txBox="1"/>
          <p:nvPr/>
        </p:nvSpPr>
        <p:spPr>
          <a:xfrm>
            <a:off x="2133600" y="4038600"/>
            <a:ext cx="530542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</a:pPr>
            <a:r>
              <a:rPr lang="en-US"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М.Нестеров. Видение отроку Варфоломею. 1890</a:t>
            </a:r>
            <a:endParaRPr/>
          </a:p>
        </p:txBody>
      </p:sp>
      <p:sp>
        <p:nvSpPr>
          <p:cNvPr id="51" name="Google Shape;51;p7"/>
          <p:cNvSpPr txBox="1"/>
          <p:nvPr/>
        </p:nvSpPr>
        <p:spPr>
          <a:xfrm>
            <a:off x="228600" y="4603750"/>
            <a:ext cx="8686800" cy="2047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ahoma"/>
              <a:buNone/>
            </a:pPr>
            <a:r>
              <a:rPr lang="en-US" sz="1600" b="1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</a:t>
            </a:r>
            <a:r>
              <a:rPr lang="en-US" sz="16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В возрасте 10 лет юного Варфоломея, такое имя дали С.Радонежскому родители, отдали обучаться грамоте в церковную школу вместе с братьями. В отличие от братьев Варфоломей отставал в обучении. Учитель ругал его, родители огорчались и усовещивали, сам же он со слезами молился, но учёба вперёд не продвигалась. И тогда случилось событие, о котором сообщают все жизнеописания Сергия Радонежского.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600"/>
              <a:buFont typeface="Tahoma"/>
              <a:buNone/>
            </a:pPr>
            <a:r>
              <a:rPr lang="en-US" sz="16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   После горячей молитвы Бог послал ему Ангела в виде старца, который благословил отрока.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8" descr="Картинка 1 из 19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4357687"/>
            <a:ext cx="3505200" cy="2500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8" descr="Картинка 21 из 199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24400" y="4343400"/>
            <a:ext cx="3962400" cy="1665287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"/>
          <p:cNvSpPr txBox="1"/>
          <p:nvPr/>
        </p:nvSpPr>
        <p:spPr>
          <a:xfrm>
            <a:off x="4114800" y="457200"/>
            <a:ext cx="4572000" cy="314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</a:pPr>
            <a:r>
              <a:rPr lang="en-US"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</a:t>
            </a:r>
            <a:r>
              <a:rPr lang="en-US" sz="20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В древности писали на восковых дощечках, которые назывались «цера», с помощью костяного или деревянного писала. В качестве писчего материала служила и береста – верхний слой коры берёзы. А чтобы писать на ней люди смастерили металлические писала.</a:t>
            </a:r>
            <a:endParaRPr/>
          </a:p>
        </p:txBody>
      </p:sp>
      <p:pic>
        <p:nvPicPr>
          <p:cNvPr id="59" name="Google Shape;59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228600"/>
            <a:ext cx="2635250" cy="37338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8"/>
          <p:cNvSpPr txBox="1"/>
          <p:nvPr/>
        </p:nvSpPr>
        <p:spPr>
          <a:xfrm>
            <a:off x="5318125" y="6280150"/>
            <a:ext cx="259556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</a:pPr>
            <a:r>
              <a:rPr lang="en-US" sz="1800" b="1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Берестяная грамота</a:t>
            </a:r>
            <a:endParaRPr/>
          </a:p>
        </p:txBody>
      </p:sp>
      <p:sp>
        <p:nvSpPr>
          <p:cNvPr id="61" name="Google Shape;61;p8"/>
          <p:cNvSpPr txBox="1"/>
          <p:nvPr/>
        </p:nvSpPr>
        <p:spPr>
          <a:xfrm>
            <a:off x="1600200" y="3962400"/>
            <a:ext cx="86201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</a:pPr>
            <a:r>
              <a:rPr lang="en-US" sz="1800" b="1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Цера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9" descr="Картинка 6 из 23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57800" y="228600"/>
            <a:ext cx="3552825" cy="2659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9" descr="Картинка 15 из 236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4800" y="2895600"/>
            <a:ext cx="2733675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9" descr="Картинка 13 из 236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33800" y="3048000"/>
            <a:ext cx="5076825" cy="360997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9"/>
          <p:cNvSpPr txBox="1"/>
          <p:nvPr/>
        </p:nvSpPr>
        <p:spPr>
          <a:xfrm>
            <a:off x="609600" y="609600"/>
            <a:ext cx="3657600" cy="1616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Tahoma"/>
              <a:buNone/>
            </a:pPr>
            <a:r>
              <a:rPr lang="en-US" sz="20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  В семь лет мальчиков отдавали учиться грамоте, а девочек начинали обучать шить, вышивать, прясть, ткать.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200" y="685800"/>
            <a:ext cx="4492625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0"/>
          <p:cNvSpPr txBox="1"/>
          <p:nvPr/>
        </p:nvSpPr>
        <p:spPr>
          <a:xfrm>
            <a:off x="5105400" y="838200"/>
            <a:ext cx="3810000" cy="48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Tahoma"/>
              <a:buNone/>
            </a:pPr>
            <a:r>
              <a:rPr lang="en-US" sz="24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По давно заведённому обычаю детей отдавали учить грамоте на пророка Наума. Этого святого православная церковь чествует 14 декабря. Зовут его в народе Наум-грамотник. Значит,  в те времена дети шли в школу 14 декабря, а не 1 сентября.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CCFF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/>
          <p:nvPr/>
        </p:nvSpPr>
        <p:spPr>
          <a:xfrm>
            <a:off x="304800" y="533400"/>
            <a:ext cx="8458200" cy="6762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b="0" i="0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Пословицы о грамоте</a:t>
            </a:r>
          </a:p>
        </p:txBody>
      </p:sp>
      <p:sp>
        <p:nvSpPr>
          <p:cNvPr id="81" name="Google Shape;81;p11"/>
          <p:cNvSpPr txBox="1"/>
          <p:nvPr/>
        </p:nvSpPr>
        <p:spPr>
          <a:xfrm>
            <a:off x="914400" y="1473200"/>
            <a:ext cx="7391400" cy="4473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Tahoma"/>
              <a:buNone/>
            </a:pPr>
            <a:r>
              <a:rPr lang="en-US" sz="24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Пророк Наум наставит на ум.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Tahoma"/>
              <a:buNone/>
            </a:pPr>
            <a:r>
              <a:rPr lang="en-US" sz="24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Голова без ума, что фонарь без свечи.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Tahoma"/>
              <a:buNone/>
            </a:pPr>
            <a:r>
              <a:rPr lang="en-US" sz="24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Корень учения горек, да плод его сладок.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Tahoma"/>
              <a:buNone/>
            </a:pPr>
            <a:r>
              <a:rPr lang="en-US" sz="24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Красна птица перьем, а человек - уменьем.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Tahoma"/>
              <a:buNone/>
            </a:pPr>
            <a:r>
              <a:rPr lang="en-US" sz="24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Не учась, и лаптя не сплетёшь.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400"/>
              <a:buFont typeface="Tahoma"/>
              <a:buNone/>
            </a:pPr>
            <a:r>
              <a:rPr lang="en-US" sz="2400" b="1" i="0" u="none">
                <a:solidFill>
                  <a:srgbClr val="000099"/>
                </a:solidFill>
                <a:latin typeface="Tahoma"/>
                <a:ea typeface="Tahoma"/>
                <a:cs typeface="Tahoma"/>
                <a:sym typeface="Tahoma"/>
              </a:rPr>
              <a:t>Аз, буки и веди – страшат, что медведи.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>
              <a:solidFill>
                <a:srgbClr val="000099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кстура">
  <a:themeElements>
    <a:clrScheme name="Текстура">
      <a:dk1>
        <a:srgbClr val="FFFFFF"/>
      </a:dk1>
      <a:lt1>
        <a:srgbClr val="2B5481"/>
      </a:lt1>
      <a:dk2>
        <a:srgbClr val="E5FFFF"/>
      </a:dk2>
      <a:lt2>
        <a:srgbClr val="003366"/>
      </a:lt2>
      <a:accent1>
        <a:srgbClr val="009999"/>
      </a:accent1>
      <a:accent2>
        <a:srgbClr val="336699"/>
      </a:accent2>
      <a:accent3>
        <a:srgbClr val="2B5481"/>
      </a:accent3>
      <a:accent4>
        <a:srgbClr val="009999"/>
      </a:accent4>
      <a:accent5>
        <a:srgbClr val="336699"/>
      </a:accent5>
      <a:accent6>
        <a:srgbClr val="2B5481"/>
      </a:accent6>
      <a:hlink>
        <a:srgbClr val="00CCFF"/>
      </a:hlink>
      <a:folHlink>
        <a:srgbClr val="FF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719</Words>
  <Application>Microsoft Office PowerPoint</Application>
  <PresentationFormat>Экран (4:3)</PresentationFormat>
  <Paragraphs>72</Paragraphs>
  <Slides>15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Текстура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1</cp:revision>
  <dcterms:modified xsi:type="dcterms:W3CDTF">2023-02-08T16:07:30Z</dcterms:modified>
</cp:coreProperties>
</file>