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xlsx" ContentType="application/vnd.openxmlformats-officedocument.spreadsheetml.sheet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7" r:id="rId6"/>
    <p:sldId id="262" r:id="rId7"/>
    <p:sldId id="265" r:id="rId8"/>
    <p:sldId id="268" r:id="rId9"/>
    <p:sldId id="261" r:id="rId10"/>
    <p:sldId id="259" r:id="rId11"/>
    <p:sldId id="264" r:id="rId12"/>
    <p:sldId id="26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6" autoAdjust="0"/>
    <p:restoredTop sz="94630"/>
  </p:normalViewPr>
  <p:slideViewPr>
    <p:cSldViewPr>
      <p:cViewPr varScale="1">
        <p:scale>
          <a:sx n="87" d="100"/>
          <a:sy n="87" d="100"/>
        </p:scale>
        <p:origin x="212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65BE72-D668-4086-937F-E3171B5F5B9F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ABA1077-8449-4009-8ED1-0195A0F72185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Водородный</a:t>
          </a:r>
        </a:p>
        <a:p>
          <a:r>
            <a:rPr lang="ru-RU" dirty="0" smtClean="0">
              <a:solidFill>
                <a:schemeClr val="bg1"/>
              </a:solidFill>
            </a:rPr>
            <a:t>котёл</a:t>
          </a:r>
          <a:endParaRPr lang="ru-RU" dirty="0">
            <a:solidFill>
              <a:schemeClr val="bg1"/>
            </a:solidFill>
          </a:endParaRPr>
        </a:p>
      </dgm:t>
    </dgm:pt>
    <dgm:pt modelId="{64B2EB22-DAB6-4536-8E10-510F10B97F98}" type="parTrans" cxnId="{E301BA95-F937-48CA-89E9-5B37AD43272D}">
      <dgm:prSet/>
      <dgm:spPr/>
      <dgm:t>
        <a:bodyPr/>
        <a:lstStyle/>
        <a:p>
          <a:endParaRPr lang="ru-RU"/>
        </a:p>
      </dgm:t>
    </dgm:pt>
    <dgm:pt modelId="{02945D3B-7F34-4756-B13E-19F77E19C6C6}" type="sibTrans" cxnId="{E301BA95-F937-48CA-89E9-5B37AD43272D}">
      <dgm:prSet/>
      <dgm:spPr/>
      <dgm:t>
        <a:bodyPr/>
        <a:lstStyle/>
        <a:p>
          <a:endParaRPr lang="ru-RU"/>
        </a:p>
      </dgm:t>
    </dgm:pt>
    <dgm:pt modelId="{A6ADAA4A-4873-401B-BE08-032A2EB91E55}">
      <dgm:prSet phldrT="[Текст]"/>
      <dgm:spPr/>
      <dgm:t>
        <a:bodyPr/>
        <a:lstStyle/>
        <a:p>
          <a:r>
            <a:rPr lang="ru-RU" dirty="0" smtClean="0"/>
            <a:t> </a:t>
          </a:r>
          <a:r>
            <a:rPr lang="ru-RU" dirty="0" smtClean="0">
              <a:solidFill>
                <a:schemeClr val="bg1"/>
              </a:solidFill>
            </a:rPr>
            <a:t>Вода и  электричество</a:t>
          </a:r>
          <a:endParaRPr lang="ru-RU" dirty="0">
            <a:solidFill>
              <a:schemeClr val="bg1"/>
            </a:solidFill>
          </a:endParaRPr>
        </a:p>
      </dgm:t>
    </dgm:pt>
    <dgm:pt modelId="{A164671F-D7BF-4D41-8932-BBEDE7AEEC4C}" type="parTrans" cxnId="{52D9704A-099F-43B6-8E38-09E34316DFD4}">
      <dgm:prSet/>
      <dgm:spPr/>
      <dgm:t>
        <a:bodyPr/>
        <a:lstStyle/>
        <a:p>
          <a:endParaRPr lang="ru-RU"/>
        </a:p>
      </dgm:t>
    </dgm:pt>
    <dgm:pt modelId="{F5E2FDD7-535F-4042-8031-67283D4760D0}" type="sibTrans" cxnId="{52D9704A-099F-43B6-8E38-09E34316DFD4}">
      <dgm:prSet/>
      <dgm:spPr/>
      <dgm:t>
        <a:bodyPr/>
        <a:lstStyle/>
        <a:p>
          <a:endParaRPr lang="ru-RU"/>
        </a:p>
      </dgm:t>
    </dgm:pt>
    <dgm:pt modelId="{B8221409-8871-4985-ACDA-2DB07BA42EBD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Прочее,  согласно тех. документации</a:t>
          </a:r>
          <a:endParaRPr lang="ru-RU" dirty="0">
            <a:solidFill>
              <a:schemeClr val="bg1"/>
            </a:solidFill>
          </a:endParaRPr>
        </a:p>
      </dgm:t>
    </dgm:pt>
    <dgm:pt modelId="{0414700B-4425-4F6C-8E92-99E271177EF9}" type="parTrans" cxnId="{D9428680-8935-435A-BBA0-332E69A5F063}">
      <dgm:prSet/>
      <dgm:spPr/>
      <dgm:t>
        <a:bodyPr/>
        <a:lstStyle/>
        <a:p>
          <a:endParaRPr lang="ru-RU"/>
        </a:p>
      </dgm:t>
    </dgm:pt>
    <dgm:pt modelId="{7BE10BBC-7E58-42D6-89A2-FDCF0E723D68}" type="sibTrans" cxnId="{D9428680-8935-435A-BBA0-332E69A5F063}">
      <dgm:prSet/>
      <dgm:spPr/>
      <dgm:t>
        <a:bodyPr/>
        <a:lstStyle/>
        <a:p>
          <a:endParaRPr lang="ru-RU"/>
        </a:p>
      </dgm:t>
    </dgm:pt>
    <dgm:pt modelId="{2E29C68C-EC1C-4EE5-96B7-F05C66F0E6F7}" type="pres">
      <dgm:prSet presAssocID="{D665BE72-D668-4086-937F-E3171B5F5B9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2E34BF2-9D99-44F3-B608-9D7948F454CA}" type="pres">
      <dgm:prSet presAssocID="{8ABA1077-8449-4009-8ED1-0195A0F72185}" presName="composite" presStyleCnt="0"/>
      <dgm:spPr/>
    </dgm:pt>
    <dgm:pt modelId="{200AEB24-69C5-446F-9B8B-03F2BE8EAD88}" type="pres">
      <dgm:prSet presAssocID="{8ABA1077-8449-4009-8ED1-0195A0F72185}" presName="LShape" presStyleLbl="alignNode1" presStyleIdx="0" presStyleCnt="5"/>
      <dgm:spPr/>
    </dgm:pt>
    <dgm:pt modelId="{0F4FA46F-2BB8-4441-A263-CBC700543F92}" type="pres">
      <dgm:prSet presAssocID="{8ABA1077-8449-4009-8ED1-0195A0F72185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CF535-48D6-4181-92B8-B1FDDFD6135D}" type="pres">
      <dgm:prSet presAssocID="{8ABA1077-8449-4009-8ED1-0195A0F72185}" presName="Triangle" presStyleLbl="alignNode1" presStyleIdx="1" presStyleCnt="5"/>
      <dgm:spPr/>
    </dgm:pt>
    <dgm:pt modelId="{B0082EBB-F556-4022-B90F-526A8594617C}" type="pres">
      <dgm:prSet presAssocID="{02945D3B-7F34-4756-B13E-19F77E19C6C6}" presName="sibTrans" presStyleCnt="0"/>
      <dgm:spPr/>
    </dgm:pt>
    <dgm:pt modelId="{006DE3C3-341D-43CB-A147-49ECA6232F3C}" type="pres">
      <dgm:prSet presAssocID="{02945D3B-7F34-4756-B13E-19F77E19C6C6}" presName="space" presStyleCnt="0"/>
      <dgm:spPr/>
    </dgm:pt>
    <dgm:pt modelId="{93C7011B-D48D-414B-9250-92EC11BB929D}" type="pres">
      <dgm:prSet presAssocID="{A6ADAA4A-4873-401B-BE08-032A2EB91E55}" presName="composite" presStyleCnt="0"/>
      <dgm:spPr/>
    </dgm:pt>
    <dgm:pt modelId="{B9EABB4E-35CB-43A8-A704-E99DA4D31A1C}" type="pres">
      <dgm:prSet presAssocID="{A6ADAA4A-4873-401B-BE08-032A2EB91E55}" presName="LShape" presStyleLbl="alignNode1" presStyleIdx="2" presStyleCnt="5"/>
      <dgm:spPr/>
    </dgm:pt>
    <dgm:pt modelId="{64A90237-C03C-42B0-9439-F1B315919453}" type="pres">
      <dgm:prSet presAssocID="{A6ADAA4A-4873-401B-BE08-032A2EB91E55}" presName="ParentText" presStyleLbl="revTx" presStyleIdx="1" presStyleCnt="3" custScaleX="113648" custLinFactNeighborX="4592" custLinFactNeighborY="9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4510F-A4BD-4D19-9DCE-EE2003070DEC}" type="pres">
      <dgm:prSet presAssocID="{A6ADAA4A-4873-401B-BE08-032A2EB91E55}" presName="Triangle" presStyleLbl="alignNode1" presStyleIdx="3" presStyleCnt="5"/>
      <dgm:spPr/>
    </dgm:pt>
    <dgm:pt modelId="{CD078E01-4A5E-4696-8F69-F31431F0C297}" type="pres">
      <dgm:prSet presAssocID="{F5E2FDD7-535F-4042-8031-67283D4760D0}" presName="sibTrans" presStyleCnt="0"/>
      <dgm:spPr/>
    </dgm:pt>
    <dgm:pt modelId="{AACB32AD-F84E-4891-BEC7-011AE1D88794}" type="pres">
      <dgm:prSet presAssocID="{F5E2FDD7-535F-4042-8031-67283D4760D0}" presName="space" presStyleCnt="0"/>
      <dgm:spPr/>
    </dgm:pt>
    <dgm:pt modelId="{848D9101-08BE-4478-8807-2F41E9228110}" type="pres">
      <dgm:prSet presAssocID="{B8221409-8871-4985-ACDA-2DB07BA42EBD}" presName="composite" presStyleCnt="0"/>
      <dgm:spPr/>
    </dgm:pt>
    <dgm:pt modelId="{ADABCFD2-9B7D-4D05-A52D-B4ADDF3514FF}" type="pres">
      <dgm:prSet presAssocID="{B8221409-8871-4985-ACDA-2DB07BA42EBD}" presName="LShape" presStyleLbl="alignNode1" presStyleIdx="4" presStyleCnt="5"/>
      <dgm:spPr/>
    </dgm:pt>
    <dgm:pt modelId="{3D7398F2-BD3D-4A14-87AA-BC9FBCA8B9C7}" type="pres">
      <dgm:prSet presAssocID="{B8221409-8871-4985-ACDA-2DB07BA42EBD}" presName="ParentText" presStyleLbl="revTx" presStyleIdx="2" presStyleCnt="3" custScaleX="1062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8DACFF-595E-4267-870F-C663C117BF17}" type="presOf" srcId="{B8221409-8871-4985-ACDA-2DB07BA42EBD}" destId="{3D7398F2-BD3D-4A14-87AA-BC9FBCA8B9C7}" srcOrd="0" destOrd="0" presId="urn:microsoft.com/office/officeart/2009/3/layout/StepUpProcess"/>
    <dgm:cxn modelId="{CB3D5BF3-5BA6-49BB-943C-686B683CEFE9}" type="presOf" srcId="{A6ADAA4A-4873-401B-BE08-032A2EB91E55}" destId="{64A90237-C03C-42B0-9439-F1B315919453}" srcOrd="0" destOrd="0" presId="urn:microsoft.com/office/officeart/2009/3/layout/StepUpProcess"/>
    <dgm:cxn modelId="{52D9704A-099F-43B6-8E38-09E34316DFD4}" srcId="{D665BE72-D668-4086-937F-E3171B5F5B9F}" destId="{A6ADAA4A-4873-401B-BE08-032A2EB91E55}" srcOrd="1" destOrd="0" parTransId="{A164671F-D7BF-4D41-8932-BBEDE7AEEC4C}" sibTransId="{F5E2FDD7-535F-4042-8031-67283D4760D0}"/>
    <dgm:cxn modelId="{D9428680-8935-435A-BBA0-332E69A5F063}" srcId="{D665BE72-D668-4086-937F-E3171B5F5B9F}" destId="{B8221409-8871-4985-ACDA-2DB07BA42EBD}" srcOrd="2" destOrd="0" parTransId="{0414700B-4425-4F6C-8E92-99E271177EF9}" sibTransId="{7BE10BBC-7E58-42D6-89A2-FDCF0E723D68}"/>
    <dgm:cxn modelId="{B21DA520-970E-4B82-A2B9-8938B584CBA2}" type="presOf" srcId="{8ABA1077-8449-4009-8ED1-0195A0F72185}" destId="{0F4FA46F-2BB8-4441-A263-CBC700543F92}" srcOrd="0" destOrd="0" presId="urn:microsoft.com/office/officeart/2009/3/layout/StepUpProcess"/>
    <dgm:cxn modelId="{C87526CD-674B-465C-A0A6-DEE58B349843}" type="presOf" srcId="{D665BE72-D668-4086-937F-E3171B5F5B9F}" destId="{2E29C68C-EC1C-4EE5-96B7-F05C66F0E6F7}" srcOrd="0" destOrd="0" presId="urn:microsoft.com/office/officeart/2009/3/layout/StepUpProcess"/>
    <dgm:cxn modelId="{E301BA95-F937-48CA-89E9-5B37AD43272D}" srcId="{D665BE72-D668-4086-937F-E3171B5F5B9F}" destId="{8ABA1077-8449-4009-8ED1-0195A0F72185}" srcOrd="0" destOrd="0" parTransId="{64B2EB22-DAB6-4536-8E10-510F10B97F98}" sibTransId="{02945D3B-7F34-4756-B13E-19F77E19C6C6}"/>
    <dgm:cxn modelId="{21FF4880-E5DF-474D-8BDA-9A6F3D01CF49}" type="presParOf" srcId="{2E29C68C-EC1C-4EE5-96B7-F05C66F0E6F7}" destId="{12E34BF2-9D99-44F3-B608-9D7948F454CA}" srcOrd="0" destOrd="0" presId="urn:microsoft.com/office/officeart/2009/3/layout/StepUpProcess"/>
    <dgm:cxn modelId="{0DAC5193-A6FC-4A91-BAC6-8AE1599EFEF6}" type="presParOf" srcId="{12E34BF2-9D99-44F3-B608-9D7948F454CA}" destId="{200AEB24-69C5-446F-9B8B-03F2BE8EAD88}" srcOrd="0" destOrd="0" presId="urn:microsoft.com/office/officeart/2009/3/layout/StepUpProcess"/>
    <dgm:cxn modelId="{D70B90CD-E1C5-4691-832B-97273E2F4624}" type="presParOf" srcId="{12E34BF2-9D99-44F3-B608-9D7948F454CA}" destId="{0F4FA46F-2BB8-4441-A263-CBC700543F92}" srcOrd="1" destOrd="0" presId="urn:microsoft.com/office/officeart/2009/3/layout/StepUpProcess"/>
    <dgm:cxn modelId="{DAD644F5-13E2-48BF-84FA-021EB31C36C1}" type="presParOf" srcId="{12E34BF2-9D99-44F3-B608-9D7948F454CA}" destId="{187CF535-48D6-4181-92B8-B1FDDFD6135D}" srcOrd="2" destOrd="0" presId="urn:microsoft.com/office/officeart/2009/3/layout/StepUpProcess"/>
    <dgm:cxn modelId="{26395A39-4A0D-40D5-A7B7-B322680B9A11}" type="presParOf" srcId="{2E29C68C-EC1C-4EE5-96B7-F05C66F0E6F7}" destId="{B0082EBB-F556-4022-B90F-526A8594617C}" srcOrd="1" destOrd="0" presId="urn:microsoft.com/office/officeart/2009/3/layout/StepUpProcess"/>
    <dgm:cxn modelId="{91579E2D-51CB-4376-B1CE-45C4831C97E5}" type="presParOf" srcId="{B0082EBB-F556-4022-B90F-526A8594617C}" destId="{006DE3C3-341D-43CB-A147-49ECA6232F3C}" srcOrd="0" destOrd="0" presId="urn:microsoft.com/office/officeart/2009/3/layout/StepUpProcess"/>
    <dgm:cxn modelId="{D45A5FDF-3809-427C-8300-8B6ECE4075E2}" type="presParOf" srcId="{2E29C68C-EC1C-4EE5-96B7-F05C66F0E6F7}" destId="{93C7011B-D48D-414B-9250-92EC11BB929D}" srcOrd="2" destOrd="0" presId="urn:microsoft.com/office/officeart/2009/3/layout/StepUpProcess"/>
    <dgm:cxn modelId="{EF97D96B-DFDF-4C2E-ABE0-4926B2A12872}" type="presParOf" srcId="{93C7011B-D48D-414B-9250-92EC11BB929D}" destId="{B9EABB4E-35CB-43A8-A704-E99DA4D31A1C}" srcOrd="0" destOrd="0" presId="urn:microsoft.com/office/officeart/2009/3/layout/StepUpProcess"/>
    <dgm:cxn modelId="{E62C6A1A-8D97-4212-B638-B30C3E7B7E09}" type="presParOf" srcId="{93C7011B-D48D-414B-9250-92EC11BB929D}" destId="{64A90237-C03C-42B0-9439-F1B315919453}" srcOrd="1" destOrd="0" presId="urn:microsoft.com/office/officeart/2009/3/layout/StepUpProcess"/>
    <dgm:cxn modelId="{80492ADC-23FF-4C8B-8F99-5C92E8D64EB7}" type="presParOf" srcId="{93C7011B-D48D-414B-9250-92EC11BB929D}" destId="{C154510F-A4BD-4D19-9DCE-EE2003070DEC}" srcOrd="2" destOrd="0" presId="urn:microsoft.com/office/officeart/2009/3/layout/StepUpProcess"/>
    <dgm:cxn modelId="{98F2A93E-137A-429D-9917-F89DE065D916}" type="presParOf" srcId="{2E29C68C-EC1C-4EE5-96B7-F05C66F0E6F7}" destId="{CD078E01-4A5E-4696-8F69-F31431F0C297}" srcOrd="3" destOrd="0" presId="urn:microsoft.com/office/officeart/2009/3/layout/StepUpProcess"/>
    <dgm:cxn modelId="{313CE173-0BF3-4948-84E1-98028E56E616}" type="presParOf" srcId="{CD078E01-4A5E-4696-8F69-F31431F0C297}" destId="{AACB32AD-F84E-4891-BEC7-011AE1D88794}" srcOrd="0" destOrd="0" presId="urn:microsoft.com/office/officeart/2009/3/layout/StepUpProcess"/>
    <dgm:cxn modelId="{51293508-5FB9-4A3E-BCAC-D21E006C738D}" type="presParOf" srcId="{2E29C68C-EC1C-4EE5-96B7-F05C66F0E6F7}" destId="{848D9101-08BE-4478-8807-2F41E9228110}" srcOrd="4" destOrd="0" presId="urn:microsoft.com/office/officeart/2009/3/layout/StepUpProcess"/>
    <dgm:cxn modelId="{ABA6558F-C2EC-42F9-81BB-7B58E863E216}" type="presParOf" srcId="{848D9101-08BE-4478-8807-2F41E9228110}" destId="{ADABCFD2-9B7D-4D05-A52D-B4ADDF3514FF}" srcOrd="0" destOrd="0" presId="urn:microsoft.com/office/officeart/2009/3/layout/StepUpProcess"/>
    <dgm:cxn modelId="{D06728B0-A5C2-439E-A6BC-662235F54C7D}" type="presParOf" srcId="{848D9101-08BE-4478-8807-2F41E9228110}" destId="{3D7398F2-BD3D-4A14-87AA-BC9FBCA8B9C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2EFEB7-B151-4080-9040-5AB07E8F036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91B68FD-D837-44B2-A314-567D044E2D9B}">
      <dgm:prSet phldrT="[Текст]"/>
      <dgm:spPr/>
      <dgm:t>
        <a:bodyPr/>
        <a:lstStyle/>
        <a:p>
          <a:r>
            <a:rPr lang="ru-RU" dirty="0" smtClean="0"/>
            <a:t>Сохраним </a:t>
          </a:r>
          <a:r>
            <a:rPr lang="ru-RU" dirty="0" err="1" smtClean="0"/>
            <a:t>невозобновляемые</a:t>
          </a:r>
          <a:r>
            <a:rPr lang="ru-RU" dirty="0" smtClean="0"/>
            <a:t> ископаемые  </a:t>
          </a:r>
          <a:endParaRPr lang="ru-RU" dirty="0"/>
        </a:p>
      </dgm:t>
    </dgm:pt>
    <dgm:pt modelId="{83C6224E-C8B6-4AAD-A43A-C0E8A826DF49}" type="parTrans" cxnId="{881D765A-33E1-4B78-BC8E-5BF3382CE502}">
      <dgm:prSet/>
      <dgm:spPr/>
      <dgm:t>
        <a:bodyPr/>
        <a:lstStyle/>
        <a:p>
          <a:endParaRPr lang="ru-RU"/>
        </a:p>
      </dgm:t>
    </dgm:pt>
    <dgm:pt modelId="{F7F0971C-E402-410F-9B43-1501DAEFDCA6}" type="sibTrans" cxnId="{881D765A-33E1-4B78-BC8E-5BF3382CE502}">
      <dgm:prSet/>
      <dgm:spPr/>
      <dgm:t>
        <a:bodyPr/>
        <a:lstStyle/>
        <a:p>
          <a:endParaRPr lang="ru-RU"/>
        </a:p>
      </dgm:t>
    </dgm:pt>
    <dgm:pt modelId="{C6AE276A-7274-4ACA-AFD2-E55DD1B89888}">
      <dgm:prSet phldrT="[Текст]"/>
      <dgm:spPr/>
      <dgm:t>
        <a:bodyPr/>
        <a:lstStyle/>
        <a:p>
          <a:r>
            <a:rPr lang="ru-RU" dirty="0" smtClean="0"/>
            <a:t>Поддержим экологию в регионе</a:t>
          </a:r>
          <a:endParaRPr lang="ru-RU" dirty="0"/>
        </a:p>
      </dgm:t>
    </dgm:pt>
    <dgm:pt modelId="{55DE9E0B-804F-4A00-8001-D94CEF81FE30}" type="parTrans" cxnId="{D4F92F60-BD4C-42D2-BCF9-DCCC9FEA1EAA}">
      <dgm:prSet/>
      <dgm:spPr/>
      <dgm:t>
        <a:bodyPr/>
        <a:lstStyle/>
        <a:p>
          <a:endParaRPr lang="ru-RU"/>
        </a:p>
      </dgm:t>
    </dgm:pt>
    <dgm:pt modelId="{201C79AF-03B4-4217-9A81-D1FD77FCC6AD}" type="sibTrans" cxnId="{D4F92F60-BD4C-42D2-BCF9-DCCC9FEA1EAA}">
      <dgm:prSet/>
      <dgm:spPr/>
      <dgm:t>
        <a:bodyPr/>
        <a:lstStyle/>
        <a:p>
          <a:endParaRPr lang="ru-RU"/>
        </a:p>
      </dgm:t>
    </dgm:pt>
    <dgm:pt modelId="{F30C68DC-7F82-47AF-9EEE-4B5641E3D787}">
      <dgm:prSet phldrT="[Текст]"/>
      <dgm:spPr/>
      <dgm:t>
        <a:bodyPr/>
        <a:lstStyle/>
        <a:p>
          <a:r>
            <a:rPr lang="ru-RU" dirty="0" smtClean="0"/>
            <a:t>Не потеряем тепло в тубах, ведущих от ТЭЦ к домам</a:t>
          </a:r>
          <a:endParaRPr lang="ru-RU" dirty="0"/>
        </a:p>
      </dgm:t>
    </dgm:pt>
    <dgm:pt modelId="{27320B42-C36E-4729-9B59-3D3B12A6C17C}" type="parTrans" cxnId="{A683AFB8-3840-4D6C-BF92-87ECA8FD087F}">
      <dgm:prSet/>
      <dgm:spPr/>
      <dgm:t>
        <a:bodyPr/>
        <a:lstStyle/>
        <a:p>
          <a:endParaRPr lang="ru-RU"/>
        </a:p>
      </dgm:t>
    </dgm:pt>
    <dgm:pt modelId="{0A3765BC-8DA7-44C8-A1AE-777DA5588825}" type="sibTrans" cxnId="{A683AFB8-3840-4D6C-BF92-87ECA8FD087F}">
      <dgm:prSet/>
      <dgm:spPr/>
      <dgm:t>
        <a:bodyPr/>
        <a:lstStyle/>
        <a:p>
          <a:endParaRPr lang="ru-RU"/>
        </a:p>
      </dgm:t>
    </dgm:pt>
    <dgm:pt modelId="{864C5BEE-454E-4E63-8FC1-88C75F6C39EF}" type="pres">
      <dgm:prSet presAssocID="{C32EFEB7-B151-4080-9040-5AB07E8F036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C9179ACE-19AA-44B3-A523-9E490EA69CE8}" type="pres">
      <dgm:prSet presAssocID="{C32EFEB7-B151-4080-9040-5AB07E8F036B}" presName="Name1" presStyleCnt="0"/>
      <dgm:spPr/>
    </dgm:pt>
    <dgm:pt modelId="{AB22F6EA-A971-4225-B7DF-15909E1D49C5}" type="pres">
      <dgm:prSet presAssocID="{C32EFEB7-B151-4080-9040-5AB07E8F036B}" presName="cycle" presStyleCnt="0"/>
      <dgm:spPr/>
    </dgm:pt>
    <dgm:pt modelId="{AE2AB4F5-B0A0-4AD4-A428-A71DE54D896B}" type="pres">
      <dgm:prSet presAssocID="{C32EFEB7-B151-4080-9040-5AB07E8F036B}" presName="srcNode" presStyleLbl="node1" presStyleIdx="0" presStyleCnt="3"/>
      <dgm:spPr/>
    </dgm:pt>
    <dgm:pt modelId="{693EE302-07B4-4CB1-9B1D-BA9E8D19E83E}" type="pres">
      <dgm:prSet presAssocID="{C32EFEB7-B151-4080-9040-5AB07E8F036B}" presName="conn" presStyleLbl="parChTrans1D2" presStyleIdx="0" presStyleCnt="1"/>
      <dgm:spPr/>
      <dgm:t>
        <a:bodyPr/>
        <a:lstStyle/>
        <a:p>
          <a:endParaRPr lang="ru-RU"/>
        </a:p>
      </dgm:t>
    </dgm:pt>
    <dgm:pt modelId="{E52442A6-5ADB-477D-8B95-3922549C071E}" type="pres">
      <dgm:prSet presAssocID="{C32EFEB7-B151-4080-9040-5AB07E8F036B}" presName="extraNode" presStyleLbl="node1" presStyleIdx="0" presStyleCnt="3"/>
      <dgm:spPr/>
    </dgm:pt>
    <dgm:pt modelId="{3599CADB-FAFD-4E21-A921-6C6207B20642}" type="pres">
      <dgm:prSet presAssocID="{C32EFEB7-B151-4080-9040-5AB07E8F036B}" presName="dstNode" presStyleLbl="node1" presStyleIdx="0" presStyleCnt="3"/>
      <dgm:spPr/>
    </dgm:pt>
    <dgm:pt modelId="{BAE23D6B-3F8A-4FA6-9028-5565E45307D9}" type="pres">
      <dgm:prSet presAssocID="{191B68FD-D837-44B2-A314-567D044E2D9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0672D5-4780-4D86-9952-A6CED4E4B431}" type="pres">
      <dgm:prSet presAssocID="{191B68FD-D837-44B2-A314-567D044E2D9B}" presName="accent_1" presStyleCnt="0"/>
      <dgm:spPr/>
    </dgm:pt>
    <dgm:pt modelId="{75CBF57D-FA5D-4BAA-863C-98CA45C90816}" type="pres">
      <dgm:prSet presAssocID="{191B68FD-D837-44B2-A314-567D044E2D9B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871404E-29C5-4B3F-B1B2-820E6E7F1C78}" type="pres">
      <dgm:prSet presAssocID="{C6AE276A-7274-4ACA-AFD2-E55DD1B89888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6789D-A62B-47E4-ACD5-131B1BDF1C77}" type="pres">
      <dgm:prSet presAssocID="{C6AE276A-7274-4ACA-AFD2-E55DD1B89888}" presName="accent_2" presStyleCnt="0"/>
      <dgm:spPr/>
    </dgm:pt>
    <dgm:pt modelId="{877713D7-A1ED-46C0-A067-0FB5DED9801F}" type="pres">
      <dgm:prSet presAssocID="{C6AE276A-7274-4ACA-AFD2-E55DD1B89888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AB99335-F11D-4CE3-8E2C-2997B35099C8}" type="pres">
      <dgm:prSet presAssocID="{F30C68DC-7F82-47AF-9EEE-4B5641E3D78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723D18-9517-4B94-BFAF-794B17637876}" type="pres">
      <dgm:prSet presAssocID="{F30C68DC-7F82-47AF-9EEE-4B5641E3D787}" presName="accent_3" presStyleCnt="0"/>
      <dgm:spPr/>
    </dgm:pt>
    <dgm:pt modelId="{DB382AAD-7883-4537-9ED4-24A9DBA3DF9B}" type="pres">
      <dgm:prSet presAssocID="{F30C68DC-7F82-47AF-9EEE-4B5641E3D787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881D765A-33E1-4B78-BC8E-5BF3382CE502}" srcId="{C32EFEB7-B151-4080-9040-5AB07E8F036B}" destId="{191B68FD-D837-44B2-A314-567D044E2D9B}" srcOrd="0" destOrd="0" parTransId="{83C6224E-C8B6-4AAD-A43A-C0E8A826DF49}" sibTransId="{F7F0971C-E402-410F-9B43-1501DAEFDCA6}"/>
    <dgm:cxn modelId="{CBA483F2-2191-49D9-926E-B79BDF223D7D}" type="presOf" srcId="{F7F0971C-E402-410F-9B43-1501DAEFDCA6}" destId="{693EE302-07B4-4CB1-9B1D-BA9E8D19E83E}" srcOrd="0" destOrd="0" presId="urn:microsoft.com/office/officeart/2008/layout/VerticalCurvedList"/>
    <dgm:cxn modelId="{FC99279C-90AC-4047-9D46-43B61697600F}" type="presOf" srcId="{191B68FD-D837-44B2-A314-567D044E2D9B}" destId="{BAE23D6B-3F8A-4FA6-9028-5565E45307D9}" srcOrd="0" destOrd="0" presId="urn:microsoft.com/office/officeart/2008/layout/VerticalCurvedList"/>
    <dgm:cxn modelId="{1269E46E-D86F-4C45-8019-B4F975CBD094}" type="presOf" srcId="{F30C68DC-7F82-47AF-9EEE-4B5641E3D787}" destId="{3AB99335-F11D-4CE3-8E2C-2997B35099C8}" srcOrd="0" destOrd="0" presId="urn:microsoft.com/office/officeart/2008/layout/VerticalCurvedList"/>
    <dgm:cxn modelId="{2E24F5D8-2C44-48C8-9D00-B244506F6599}" type="presOf" srcId="{C32EFEB7-B151-4080-9040-5AB07E8F036B}" destId="{864C5BEE-454E-4E63-8FC1-88C75F6C39EF}" srcOrd="0" destOrd="0" presId="urn:microsoft.com/office/officeart/2008/layout/VerticalCurvedList"/>
    <dgm:cxn modelId="{A683AFB8-3840-4D6C-BF92-87ECA8FD087F}" srcId="{C32EFEB7-B151-4080-9040-5AB07E8F036B}" destId="{F30C68DC-7F82-47AF-9EEE-4B5641E3D787}" srcOrd="2" destOrd="0" parTransId="{27320B42-C36E-4729-9B59-3D3B12A6C17C}" sibTransId="{0A3765BC-8DA7-44C8-A1AE-777DA5588825}"/>
    <dgm:cxn modelId="{F17C4937-3D6E-413E-8DB7-48DE707CB55D}" type="presOf" srcId="{C6AE276A-7274-4ACA-AFD2-E55DD1B89888}" destId="{5871404E-29C5-4B3F-B1B2-820E6E7F1C78}" srcOrd="0" destOrd="0" presId="urn:microsoft.com/office/officeart/2008/layout/VerticalCurvedList"/>
    <dgm:cxn modelId="{D4F92F60-BD4C-42D2-BCF9-DCCC9FEA1EAA}" srcId="{C32EFEB7-B151-4080-9040-5AB07E8F036B}" destId="{C6AE276A-7274-4ACA-AFD2-E55DD1B89888}" srcOrd="1" destOrd="0" parTransId="{55DE9E0B-804F-4A00-8001-D94CEF81FE30}" sibTransId="{201C79AF-03B4-4217-9A81-D1FD77FCC6AD}"/>
    <dgm:cxn modelId="{9537480D-B405-47BD-AB04-3B1DCE75F79C}" type="presParOf" srcId="{864C5BEE-454E-4E63-8FC1-88C75F6C39EF}" destId="{C9179ACE-19AA-44B3-A523-9E490EA69CE8}" srcOrd="0" destOrd="0" presId="urn:microsoft.com/office/officeart/2008/layout/VerticalCurvedList"/>
    <dgm:cxn modelId="{E0EFDAEA-1CA6-49B0-9ACD-572B1733BBEA}" type="presParOf" srcId="{C9179ACE-19AA-44B3-A523-9E490EA69CE8}" destId="{AB22F6EA-A971-4225-B7DF-15909E1D49C5}" srcOrd="0" destOrd="0" presId="urn:microsoft.com/office/officeart/2008/layout/VerticalCurvedList"/>
    <dgm:cxn modelId="{8D3F5FE6-915E-4892-9621-128CA4B9CEFE}" type="presParOf" srcId="{AB22F6EA-A971-4225-B7DF-15909E1D49C5}" destId="{AE2AB4F5-B0A0-4AD4-A428-A71DE54D896B}" srcOrd="0" destOrd="0" presId="urn:microsoft.com/office/officeart/2008/layout/VerticalCurvedList"/>
    <dgm:cxn modelId="{D82C17E7-31C5-4F1F-9236-C4F53DE1EFD6}" type="presParOf" srcId="{AB22F6EA-A971-4225-B7DF-15909E1D49C5}" destId="{693EE302-07B4-4CB1-9B1D-BA9E8D19E83E}" srcOrd="1" destOrd="0" presId="urn:microsoft.com/office/officeart/2008/layout/VerticalCurvedList"/>
    <dgm:cxn modelId="{4BBFFD42-276A-4BC2-89C8-54435219327F}" type="presParOf" srcId="{AB22F6EA-A971-4225-B7DF-15909E1D49C5}" destId="{E52442A6-5ADB-477D-8B95-3922549C071E}" srcOrd="2" destOrd="0" presId="urn:microsoft.com/office/officeart/2008/layout/VerticalCurvedList"/>
    <dgm:cxn modelId="{65D8A94C-E928-4CC2-BE1F-C6DAA1E632EC}" type="presParOf" srcId="{AB22F6EA-A971-4225-B7DF-15909E1D49C5}" destId="{3599CADB-FAFD-4E21-A921-6C6207B20642}" srcOrd="3" destOrd="0" presId="urn:microsoft.com/office/officeart/2008/layout/VerticalCurvedList"/>
    <dgm:cxn modelId="{8DA26884-98BD-4C7B-9AB8-22C84C6C6B9F}" type="presParOf" srcId="{C9179ACE-19AA-44B3-A523-9E490EA69CE8}" destId="{BAE23D6B-3F8A-4FA6-9028-5565E45307D9}" srcOrd="1" destOrd="0" presId="urn:microsoft.com/office/officeart/2008/layout/VerticalCurvedList"/>
    <dgm:cxn modelId="{12B92F5B-2D97-44B0-B385-33687C2B8923}" type="presParOf" srcId="{C9179ACE-19AA-44B3-A523-9E490EA69CE8}" destId="{A10672D5-4780-4D86-9952-A6CED4E4B431}" srcOrd="2" destOrd="0" presId="urn:microsoft.com/office/officeart/2008/layout/VerticalCurvedList"/>
    <dgm:cxn modelId="{F8321C5F-0CBB-45EB-86C2-FE12A41574FE}" type="presParOf" srcId="{A10672D5-4780-4D86-9952-A6CED4E4B431}" destId="{75CBF57D-FA5D-4BAA-863C-98CA45C90816}" srcOrd="0" destOrd="0" presId="urn:microsoft.com/office/officeart/2008/layout/VerticalCurvedList"/>
    <dgm:cxn modelId="{A9152654-4B97-4B60-B8E6-9278804619FE}" type="presParOf" srcId="{C9179ACE-19AA-44B3-A523-9E490EA69CE8}" destId="{5871404E-29C5-4B3F-B1B2-820E6E7F1C78}" srcOrd="3" destOrd="0" presId="urn:microsoft.com/office/officeart/2008/layout/VerticalCurvedList"/>
    <dgm:cxn modelId="{AD281EB5-11DD-4939-A93B-E25F91439DD7}" type="presParOf" srcId="{C9179ACE-19AA-44B3-A523-9E490EA69CE8}" destId="{08F6789D-A62B-47E4-ACD5-131B1BDF1C77}" srcOrd="4" destOrd="0" presId="urn:microsoft.com/office/officeart/2008/layout/VerticalCurvedList"/>
    <dgm:cxn modelId="{8BC903BD-69C8-41FD-B37F-8755EE536E62}" type="presParOf" srcId="{08F6789D-A62B-47E4-ACD5-131B1BDF1C77}" destId="{877713D7-A1ED-46C0-A067-0FB5DED9801F}" srcOrd="0" destOrd="0" presId="urn:microsoft.com/office/officeart/2008/layout/VerticalCurvedList"/>
    <dgm:cxn modelId="{56C014E1-BAF8-470F-95A2-753AC90DAECC}" type="presParOf" srcId="{C9179ACE-19AA-44B3-A523-9E490EA69CE8}" destId="{3AB99335-F11D-4CE3-8E2C-2997B35099C8}" srcOrd="5" destOrd="0" presId="urn:microsoft.com/office/officeart/2008/layout/VerticalCurvedList"/>
    <dgm:cxn modelId="{23F788AF-2D79-4EC8-9B8D-B8FBF0A0B0EF}" type="presParOf" srcId="{C9179ACE-19AA-44B3-A523-9E490EA69CE8}" destId="{DE723D18-9517-4B94-BFAF-794B17637876}" srcOrd="6" destOrd="0" presId="urn:microsoft.com/office/officeart/2008/layout/VerticalCurvedList"/>
    <dgm:cxn modelId="{E21379BB-70B9-4725-BD17-B67ABAE57BC4}" type="presParOf" srcId="{DE723D18-9517-4B94-BFAF-794B17637876}" destId="{DB382AAD-7883-4537-9ED4-24A9DBA3DF9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0AEB24-69C5-446F-9B8B-03F2BE8EAD88}">
      <dsp:nvSpPr>
        <dsp:cNvPr id="0" name=""/>
        <dsp:cNvSpPr/>
      </dsp:nvSpPr>
      <dsp:spPr>
        <a:xfrm rot="5400000">
          <a:off x="510135" y="1320876"/>
          <a:ext cx="1524662" cy="253700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FA46F-2BB8-4441-A263-CBC700543F92}">
      <dsp:nvSpPr>
        <dsp:cNvPr id="0" name=""/>
        <dsp:cNvSpPr/>
      </dsp:nvSpPr>
      <dsp:spPr>
        <a:xfrm>
          <a:off x="255630" y="2078894"/>
          <a:ext cx="2290421" cy="2007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1"/>
              </a:solidFill>
            </a:rPr>
            <a:t>Водородный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1"/>
              </a:solidFill>
            </a:rPr>
            <a:t>котёл</a:t>
          </a:r>
          <a:endParaRPr lang="ru-RU" sz="2800" kern="1200" dirty="0">
            <a:solidFill>
              <a:schemeClr val="bg1"/>
            </a:solidFill>
          </a:endParaRPr>
        </a:p>
      </dsp:txBody>
      <dsp:txXfrm>
        <a:off x="255630" y="2078894"/>
        <a:ext cx="2290421" cy="2007688"/>
      </dsp:txXfrm>
    </dsp:sp>
    <dsp:sp modelId="{187CF535-48D6-4181-92B8-B1FDDFD6135D}">
      <dsp:nvSpPr>
        <dsp:cNvPr id="0" name=""/>
        <dsp:cNvSpPr/>
      </dsp:nvSpPr>
      <dsp:spPr>
        <a:xfrm>
          <a:off x="2113897" y="1134099"/>
          <a:ext cx="432155" cy="432155"/>
        </a:xfrm>
        <a:prstGeom prst="triangle">
          <a:avLst>
            <a:gd name="adj" fmla="val 10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EABB4E-35CB-43A8-A704-E99DA4D31A1C}">
      <dsp:nvSpPr>
        <dsp:cNvPr id="0" name=""/>
        <dsp:cNvSpPr/>
      </dsp:nvSpPr>
      <dsp:spPr>
        <a:xfrm rot="5400000">
          <a:off x="3314058" y="627042"/>
          <a:ext cx="1524662" cy="253700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5625133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3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A90237-C03C-42B0-9439-F1B315919453}">
      <dsp:nvSpPr>
        <dsp:cNvPr id="0" name=""/>
        <dsp:cNvSpPr/>
      </dsp:nvSpPr>
      <dsp:spPr>
        <a:xfrm>
          <a:off x="3008432" y="1404454"/>
          <a:ext cx="2603018" cy="2007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</a:t>
          </a:r>
          <a:r>
            <a:rPr lang="ru-RU" sz="2800" kern="1200" dirty="0" smtClean="0">
              <a:solidFill>
                <a:schemeClr val="bg1"/>
              </a:solidFill>
            </a:rPr>
            <a:t>Вода и  электричество</a:t>
          </a:r>
          <a:endParaRPr lang="ru-RU" sz="2800" kern="1200" dirty="0">
            <a:solidFill>
              <a:schemeClr val="bg1"/>
            </a:solidFill>
          </a:endParaRPr>
        </a:p>
      </dsp:txBody>
      <dsp:txXfrm>
        <a:off x="3008432" y="1404454"/>
        <a:ext cx="2603018" cy="2007688"/>
      </dsp:txXfrm>
    </dsp:sp>
    <dsp:sp modelId="{C154510F-A4BD-4D19-9DCE-EE2003070DEC}">
      <dsp:nvSpPr>
        <dsp:cNvPr id="0" name=""/>
        <dsp:cNvSpPr/>
      </dsp:nvSpPr>
      <dsp:spPr>
        <a:xfrm>
          <a:off x="4917821" y="440265"/>
          <a:ext cx="432155" cy="432155"/>
        </a:xfrm>
        <a:prstGeom prst="triangle">
          <a:avLst>
            <a:gd name="adj" fmla="val 100000"/>
          </a:avLst>
        </a:prstGeom>
        <a:solidFill>
          <a:schemeClr val="accent3">
            <a:hueOff val="8437700"/>
            <a:satOff val="-12660"/>
            <a:lumOff val="-2059"/>
            <a:alphaOff val="0"/>
          </a:schemeClr>
        </a:solidFill>
        <a:ln w="25400" cap="flat" cmpd="sng" algn="ctr">
          <a:solidFill>
            <a:schemeClr val="accent3">
              <a:hueOff val="8437700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BCFD2-9B7D-4D05-A52D-B4ADDF3514FF}">
      <dsp:nvSpPr>
        <dsp:cNvPr id="0" name=""/>
        <dsp:cNvSpPr/>
      </dsp:nvSpPr>
      <dsp:spPr>
        <a:xfrm rot="5400000">
          <a:off x="6117982" y="-66790"/>
          <a:ext cx="1524662" cy="2537004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11250266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6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398F2-BD3D-4A14-87AA-BC9FBCA8B9C7}">
      <dsp:nvSpPr>
        <dsp:cNvPr id="0" name=""/>
        <dsp:cNvSpPr/>
      </dsp:nvSpPr>
      <dsp:spPr>
        <a:xfrm>
          <a:off x="5791742" y="691226"/>
          <a:ext cx="2433893" cy="2007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bg1"/>
              </a:solidFill>
            </a:rPr>
            <a:t>Прочее,  согласно тех. документации</a:t>
          </a:r>
          <a:endParaRPr lang="ru-RU" sz="2800" kern="1200" dirty="0">
            <a:solidFill>
              <a:schemeClr val="bg1"/>
            </a:solidFill>
          </a:endParaRPr>
        </a:p>
      </dsp:txBody>
      <dsp:txXfrm>
        <a:off x="5791742" y="691226"/>
        <a:ext cx="2433893" cy="2007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3EE302-07B4-4CB1-9B1D-BA9E8D19E83E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E23D6B-3F8A-4FA6-9028-5565E45307D9}">
      <dsp:nvSpPr>
        <dsp:cNvPr id="0" name=""/>
        <dsp:cNvSpPr/>
      </dsp:nvSpPr>
      <dsp:spPr>
        <a:xfrm>
          <a:off x="628203" y="452596"/>
          <a:ext cx="7538938" cy="90519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Сохраним </a:t>
          </a:r>
          <a:r>
            <a:rPr lang="ru-RU" sz="2700" kern="1200" dirty="0" err="1" smtClean="0"/>
            <a:t>невозобновляемые</a:t>
          </a:r>
          <a:r>
            <a:rPr lang="ru-RU" sz="2700" kern="1200" dirty="0" smtClean="0"/>
            <a:t> ископаемые  </a:t>
          </a:r>
          <a:endParaRPr lang="ru-RU" sz="2700" kern="1200" dirty="0"/>
        </a:p>
      </dsp:txBody>
      <dsp:txXfrm>
        <a:off x="628203" y="452596"/>
        <a:ext cx="7538938" cy="905192"/>
      </dsp:txXfrm>
    </dsp:sp>
    <dsp:sp modelId="{75CBF57D-FA5D-4BAA-863C-98CA45C90816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1404E-29C5-4B3F-B1B2-820E6E7F1C78}">
      <dsp:nvSpPr>
        <dsp:cNvPr id="0" name=""/>
        <dsp:cNvSpPr/>
      </dsp:nvSpPr>
      <dsp:spPr>
        <a:xfrm>
          <a:off x="957241" y="1810385"/>
          <a:ext cx="7209900" cy="905192"/>
        </a:xfrm>
        <a:prstGeom prst="rect">
          <a:avLst/>
        </a:prstGeom>
        <a:solidFill>
          <a:schemeClr val="accent3">
            <a:hueOff val="5625133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Поддержим экологию в регионе</a:t>
          </a:r>
          <a:endParaRPr lang="ru-RU" sz="2700" kern="1200" dirty="0"/>
        </a:p>
      </dsp:txBody>
      <dsp:txXfrm>
        <a:off x="957241" y="1810385"/>
        <a:ext cx="7209900" cy="905192"/>
      </dsp:txXfrm>
    </dsp:sp>
    <dsp:sp modelId="{877713D7-A1ED-46C0-A067-0FB5DED9801F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3">
              <a:hueOff val="5625133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B99335-F11D-4CE3-8E2C-2997B35099C8}">
      <dsp:nvSpPr>
        <dsp:cNvPr id="0" name=""/>
        <dsp:cNvSpPr/>
      </dsp:nvSpPr>
      <dsp:spPr>
        <a:xfrm>
          <a:off x="628203" y="3168174"/>
          <a:ext cx="7538938" cy="905192"/>
        </a:xfrm>
        <a:prstGeom prst="rect">
          <a:avLst/>
        </a:prstGeom>
        <a:solidFill>
          <a:schemeClr val="accent3">
            <a:hueOff val="11250266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8580" rIns="68580" bIns="6858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Не потеряем тепло в тубах, ведущих от ТЭЦ к домам</a:t>
          </a:r>
          <a:endParaRPr lang="ru-RU" sz="2700" kern="1200" dirty="0"/>
        </a:p>
      </dsp:txBody>
      <dsp:txXfrm>
        <a:off x="628203" y="3168174"/>
        <a:ext cx="7538938" cy="905192"/>
      </dsp:txXfrm>
    </dsp:sp>
    <dsp:sp modelId="{DB382AAD-7883-4537-9ED4-24A9DBA3DF9B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3">
              <a:hueOff val="11250266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Relationship Id="rId2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1.wdp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1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jpg"/><Relationship Id="rId10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oleObject1.bin"/><Relationship Id="rId4" Type="http://schemas.openxmlformats.org/officeDocument/2006/relationships/package" Target="../embeddings/_____Microsoft_Excel1.xlsx"/><Relationship Id="rId5" Type="http://schemas.openxmlformats.org/officeDocument/2006/relationships/image" Target="../media/image14.emf"/><Relationship Id="rId6" Type="http://schemas.openxmlformats.org/officeDocument/2006/relationships/oleObject" Target="../embeddings/oleObject2.bin"/><Relationship Id="rId7" Type="http://schemas.openxmlformats.org/officeDocument/2006/relationships/package" Target="../embeddings/_____Microsoft_Excel2.xlsx"/><Relationship Id="rId8" Type="http://schemas.openxmlformats.org/officeDocument/2006/relationships/image" Target="../media/image15.emf"/><Relationship Id="rId9" Type="http://schemas.openxmlformats.org/officeDocument/2006/relationships/image" Target="../media/image16.png"/><Relationship Id="rId10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9" Type="http://schemas.openxmlformats.org/officeDocument/2006/relationships/image" Target="../media/image1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4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088639" y="3825044"/>
            <a:ext cx="2922241" cy="1080120"/>
          </a:xfrm>
          <a:prstGeom prst="roundRect">
            <a:avLst/>
          </a:prstGeom>
          <a:solidFill>
            <a:schemeClr val="accent5">
              <a:lumMod val="75000"/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8120" y="2323742"/>
            <a:ext cx="7847756" cy="147002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</a:rPr>
              <a:t>Водород – это будущее!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9359" y="3883229"/>
            <a:ext cx="6400800" cy="104218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Неугомонные</a:t>
            </a:r>
          </a:p>
          <a:p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Гимназия №7</a:t>
            </a:r>
            <a:endParaRPr lang="ru-RU" dirty="0">
              <a:solidFill>
                <a:schemeClr val="accent6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2" y="2684676"/>
            <a:ext cx="748883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96" y="3441649"/>
            <a:ext cx="748883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186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188640"/>
            <a:ext cx="4762872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accent5">
                    <a:lumMod val="50000"/>
                  </a:schemeClr>
                </a:solidFill>
              </a:rPr>
              <a:t>Польза:</a:t>
            </a:r>
            <a:endParaRPr lang="ru-RU" sz="6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511533"/>
              </p:ext>
            </p:extLst>
          </p:nvPr>
        </p:nvGraphicFramePr>
        <p:xfrm>
          <a:off x="539552" y="13407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-1"/>
            <a:ext cx="2051720" cy="1269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5640989"/>
            <a:ext cx="930064" cy="8864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618960"/>
            <a:ext cx="1111002" cy="10972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784" y="5512137"/>
            <a:ext cx="1309979" cy="13099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131840" y="5723747"/>
            <a:ext cx="864096" cy="86409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714357"/>
            <a:ext cx="86518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5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Маркетинг</a:t>
            </a:r>
            <a:endParaRPr lang="ru-RU" sz="6600" b="1" dirty="0">
              <a:solidFill>
                <a:schemeClr val="bg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04864"/>
            <a:ext cx="3240360" cy="3240360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484784"/>
            <a:ext cx="2104644" cy="210464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203" y="4221088"/>
            <a:ext cx="1780608" cy="20466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37075" y="3356992"/>
            <a:ext cx="1420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Сайт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6955" y="6093296"/>
            <a:ext cx="5760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Строительные компании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4054">
            <a:off x="3824031" y="2875026"/>
            <a:ext cx="1301603" cy="819528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01316">
            <a:off x="3706482" y="3717951"/>
            <a:ext cx="1536700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66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2780928"/>
            <a:ext cx="60486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Выбирайте водородное топливо и будьте счастливы!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9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0" y="836712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accent5">
                    <a:lumMod val="75000"/>
                  </a:schemeClr>
                </a:solidFill>
              </a:rPr>
              <a:t>Проблемы:</a:t>
            </a:r>
            <a:endParaRPr lang="ru-RU" sz="6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50" y="5959905"/>
            <a:ext cx="133350" cy="83277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2296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127" y="33148"/>
            <a:ext cx="2551873" cy="159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9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0"/>
            <a:ext cx="9143999" cy="6858000"/>
          </a:xfrm>
          <a:prstGeom prst="rect">
            <a:avLst/>
          </a:prstGeom>
          <a:solidFill>
            <a:schemeClr val="accent5">
              <a:lumMod val="60000"/>
              <a:lumOff val="40000"/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6637" y="188640"/>
            <a:ext cx="4752528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Задачи: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64" y="1364961"/>
            <a:ext cx="46908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1) Внедрение водородного топлива для отопления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2) Продвижение инновационных решений 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63291" y="3517429"/>
            <a:ext cx="5548313" cy="4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73174" y="210706"/>
            <a:ext cx="2520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Цели: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99075" y="1362613"/>
            <a:ext cx="42269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Избежать исчезновения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невозобновляемых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ресурсов </a:t>
            </a:r>
          </a:p>
          <a:p>
            <a:pPr marL="342900" indent="-342900">
              <a:buAutoNum type="arabicParenR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Экономическая  выгода для жильцов</a:t>
            </a:r>
          </a:p>
          <a:p>
            <a:pPr marL="342900" indent="-342900">
              <a:buAutoNum type="arabicParenR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</a:rPr>
              <a:t>Экологичность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AutoNum type="arabicParenR"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Увеличение срока службы и уменьшение затрат ТЭЦ</a:t>
            </a: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9000">
              <a:schemeClr val="accent5">
                <a:lumMod val="50000"/>
              </a:schemeClr>
            </a:gs>
            <a:gs pos="83000">
              <a:schemeClr val="accent5">
                <a:lumMod val="60000"/>
                <a:lumOff val="4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Водородное топливо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8229600" cy="1684784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chemeClr val="bg1"/>
                </a:solidFill>
              </a:rPr>
              <a:t>Водород (H2) </a:t>
            </a:r>
            <a:r>
              <a:rPr lang="ru-RU" sz="2000" dirty="0">
                <a:solidFill>
                  <a:schemeClr val="bg1"/>
                </a:solidFill>
              </a:rPr>
              <a:t>- это альтернативное топливо, которое получают из углеводородов, биомассы, мусора. Водород помещают в топливные </a:t>
            </a:r>
            <a:r>
              <a:rPr lang="ru-RU" sz="2000" dirty="0" smtClean="0">
                <a:solidFill>
                  <a:schemeClr val="bg1"/>
                </a:solidFill>
              </a:rPr>
              <a:t>элементы и </a:t>
            </a:r>
            <a:r>
              <a:rPr lang="ru-RU" sz="2000" dirty="0">
                <a:solidFill>
                  <a:schemeClr val="bg1"/>
                </a:solidFill>
              </a:rPr>
              <a:t>автомобиль перемещается, используя энергию водорода.</a:t>
            </a:r>
          </a:p>
          <a:p>
            <a:endParaRPr lang="ru-RU" sz="2400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7174695" cy="368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294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2000">
              <a:schemeClr val="accent5">
                <a:lumMod val="50000"/>
              </a:schemeClr>
            </a:gs>
            <a:gs pos="36000">
              <a:schemeClr val="accent5">
                <a:lumMod val="60000"/>
                <a:lumOff val="40000"/>
              </a:schemeClr>
            </a:gs>
            <a:gs pos="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Преимущества и недостатки водородного топлива</a:t>
            </a:r>
            <a:endParaRPr lang="ru-RU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882" y="2060848"/>
            <a:ext cx="4330824" cy="4797152"/>
          </a:xfrm>
        </p:spPr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Высокая </a:t>
            </a:r>
            <a:r>
              <a:rPr lang="ru-RU" sz="2400" dirty="0" err="1" smtClean="0">
                <a:solidFill>
                  <a:schemeClr val="bg1"/>
                </a:solidFill>
              </a:rPr>
              <a:t>экологичность</a:t>
            </a:r>
            <a:r>
              <a:rPr lang="ru-RU" sz="2400" dirty="0" smtClean="0">
                <a:solidFill>
                  <a:schemeClr val="bg1"/>
                </a:solidFill>
              </a:rPr>
              <a:t>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Простая конструкция;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Отсутствие дорогостоящих систем топливоподачи;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Отсутствие шума и запаха;</a:t>
            </a:r>
          </a:p>
          <a:p>
            <a:pPr marL="457200" indent="-457200">
              <a:buAutoNum type="arabicParenR"/>
            </a:pP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>КПД  на водородном; топливе намного выше, чем у альтернативного;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Исключение потерь тепла;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Дешевизна;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Большой объем ресурсов.</a:t>
            </a:r>
          </a:p>
          <a:p>
            <a:pPr marL="457200" indent="-457200">
              <a:buAutoNum type="arabicParenR"/>
            </a:pP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2000" y="1484784"/>
            <a:ext cx="45719" cy="5195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35159" y="1196750"/>
            <a:ext cx="252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+</a:t>
            </a:r>
            <a:endParaRPr lang="ru-RU" sz="8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8224" y="1080535"/>
            <a:ext cx="10801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-</a:t>
            </a:r>
            <a:endParaRPr lang="ru-RU" sz="96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2152732"/>
            <a:ext cx="46085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Дорогой способ получения топлива;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Опасность возгорания;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Большой вес установки;</a:t>
            </a:r>
          </a:p>
          <a:p>
            <a:pPr marL="457200" indent="-457200">
              <a:buAutoNum type="arabicParenR"/>
            </a:pPr>
            <a:r>
              <a:rPr lang="ru-RU" sz="2400" dirty="0" smtClean="0">
                <a:solidFill>
                  <a:schemeClr val="bg1"/>
                </a:solidFill>
              </a:rPr>
              <a:t>Не разработаны стандарты транспортировки, хранения и применения топлива на водороде. 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7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5">
                <a:lumMod val="50000"/>
              </a:schemeClr>
            </a:gs>
            <a:gs pos="34000">
              <a:schemeClr val="accent5">
                <a:lumMod val="60000"/>
                <a:lumOff val="40000"/>
              </a:schemeClr>
            </a:gs>
            <a:gs pos="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75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accent5">
                    <a:lumMod val="50000"/>
                  </a:schemeClr>
                </a:solidFill>
              </a:rPr>
              <a:t>Финансовый расчет</a:t>
            </a:r>
            <a:endParaRPr lang="ru-RU" sz="6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8686800" y="5877272"/>
            <a:ext cx="637728" cy="248891"/>
          </a:xfrm>
        </p:spPr>
        <p:txBody>
          <a:bodyPr>
            <a:normAutofit fontScale="325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4687" y="1556792"/>
            <a:ext cx="885293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					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Водородный котел STAR-1.1</a:t>
            </a:r>
            <a:r>
              <a:rPr lang="ru-RU" b="1" dirty="0">
                <a:solidFill>
                  <a:schemeClr val="bg1"/>
                </a:solidFill>
              </a:rPr>
              <a:t>	</a:t>
            </a:r>
            <a:r>
              <a:rPr lang="ru-RU" dirty="0">
                <a:solidFill>
                  <a:schemeClr val="bg1"/>
                </a:solidFill>
              </a:rPr>
              <a:t>					</a:t>
            </a:r>
          </a:p>
          <a:p>
            <a:r>
              <a:rPr lang="ru-RU" dirty="0">
                <a:solidFill>
                  <a:schemeClr val="bg1"/>
                </a:solidFill>
              </a:rPr>
              <a:t>					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6235676"/>
            <a:ext cx="9505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Себестоимость на 1м2 (стоимость часа работы / отапливаемую площадь) </a:t>
            </a:r>
            <a:r>
              <a:rPr lang="ru-RU" b="1" dirty="0" smtClean="0">
                <a:solidFill>
                  <a:schemeClr val="bg1"/>
                </a:solidFill>
              </a:rPr>
              <a:t>=0,0254руб</a:t>
            </a:r>
            <a:r>
              <a:rPr lang="ru-RU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87" y="6151525"/>
            <a:ext cx="84537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94687" y="6646108"/>
            <a:ext cx="845377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56" y="2410651"/>
            <a:ext cx="8497887" cy="356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255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5">
                <a:lumMod val="50000"/>
              </a:schemeClr>
            </a:gs>
            <a:gs pos="34000">
              <a:schemeClr val="accent5">
                <a:lumMod val="60000"/>
                <a:lumOff val="40000"/>
              </a:schemeClr>
            </a:gs>
            <a:gs pos="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8770307"/>
              </p:ext>
            </p:extLst>
          </p:nvPr>
        </p:nvGraphicFramePr>
        <p:xfrm>
          <a:off x="3957638" y="3224213"/>
          <a:ext cx="12287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2" name="Лист" r:id="rId4" imgW="1228924" imgH="409651" progId="Excel.Sheet.12">
                  <p:embed/>
                </p:oleObj>
              </mc:Choice>
              <mc:Fallback>
                <p:oleObj name="Лист" r:id="rId4" imgW="1228924" imgH="40965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57638" y="3224213"/>
                        <a:ext cx="1228725" cy="40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9691015"/>
              </p:ext>
            </p:extLst>
          </p:nvPr>
        </p:nvGraphicFramePr>
        <p:xfrm>
          <a:off x="3957638" y="3233738"/>
          <a:ext cx="12287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3" name="Лист" r:id="rId7" imgW="1228924" imgH="390718" progId="Excel.Sheet.12">
                  <p:embed/>
                </p:oleObj>
              </mc:Choice>
              <mc:Fallback>
                <p:oleObj name="Лист" r:id="rId7" imgW="1228924" imgH="39071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57638" y="3233738"/>
                        <a:ext cx="1228725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263176"/>
              </p:ext>
            </p:extLst>
          </p:nvPr>
        </p:nvGraphicFramePr>
        <p:xfrm>
          <a:off x="662779" y="1988840"/>
          <a:ext cx="7560835" cy="1815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1396"/>
                <a:gridCol w="704574"/>
                <a:gridCol w="704574"/>
                <a:gridCol w="704574"/>
                <a:gridCol w="704574"/>
                <a:gridCol w="696569"/>
                <a:gridCol w="704574"/>
              </a:tblGrid>
              <a:tr h="35716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Центральное </a:t>
                      </a:r>
                      <a:r>
                        <a:rPr lang="ru-RU" sz="1800" u="none" strike="noStrike" dirty="0" err="1">
                          <a:effectLst/>
                        </a:rPr>
                        <a:t>отоплнние</a:t>
                      </a:r>
                      <a:r>
                        <a:rPr lang="ru-RU" sz="1800" u="none" strike="noStrike" dirty="0">
                          <a:effectLst/>
                        </a:rPr>
                        <a:t> с ГВС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</a:tr>
              <a:tr h="28731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</a:tr>
              <a:tr h="31430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Тариф 1Гкал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1800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р/мес=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(1800р/30дн/24ч)=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>
                          <a:effectLst/>
                        </a:rPr>
                        <a:t>2,5000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р/час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</a:tr>
              <a:tr h="314303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Площадь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100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м2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 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</a:tr>
              <a:tr h="300018">
                <a:tc gridSpan="5"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Итого (стоимость часа работы):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974" marR="7974" marT="797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800" u="none" strike="noStrike" dirty="0">
                          <a:effectLst/>
                        </a:rPr>
                        <a:t>2,5000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р/час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74" marR="7974" marT="7974" marB="0" anchor="b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3498" y="411646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Себестоимость </a:t>
            </a:r>
            <a:r>
              <a:rPr lang="ru-RU" b="1" dirty="0">
                <a:solidFill>
                  <a:schemeClr val="bg1"/>
                </a:solidFill>
              </a:rPr>
              <a:t>на 1м2 (стоимость часа работы / отапливаемую площадь</a:t>
            </a:r>
            <a:r>
              <a:rPr lang="ru-RU" b="1" dirty="0" smtClean="0">
                <a:solidFill>
                  <a:schemeClr val="bg1"/>
                </a:solidFill>
              </a:rPr>
              <a:t>)=0,0250</a:t>
            </a:r>
            <a:r>
              <a:rPr lang="ru-RU" b="1" dirty="0">
                <a:solidFill>
                  <a:schemeClr val="bg1"/>
                </a:solidFill>
              </a:rPr>
              <a:t>	руб.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6421" y="-169583"/>
            <a:ext cx="81711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chemeClr val="accent5">
                    <a:lumMod val="50000"/>
                  </a:schemeClr>
                </a:solidFill>
              </a:rPr>
              <a:t>   Альтернативный </a:t>
            </a:r>
            <a:r>
              <a:rPr lang="ru-RU" sz="6600" b="1" smtClean="0">
                <a:solidFill>
                  <a:schemeClr val="accent5">
                    <a:lumMod val="50000"/>
                  </a:schemeClr>
                </a:solidFill>
              </a:rPr>
              <a:t>финансовый расчет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88" y="4482468"/>
            <a:ext cx="84566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14890" y="4116461"/>
            <a:ext cx="84566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50866" y="4482468"/>
            <a:ext cx="4269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Основные покупатели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3101" name="Picture 2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692" y="5056332"/>
            <a:ext cx="1085850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223" y="6284906"/>
            <a:ext cx="3707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Управляющие компаниями ТСЖ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589" y="5067243"/>
            <a:ext cx="1222532" cy="116514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790319" y="6299794"/>
            <a:ext cx="2127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Частный сектор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798" y="4597718"/>
            <a:ext cx="2160240" cy="21602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84168" y="6280882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Строительные компании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62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Способы удешевления использования водородного топлива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r>
              <a:rPr lang="ru-RU" dirty="0" smtClean="0"/>
              <a:t>Установка автономной системы электроснабжения на солнечных батареях</a:t>
            </a:r>
          </a:p>
          <a:p>
            <a:r>
              <a:rPr lang="ru-RU" dirty="0" smtClean="0"/>
              <a:t>Использование энергии ветра</a:t>
            </a:r>
          </a:p>
          <a:p>
            <a:endParaRPr lang="ru-RU" dirty="0"/>
          </a:p>
          <a:p>
            <a:r>
              <a:rPr lang="ru-RU" dirty="0" smtClean="0"/>
              <a:t>Снизит себестоимость использования водородного топлива на 8</a:t>
            </a:r>
            <a:r>
              <a:rPr lang="en-US" dirty="0" smtClean="0"/>
              <a:t>3%</a:t>
            </a:r>
          </a:p>
          <a:p>
            <a:r>
              <a:rPr lang="en-US" dirty="0" smtClean="0"/>
              <a:t>5 </a:t>
            </a:r>
            <a:r>
              <a:rPr lang="ru-RU" dirty="0" smtClean="0"/>
              <a:t>,28</a:t>
            </a:r>
            <a:r>
              <a:rPr lang="en-US" dirty="0" smtClean="0"/>
              <a:t>*100</a:t>
            </a:r>
            <a:r>
              <a:rPr lang="ru-RU" dirty="0" smtClean="0"/>
              <a:t>/6,46=83</a:t>
            </a:r>
            <a:r>
              <a:rPr lang="en-US" dirty="0" smtClean="0"/>
              <a:t>%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2160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2" y="0"/>
            <a:ext cx="9144000" cy="6871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</a:rPr>
              <a:t>Ресурсы</a:t>
            </a:r>
            <a:endParaRPr lang="ru-RU" sz="7200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5658167"/>
              </p:ext>
            </p:extLst>
          </p:nvPr>
        </p:nvGraphicFramePr>
        <p:xfrm>
          <a:off x="451908" y="105273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9460" y="4509120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Для повышения безопасности: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3340" y="5301208"/>
            <a:ext cx="3888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Датчики, чувствующие утечку водорода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1994" y="5516651"/>
            <a:ext cx="2910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Сигнализация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40234" y="5774030"/>
            <a:ext cx="375464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671" y="6232455"/>
            <a:ext cx="278577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015264"/>
            <a:ext cx="278606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616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2917</TotalTime>
  <Words>296</Words>
  <Application>Microsoft Macintosh PowerPoint</Application>
  <PresentationFormat>Экран (4:3)</PresentationFormat>
  <Paragraphs>84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Calibri</vt:lpstr>
      <vt:lpstr>Comic Sans MS</vt:lpstr>
      <vt:lpstr>Arial</vt:lpstr>
      <vt:lpstr>Тема Office</vt:lpstr>
      <vt:lpstr>Лист</vt:lpstr>
      <vt:lpstr>Водород – это будущее!</vt:lpstr>
      <vt:lpstr>Проблемы:</vt:lpstr>
      <vt:lpstr>Задачи:</vt:lpstr>
      <vt:lpstr>Водородное топливо</vt:lpstr>
      <vt:lpstr>Преимущества и недостатки водородного топлива</vt:lpstr>
      <vt:lpstr>Финансовый расчет</vt:lpstr>
      <vt:lpstr>Презентация PowerPoint</vt:lpstr>
      <vt:lpstr>Способы удешевления использования водородного топлива</vt:lpstr>
      <vt:lpstr>Ресурсы</vt:lpstr>
      <vt:lpstr>Польза:</vt:lpstr>
      <vt:lpstr>Маркетинг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home1</dc:creator>
  <cp:lastModifiedBy>Пользователь Microsoft Office</cp:lastModifiedBy>
  <cp:revision>38</cp:revision>
  <dcterms:created xsi:type="dcterms:W3CDTF">2019-11-17T15:52:08Z</dcterms:created>
  <dcterms:modified xsi:type="dcterms:W3CDTF">2019-11-23T09:21:25Z</dcterms:modified>
</cp:coreProperties>
</file>