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67" r:id="rId3"/>
    <p:sldId id="268" r:id="rId4"/>
    <p:sldId id="266" r:id="rId5"/>
    <p:sldId id="259" r:id="rId6"/>
    <p:sldId id="260" r:id="rId7"/>
    <p:sldId id="261" r:id="rId8"/>
    <p:sldId id="262" r:id="rId9"/>
    <p:sldId id="263" r:id="rId10"/>
    <p:sldId id="265" r:id="rId11"/>
    <p:sldId id="271" r:id="rId12"/>
    <p:sldId id="272" r:id="rId13"/>
    <p:sldId id="27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1206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16E90B1-9765-422C-B3D2-96EED8BBA996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F37CB28-66D9-4FB0-B76B-D943FCDE03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6E90B1-9765-422C-B3D2-96EED8BBA996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F37CB28-66D9-4FB0-B76B-D943FCDE03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16E90B1-9765-422C-B3D2-96EED8BBA996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F37CB28-66D9-4FB0-B76B-D943FCDE03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6E90B1-9765-422C-B3D2-96EED8BBA996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F37CB28-66D9-4FB0-B76B-D943FCDE03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16E90B1-9765-422C-B3D2-96EED8BBA996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F37CB28-66D9-4FB0-B76B-D943FCDE03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6E90B1-9765-422C-B3D2-96EED8BBA996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F37CB28-66D9-4FB0-B76B-D943FCDE03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6E90B1-9765-422C-B3D2-96EED8BBA996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F37CB28-66D9-4FB0-B76B-D943FCDE03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6E90B1-9765-422C-B3D2-96EED8BBA996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F37CB28-66D9-4FB0-B76B-D943FCDE03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16E90B1-9765-422C-B3D2-96EED8BBA996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F37CB28-66D9-4FB0-B76B-D943FCDE03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6E90B1-9765-422C-B3D2-96EED8BBA996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F37CB28-66D9-4FB0-B76B-D943FCDE03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6E90B1-9765-422C-B3D2-96EED8BBA996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F37CB28-66D9-4FB0-B76B-D943FCDE03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16E90B1-9765-422C-B3D2-96EED8BBA996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F37CB28-66D9-4FB0-B76B-D943FCDE03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pandia.ru/text/category/denezhnaya_edinitca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2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Давид Самойлов. «Люблю обычные слова…»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4422"/>
            <a:ext cx="8229600" cy="4911741"/>
          </a:xfrm>
          <a:gradFill rotWithShape="1">
            <a:gsLst>
              <a:gs pos="0">
                <a:srgbClr val="3F686B"/>
              </a:gs>
              <a:gs pos="50000">
                <a:srgbClr val="89E0E7"/>
              </a:gs>
              <a:gs pos="100000">
                <a:srgbClr val="3F686B"/>
              </a:gs>
            </a:gsLst>
            <a:lin ang="5400000" scaled="1"/>
          </a:gradFill>
        </p:spPr>
        <p:txBody>
          <a:bodyPr>
            <a:normAutofit lnSpcReduction="10000"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2800" b="0" i="1" dirty="0" smtClean="0"/>
              <a:t>Люблю обычные слова,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2800" b="0" i="1" dirty="0" smtClean="0"/>
              <a:t>Как неизведанные страны,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2800" b="0" i="1" dirty="0" smtClean="0"/>
              <a:t>Они понятны лишь сперва,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2800" b="0" i="1" dirty="0" smtClean="0"/>
              <a:t>Потом значенья их туманны.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2800" b="0" i="1" dirty="0" smtClean="0"/>
              <a:t>Их протирают, как стекло,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2800" b="0" i="1" dirty="0" smtClean="0"/>
              <a:t>И в этом наше ремесло.</a:t>
            </a:r>
          </a:p>
          <a:p>
            <a:pPr eaLnBrk="1" hangingPunct="1">
              <a:buFont typeface="Wingdings" pitchFamily="2" charset="2"/>
              <a:buNone/>
            </a:pPr>
            <a:endParaRPr lang="ru-RU" sz="2400" b="0" i="1" dirty="0" smtClean="0"/>
          </a:p>
          <a:p>
            <a:pPr eaLnBrk="1" hangingPunct="1"/>
            <a:r>
              <a:rPr lang="ru-RU" sz="2000" b="0" dirty="0" smtClean="0">
                <a:solidFill>
                  <a:schemeClr val="tx2"/>
                </a:solidFill>
              </a:rPr>
              <a:t>Какие слова доказывают мысль о том, что слово – это тайна?</a:t>
            </a:r>
          </a:p>
          <a:p>
            <a:pPr eaLnBrk="1" hangingPunct="1"/>
            <a:r>
              <a:rPr lang="ru-RU" sz="2000" b="0" dirty="0" smtClean="0">
                <a:solidFill>
                  <a:schemeClr val="tx2"/>
                </a:solidFill>
              </a:rPr>
              <a:t>Какие изобразительно-выразительные средства использует автор для доказательства этой мысли?</a:t>
            </a:r>
          </a:p>
          <a:p>
            <a:pPr eaLnBrk="1" hangingPunct="1"/>
            <a:r>
              <a:rPr lang="ru-RU" sz="2000" b="0" dirty="0" smtClean="0">
                <a:solidFill>
                  <a:schemeClr val="tx2"/>
                </a:solidFill>
              </a:rPr>
              <a:t>О каком «ремесле» говорит автор?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6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6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68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в…</a:t>
            </a:r>
            <a:r>
              <a:rPr lang="ru-RU" sz="2800" i="1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тамин</a:t>
            </a:r>
            <a:r>
              <a:rPr lang="ru-RU" sz="2800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, с…</a:t>
            </a:r>
            <a:r>
              <a:rPr lang="ru-RU" sz="2800" i="1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лдат</a:t>
            </a:r>
            <a:r>
              <a:rPr lang="ru-RU" sz="2800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, м…</a:t>
            </a:r>
            <a:r>
              <a:rPr lang="ru-RU" sz="2800" i="1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мориал</a:t>
            </a:r>
            <a:r>
              <a:rPr lang="ru-RU" sz="2800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, ф…</a:t>
            </a:r>
            <a:r>
              <a:rPr lang="ru-RU" sz="2800" i="1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нетика</a:t>
            </a:r>
            <a:r>
              <a:rPr lang="ru-RU" sz="2800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, к…</a:t>
            </a:r>
            <a:r>
              <a:rPr lang="ru-RU" sz="2800" i="1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питан</a:t>
            </a:r>
            <a:r>
              <a:rPr lang="ru-RU" sz="2800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.</a:t>
            </a:r>
            <a:r>
              <a:rPr lang="ru-RU" sz="2800" i="1" dirty="0" smtClean="0"/>
              <a:t/>
            </a:r>
            <a:br>
              <a:rPr lang="ru-RU" sz="2800" i="1" dirty="0" smtClean="0"/>
            </a:br>
            <a:endParaRPr lang="ru-RU" sz="2800" dirty="0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4422"/>
            <a:ext cx="8229600" cy="4911741"/>
          </a:xfrm>
          <a:gradFill rotWithShape="1">
            <a:gsLst>
              <a:gs pos="0">
                <a:srgbClr val="3F686B"/>
              </a:gs>
              <a:gs pos="50000">
                <a:srgbClr val="89E0E7"/>
              </a:gs>
              <a:gs pos="100000">
                <a:srgbClr val="3F686B"/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i="1" dirty="0" smtClean="0"/>
              <a:t>Витамин </a:t>
            </a:r>
            <a:r>
              <a:rPr lang="ru-RU" sz="2400" i="1" dirty="0"/>
              <a:t>–</a:t>
            </a:r>
            <a:r>
              <a:rPr lang="ru-RU" sz="2400" dirty="0"/>
              <a:t>международный учебный термин, образованный из латинского «</a:t>
            </a:r>
            <a:r>
              <a:rPr lang="ru-RU" sz="2400" i="1" dirty="0"/>
              <a:t>вита» -</a:t>
            </a:r>
            <a:r>
              <a:rPr lang="ru-RU" sz="2400" dirty="0"/>
              <a:t>«жизнь» и обозначающий: «вещество, необходимое для жизни».</a:t>
            </a:r>
          </a:p>
          <a:p>
            <a:pPr fontAlgn="base">
              <a:buNone/>
            </a:pPr>
            <a:r>
              <a:rPr lang="ru-RU" sz="2400" b="1" i="1" dirty="0" smtClean="0"/>
              <a:t>Солдат</a:t>
            </a:r>
            <a:r>
              <a:rPr lang="ru-RU" sz="2400" dirty="0" smtClean="0"/>
              <a:t> - Наёмник</a:t>
            </a:r>
            <a:r>
              <a:rPr lang="ru-RU" sz="2400" dirty="0"/>
              <a:t>, состоящий на службе за определённую плату, жалованье.</a:t>
            </a:r>
          </a:p>
          <a:p>
            <a:pPr>
              <a:buNone/>
            </a:pPr>
            <a:r>
              <a:rPr lang="ru-RU" sz="2400" i="1" dirty="0" smtClean="0"/>
              <a:t>Сольдо - </a:t>
            </a:r>
            <a:r>
              <a:rPr lang="ru-RU" sz="2400" dirty="0">
                <a:hlinkClick r:id="rId2" tooltip="Денежная единица"/>
              </a:rPr>
              <a:t>денежная </a:t>
            </a:r>
            <a:r>
              <a:rPr lang="ru-RU" sz="2400" dirty="0" smtClean="0">
                <a:hlinkClick r:id="rId2" tooltip="Денежная единица"/>
              </a:rPr>
              <a:t>единица</a:t>
            </a:r>
            <a:r>
              <a:rPr lang="ru-RU" sz="2400" dirty="0" smtClean="0"/>
              <a:t>, которая</a:t>
            </a:r>
            <a:r>
              <a:rPr lang="ru-RU" sz="2400" dirty="0"/>
              <a:t> существовала в </a:t>
            </a:r>
            <a:r>
              <a:rPr lang="ru-RU" sz="2400" dirty="0" smtClean="0"/>
              <a:t>Италии</a:t>
            </a:r>
          </a:p>
          <a:p>
            <a:pPr>
              <a:buNone/>
            </a:pPr>
            <a:r>
              <a:rPr lang="ru-RU" sz="2400" b="1" dirty="0"/>
              <a:t>Слова </a:t>
            </a:r>
            <a:r>
              <a:rPr lang="ru-RU" sz="2400" b="1" i="1" dirty="0"/>
              <a:t>мемориал, мемориальный, мемуары, мемуарный, меморандум</a:t>
            </a:r>
            <a:r>
              <a:rPr lang="ru-RU" sz="2400" i="1" dirty="0"/>
              <a:t> </a:t>
            </a:r>
            <a:r>
              <a:rPr lang="ru-RU" sz="2400" dirty="0"/>
              <a:t>восходят к латинскому корню «</a:t>
            </a:r>
            <a:r>
              <a:rPr lang="ru-RU" sz="2400" dirty="0" err="1"/>
              <a:t>memor</a:t>
            </a:r>
            <a:r>
              <a:rPr lang="ru-RU" sz="2400" dirty="0"/>
              <a:t>»(«память»).</a:t>
            </a:r>
          </a:p>
          <a:p>
            <a:pPr>
              <a:buNone/>
            </a:pPr>
            <a:endParaRPr lang="ru-RU" sz="2000" dirty="0"/>
          </a:p>
          <a:p>
            <a:pPr algn="ctr" eaLnBrk="1" hangingPunct="1">
              <a:buFont typeface="Wingdings" pitchFamily="2" charset="2"/>
              <a:buNone/>
            </a:pPr>
            <a:endParaRPr lang="ru-RU" sz="2000" b="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6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Попробуйте объяснить происхождение слов: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4422"/>
            <a:ext cx="8229600" cy="4911741"/>
          </a:xfrm>
          <a:gradFill rotWithShape="1">
            <a:gsLst>
              <a:gs pos="0">
                <a:srgbClr val="3F686B"/>
              </a:gs>
              <a:gs pos="50000">
                <a:srgbClr val="89E0E7"/>
              </a:gs>
              <a:gs pos="100000">
                <a:srgbClr val="3F686B"/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>
              <a:buNone/>
            </a:pPr>
            <a:endParaRPr lang="ru-RU" sz="2000" dirty="0"/>
          </a:p>
          <a:p>
            <a:pPr algn="ctr" eaLnBrk="1" hangingPunct="1">
              <a:buFont typeface="Wingdings" pitchFamily="2" charset="2"/>
              <a:buNone/>
            </a:pPr>
            <a:endParaRPr lang="ru-RU" b="1" dirty="0" smtClean="0">
              <a:solidFill>
                <a:schemeClr val="tx2"/>
              </a:solidFill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Животное</a:t>
            </a: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Лисица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Медведь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Воробей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Ворона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Петух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6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txBody>
          <a:bodyPr>
            <a:normAutofit/>
          </a:bodyPr>
          <a:lstStyle/>
          <a:p>
            <a:r>
              <a:rPr lang="ru-RU" sz="2800" i="1" dirty="0" smtClean="0"/>
              <a:t>.</a:t>
            </a:r>
            <a:br>
              <a:rPr lang="ru-RU" sz="2800" i="1" dirty="0" smtClean="0"/>
            </a:br>
            <a:endParaRPr lang="ru-RU" sz="2800" dirty="0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2852"/>
            <a:ext cx="8229600" cy="6500858"/>
          </a:xfrm>
          <a:gradFill rotWithShape="1">
            <a:gsLst>
              <a:gs pos="0">
                <a:srgbClr val="3F686B"/>
              </a:gs>
              <a:gs pos="50000">
                <a:srgbClr val="89E0E7"/>
              </a:gs>
              <a:gs pos="100000">
                <a:srgbClr val="3F686B"/>
              </a:gs>
            </a:gsLst>
            <a:lin ang="5400000" scaled="1"/>
          </a:gradFill>
        </p:spPr>
        <p:txBody>
          <a:bodyPr>
            <a:normAutofit fontScale="92500" lnSpcReduction="10000"/>
          </a:bodyPr>
          <a:lstStyle/>
          <a:p>
            <a:endParaRPr lang="ru-RU" sz="2000" b="1" dirty="0" smtClean="0"/>
          </a:p>
          <a:p>
            <a:endParaRPr lang="ru-RU" sz="2000" b="1" dirty="0" smtClean="0"/>
          </a:p>
          <a:p>
            <a:endParaRPr lang="ru-RU" sz="2000" b="1" dirty="0" smtClean="0"/>
          </a:p>
          <a:p>
            <a:r>
              <a:rPr lang="ru-RU" sz="2000" b="1" dirty="0" smtClean="0"/>
              <a:t>Животное</a:t>
            </a:r>
            <a:r>
              <a:rPr lang="ru-RU" sz="2000" dirty="0"/>
              <a:t> – от старославянского «</a:t>
            </a:r>
            <a:r>
              <a:rPr lang="ru-RU" sz="2000" dirty="0" err="1"/>
              <a:t>животъ</a:t>
            </a:r>
            <a:r>
              <a:rPr lang="ru-RU" sz="2000" dirty="0"/>
              <a:t>» – жизнь.</a:t>
            </a:r>
          </a:p>
          <a:p>
            <a:r>
              <a:rPr lang="ru-RU" sz="2000" b="1" dirty="0"/>
              <a:t>Лисица</a:t>
            </a:r>
            <a:r>
              <a:rPr lang="ru-RU" sz="2000" dirty="0"/>
              <a:t> – именно названа лисой, лисицей, т.к. образованно это слово от слова «лис». До сих пор у нас кое-где бытуют слова «</a:t>
            </a:r>
            <a:r>
              <a:rPr lang="ru-RU" sz="2000" dirty="0" err="1"/>
              <a:t>лисый</a:t>
            </a:r>
            <a:r>
              <a:rPr lang="ru-RU" sz="2000" dirty="0"/>
              <a:t>» – желтоватый, «</a:t>
            </a:r>
            <a:r>
              <a:rPr lang="ru-RU" sz="2000" dirty="0" err="1"/>
              <a:t>залисеть</a:t>
            </a:r>
            <a:r>
              <a:rPr lang="ru-RU" sz="2000" dirty="0"/>
              <a:t>» – пожелтеть. Т.е. лисицей прозвали зверя за жёлтую шерсть.</a:t>
            </a:r>
          </a:p>
          <a:p>
            <a:r>
              <a:rPr lang="ru-RU" sz="2000" b="1" dirty="0"/>
              <a:t>Медведь</a:t>
            </a:r>
            <a:r>
              <a:rPr lang="ru-RU" sz="2000" dirty="0"/>
              <a:t> – образованно от слов «мёд» и «ведает». Т.е. зверь знающий где найти в лесу мёд.</a:t>
            </a:r>
          </a:p>
          <a:p>
            <a:r>
              <a:rPr lang="ru-RU" sz="2000" i="1" dirty="0"/>
              <a:t>А высоко в небе…</a:t>
            </a:r>
            <a:endParaRPr lang="ru-RU" sz="2000" dirty="0"/>
          </a:p>
          <a:p>
            <a:r>
              <a:rPr lang="ru-RU" sz="2000" b="1" dirty="0"/>
              <a:t>Воробей</a:t>
            </a:r>
            <a:r>
              <a:rPr lang="ru-RU" sz="2000" dirty="0"/>
              <a:t> – слово восходит к древней основе </a:t>
            </a:r>
            <a:r>
              <a:rPr lang="ru-RU" sz="2000" b="1" dirty="0"/>
              <a:t>вор-</a:t>
            </a:r>
            <a:r>
              <a:rPr lang="ru-RU" sz="2000" dirty="0"/>
              <a:t>. От неё образованны такие слова как «</a:t>
            </a:r>
            <a:r>
              <a:rPr lang="ru-RU" sz="2000" b="1" dirty="0"/>
              <a:t>ворота</a:t>
            </a:r>
            <a:r>
              <a:rPr lang="ru-RU" sz="2000" dirty="0"/>
              <a:t>, забор». Наверное, за то воробей получил своё название, что издавна вертелся возле человеческого жилья, на воротах, на заборах сидел.</a:t>
            </a:r>
          </a:p>
          <a:p>
            <a:r>
              <a:rPr lang="ru-RU" sz="2000" b="1" dirty="0"/>
              <a:t>Ворона</a:t>
            </a:r>
            <a:r>
              <a:rPr lang="ru-RU" sz="2000" dirty="0"/>
              <a:t> – прилагательное </a:t>
            </a:r>
            <a:r>
              <a:rPr lang="ru-RU" sz="2000" b="1" dirty="0"/>
              <a:t>вороной</a:t>
            </a:r>
            <a:r>
              <a:rPr lang="ru-RU" sz="2000" dirty="0"/>
              <a:t>, образованное от основы </a:t>
            </a:r>
            <a:r>
              <a:rPr lang="ru-RU" sz="2000" b="1" dirty="0"/>
              <a:t>ворон</a:t>
            </a:r>
            <a:r>
              <a:rPr lang="ru-RU" sz="2000" dirty="0"/>
              <a:t>, означало «черный». В индоевропейских языках родственное слово значило «жечь, сжигать, обгорать, делаться черным».</a:t>
            </a:r>
          </a:p>
          <a:p>
            <a:r>
              <a:rPr lang="ru-RU" sz="2000" b="1" dirty="0"/>
              <a:t>Петух</a:t>
            </a:r>
            <a:r>
              <a:rPr lang="ru-RU" sz="2000" dirty="0"/>
              <a:t> – прозвали так за способность к пению. Т.е. петух образованно от слова петь.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6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2"/>
            <a:ext cx="8229600" cy="10715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27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27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27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27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27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27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На </a:t>
            </a:r>
            <a:r>
              <a:rPr lang="ru-RU" sz="27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примере данных слов докажите, что с помощью этимологического анализа можно объяснить правильное их написание</a:t>
            </a:r>
            <a:r>
              <a:rPr lang="ru-RU" sz="27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  <a:r>
              <a:rPr lang="ru-RU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ru-RU" sz="2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85926"/>
            <a:ext cx="8229600" cy="4643470"/>
          </a:xfrm>
          <a:gradFill rotWithShape="1">
            <a:gsLst>
              <a:gs pos="0">
                <a:srgbClr val="3F686B"/>
              </a:gs>
              <a:gs pos="50000">
                <a:srgbClr val="89E0E7"/>
              </a:gs>
              <a:gs pos="100000">
                <a:srgbClr val="3F686B"/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fontAlgn="base"/>
            <a:endParaRPr lang="ru-RU" sz="2800" dirty="0" smtClean="0"/>
          </a:p>
          <a:p>
            <a:pPr fontAlgn="base"/>
            <a:r>
              <a:rPr lang="ru-RU" sz="2800" dirty="0" err="1" smtClean="0"/>
              <a:t>Зн</a:t>
            </a:r>
            <a:r>
              <a:rPr lang="ru-RU" sz="2800" dirty="0" smtClean="0"/>
              <a:t>…</a:t>
            </a:r>
            <a:r>
              <a:rPr lang="ru-RU" sz="2800" dirty="0" err="1" smtClean="0"/>
              <a:t>менитый</a:t>
            </a:r>
            <a:r>
              <a:rPr lang="ru-RU" sz="2800" dirty="0" smtClean="0"/>
              <a:t> (ист. знамя), </a:t>
            </a:r>
          </a:p>
          <a:p>
            <a:pPr fontAlgn="base"/>
            <a:r>
              <a:rPr lang="ru-RU" sz="2800" dirty="0" err="1" smtClean="0"/>
              <a:t>препод</a:t>
            </a:r>
            <a:r>
              <a:rPr lang="ru-RU" sz="2800" dirty="0" smtClean="0"/>
              <a:t>…</a:t>
            </a:r>
            <a:r>
              <a:rPr lang="ru-RU" sz="2800" dirty="0" err="1" smtClean="0"/>
              <a:t>ватель</a:t>
            </a:r>
            <a:r>
              <a:rPr lang="ru-RU" sz="2800" dirty="0" smtClean="0"/>
              <a:t> </a:t>
            </a:r>
            <a:r>
              <a:rPr lang="ru-RU" sz="2800" dirty="0"/>
              <a:t>(ист. дать),  </a:t>
            </a:r>
          </a:p>
          <a:p>
            <a:pPr fontAlgn="base"/>
            <a:r>
              <a:rPr lang="ru-RU" sz="2800" dirty="0" err="1"/>
              <a:t>зн</a:t>
            </a:r>
            <a:r>
              <a:rPr lang="ru-RU" sz="2800" dirty="0"/>
              <a:t>…</a:t>
            </a:r>
            <a:r>
              <a:rPr lang="ru-RU" sz="2800" dirty="0" err="1"/>
              <a:t>комится</a:t>
            </a:r>
            <a:r>
              <a:rPr lang="ru-RU" sz="2800" dirty="0"/>
              <a:t> (ист. знать</a:t>
            </a:r>
            <a:r>
              <a:rPr lang="ru-RU" sz="2800" dirty="0" smtClean="0"/>
              <a:t>),</a:t>
            </a:r>
          </a:p>
          <a:p>
            <a:pPr fontAlgn="base"/>
            <a:r>
              <a:rPr lang="ru-RU" sz="2800" dirty="0" smtClean="0"/>
              <a:t> </a:t>
            </a:r>
            <a:r>
              <a:rPr lang="ru-RU" sz="2800" dirty="0"/>
              <a:t>во…</a:t>
            </a:r>
            <a:r>
              <a:rPr lang="ru-RU" sz="2800" dirty="0" err="1"/>
              <a:t>образить</a:t>
            </a:r>
            <a:r>
              <a:rPr lang="ru-RU" sz="2800" dirty="0"/>
              <a:t> (ист. образ),  </a:t>
            </a:r>
          </a:p>
          <a:p>
            <a:pPr fontAlgn="base"/>
            <a:r>
              <a:rPr lang="ru-RU" sz="2800" dirty="0" err="1"/>
              <a:t>раздр</a:t>
            </a:r>
            <a:r>
              <a:rPr lang="ru-RU" sz="2800" dirty="0"/>
              <a:t>…жать (ист. дразнить</a:t>
            </a:r>
            <a:r>
              <a:rPr lang="ru-RU" sz="2800" dirty="0" smtClean="0"/>
              <a:t>),</a:t>
            </a:r>
          </a:p>
          <a:p>
            <a:pPr fontAlgn="base"/>
            <a:r>
              <a:rPr lang="ru-RU" sz="2800" dirty="0" smtClean="0"/>
              <a:t> </a:t>
            </a:r>
            <a:r>
              <a:rPr lang="ru-RU" sz="2800" dirty="0" err="1"/>
              <a:t>насл</a:t>
            </a:r>
            <a:r>
              <a:rPr lang="ru-RU" sz="2800" dirty="0"/>
              <a:t>…ждаться (ист. сладкий),  </a:t>
            </a:r>
          </a:p>
          <a:p>
            <a:pPr fontAlgn="base"/>
            <a:r>
              <a:rPr lang="ru-RU" sz="2800" dirty="0" err="1"/>
              <a:t>просв</a:t>
            </a:r>
            <a:r>
              <a:rPr lang="ru-RU" sz="2800" dirty="0"/>
              <a:t>…</a:t>
            </a:r>
            <a:r>
              <a:rPr lang="ru-RU" sz="2800" dirty="0" err="1"/>
              <a:t>щение</a:t>
            </a:r>
            <a:r>
              <a:rPr lang="ru-RU" sz="2800" dirty="0"/>
              <a:t> (ист. свет).</a:t>
            </a:r>
          </a:p>
          <a:p>
            <a:pPr>
              <a:buNone/>
            </a:pPr>
            <a:r>
              <a:rPr lang="ru-RU" sz="2800" dirty="0"/>
              <a:t> </a:t>
            </a:r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6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36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 занятия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4422"/>
            <a:ext cx="8229600" cy="4911741"/>
          </a:xfrm>
          <a:gradFill rotWithShape="1">
            <a:gsLst>
              <a:gs pos="0">
                <a:srgbClr val="3F686B"/>
              </a:gs>
              <a:gs pos="50000">
                <a:srgbClr val="89E0E7"/>
              </a:gs>
              <a:gs pos="100000">
                <a:srgbClr val="3F686B"/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algn="ctr" eaLnBrk="1" hangingPunct="1">
              <a:buFont typeface="Wingdings" pitchFamily="2" charset="2"/>
              <a:buNone/>
            </a:pPr>
            <a:endParaRPr lang="ru-RU" sz="6600" dirty="0" smtClean="0"/>
          </a:p>
          <a:p>
            <a:pPr algn="ctr" eaLnBrk="1" hangingPunct="1">
              <a:buFont typeface="Wingdings" pitchFamily="2" charset="2"/>
              <a:buNone/>
            </a:pPr>
            <a:r>
              <a:rPr lang="ru-RU" sz="6600" dirty="0" smtClean="0"/>
              <a:t>Загадки </a:t>
            </a:r>
            <a:endParaRPr lang="ru-RU" sz="6600" dirty="0" smtClean="0"/>
          </a:p>
          <a:p>
            <a:pPr algn="ctr" eaLnBrk="1" hangingPunct="1">
              <a:buFont typeface="Wingdings" pitchFamily="2" charset="2"/>
              <a:buNone/>
            </a:pPr>
            <a:r>
              <a:rPr lang="ru-RU" sz="6600" b="0" dirty="0" smtClean="0"/>
              <a:t>этимологии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6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Слова чем-то похожи на </a:t>
            </a:r>
            <a:r>
              <a:rPr lang="ru-RU" sz="2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людей.</a:t>
            </a:r>
            <a:r>
              <a:rPr lang="ru-RU" sz="28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Как и люди, они могут очень сильно измениться за годы.</a:t>
            </a:r>
            <a:r>
              <a:rPr lang="ru-RU" sz="2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endParaRPr lang="ru-RU" sz="2400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14488"/>
            <a:ext cx="8229600" cy="4929222"/>
          </a:xfrm>
          <a:gradFill rotWithShape="1">
            <a:gsLst>
              <a:gs pos="0">
                <a:srgbClr val="3F686B"/>
              </a:gs>
              <a:gs pos="50000">
                <a:srgbClr val="89E0E7"/>
              </a:gs>
              <a:gs pos="100000">
                <a:srgbClr val="3F686B"/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algn="ctr" eaLnBrk="1" hangingPunct="1">
              <a:buFont typeface="Wingdings" pitchFamily="2" charset="2"/>
              <a:buNone/>
            </a:pPr>
            <a:endParaRPr lang="ru-RU" sz="2000" b="0" dirty="0" smtClean="0">
              <a:solidFill>
                <a:schemeClr val="tx2"/>
              </a:solidFill>
            </a:endParaRPr>
          </a:p>
        </p:txBody>
      </p:sp>
      <p:pic>
        <p:nvPicPr>
          <p:cNvPr id="4" name="Рисунок 3" descr="https://fsd.videouroki.net/products/conspekty/rus6k/17-ehtimologiya-slov.files/image0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2214554"/>
            <a:ext cx="7215238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6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785794"/>
            <a:ext cx="8229600" cy="5340369"/>
          </a:xfrm>
          <a:gradFill rotWithShape="1">
            <a:gsLst>
              <a:gs pos="0">
                <a:srgbClr val="3F686B"/>
              </a:gs>
              <a:gs pos="50000">
                <a:srgbClr val="89E0E7"/>
              </a:gs>
              <a:gs pos="100000">
                <a:srgbClr val="3F686B"/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algn="ctr">
              <a:buNone/>
            </a:pPr>
            <a:endParaRPr lang="ru-RU" b="1" dirty="0"/>
          </a:p>
          <a:p>
            <a:pPr algn="ctr">
              <a:buNone/>
            </a:pPr>
            <a:r>
              <a:rPr lang="ru-RU" b="1" dirty="0" smtClean="0"/>
              <a:t>Этимология </a:t>
            </a:r>
            <a:r>
              <a:rPr lang="ru-RU" b="1" dirty="0"/>
              <a:t>– раздел науки о языке, который изучает происхождение слов</a:t>
            </a:r>
            <a:r>
              <a:rPr lang="ru-RU" b="1" dirty="0" smtClean="0"/>
              <a:t>.</a:t>
            </a:r>
          </a:p>
          <a:p>
            <a:pPr algn="ctr"/>
            <a:r>
              <a:rPr lang="ru-RU" dirty="0"/>
              <a:t>Название этого раздела науки происходит от греческого «</a:t>
            </a:r>
            <a:r>
              <a:rPr lang="ru-RU" dirty="0" err="1"/>
              <a:t>этимо</a:t>
            </a:r>
            <a:r>
              <a:rPr lang="ru-RU" dirty="0"/>
              <a:t>» − «истинное значение слова» и «логос» − «учение».</a:t>
            </a:r>
          </a:p>
          <a:p>
            <a:pPr algn="ctr"/>
            <a:r>
              <a:rPr lang="ru-RU" dirty="0"/>
              <a:t>Этимология поясняет, </a:t>
            </a:r>
            <a:r>
              <a:rPr lang="ru-RU" b="1" dirty="0"/>
              <a:t>откуда появилось слово, как оно выглядело и что обозначало раньше.</a:t>
            </a:r>
            <a:endParaRPr lang="ru-RU" dirty="0"/>
          </a:p>
          <a:p>
            <a:pPr algn="ctr">
              <a:buNone/>
            </a:pPr>
            <a:endParaRPr lang="ru-RU" sz="2000" b="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6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54098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Но </a:t>
            </a:r>
            <a:r>
              <a:rPr lang="ru-RU" sz="28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ведь синица совсем не синяя! Она жёлтая с чёрным. Р</a:t>
            </a:r>
            <a:r>
              <a:rPr lang="ru-RU" sz="2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аньше </a:t>
            </a:r>
            <a:r>
              <a:rPr lang="ru-RU" sz="28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синицей называли немного другую птицу – лазоревку.</a:t>
            </a:r>
            <a:endParaRPr lang="ru-RU" sz="2800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1643026"/>
            <a:ext cx="8229600" cy="4500618"/>
          </a:xfrm>
          <a:gradFill rotWithShape="1">
            <a:gsLst>
              <a:gs pos="0">
                <a:srgbClr val="3F686B"/>
              </a:gs>
              <a:gs pos="50000">
                <a:srgbClr val="89E0E7"/>
              </a:gs>
              <a:gs pos="100000">
                <a:srgbClr val="3F686B"/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algn="ctr" eaLnBrk="1" hangingPunct="1">
              <a:buFont typeface="Wingdings" pitchFamily="2" charset="2"/>
              <a:buNone/>
            </a:pPr>
            <a:endParaRPr lang="ru-RU" sz="2000" b="0" dirty="0" smtClean="0">
              <a:solidFill>
                <a:schemeClr val="tx2"/>
              </a:solidFill>
            </a:endParaRPr>
          </a:p>
        </p:txBody>
      </p:sp>
      <p:pic>
        <p:nvPicPr>
          <p:cNvPr id="4" name="Рисунок 3" descr="https://fsd.videouroki.net/products/conspekty/rus6k/17-ehtimologiya-slov.files/image00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928802"/>
            <a:ext cx="5715040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6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2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Этимологические словари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4422"/>
            <a:ext cx="8229600" cy="4911741"/>
          </a:xfrm>
          <a:gradFill rotWithShape="1">
            <a:gsLst>
              <a:gs pos="0">
                <a:srgbClr val="3F686B"/>
              </a:gs>
              <a:gs pos="50000">
                <a:srgbClr val="89E0E7"/>
              </a:gs>
              <a:gs pos="100000">
                <a:srgbClr val="3F686B"/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algn="ctr" eaLnBrk="1" hangingPunct="1">
              <a:buFont typeface="Wingdings" pitchFamily="2" charset="2"/>
              <a:buNone/>
            </a:pPr>
            <a:endParaRPr lang="ru-RU" sz="2000" b="0" dirty="0" smtClean="0">
              <a:solidFill>
                <a:schemeClr val="tx2"/>
              </a:solidFill>
            </a:endParaRPr>
          </a:p>
        </p:txBody>
      </p:sp>
      <p:pic>
        <p:nvPicPr>
          <p:cNvPr id="1027" name="Picture 3" descr="C:\Users\Кирилл\Desktop\0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000108"/>
            <a:ext cx="8496300" cy="536259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6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2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Слово «окно» в словарной статье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4422"/>
            <a:ext cx="8229600" cy="4911741"/>
          </a:xfrm>
          <a:gradFill rotWithShape="1">
            <a:gsLst>
              <a:gs pos="0">
                <a:srgbClr val="3F686B"/>
              </a:gs>
              <a:gs pos="50000">
                <a:srgbClr val="89E0E7"/>
              </a:gs>
              <a:gs pos="100000">
                <a:srgbClr val="3F686B"/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algn="ctr" eaLnBrk="1" hangingPunct="1">
              <a:buFont typeface="Wingdings" pitchFamily="2" charset="2"/>
              <a:buNone/>
            </a:pPr>
            <a:endParaRPr lang="ru-RU" sz="2000" b="0" dirty="0" smtClean="0">
              <a:solidFill>
                <a:schemeClr val="tx2"/>
              </a:solidFill>
            </a:endParaRPr>
          </a:p>
        </p:txBody>
      </p:sp>
      <p:pic>
        <p:nvPicPr>
          <p:cNvPr id="5" name="Рисунок 4" descr="https://fsd.videouroki.net/products/conspekty/rus6k/17-ehtimologiya-slov.files/image00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428736"/>
            <a:ext cx="6786610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6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Происхождение </a:t>
            </a:r>
            <a:r>
              <a:rPr lang="ru-RU" sz="28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слова «невеста</a:t>
            </a:r>
            <a:r>
              <a:rPr lang="ru-RU" sz="2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»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4422"/>
            <a:ext cx="8229600" cy="4911741"/>
          </a:xfrm>
          <a:gradFill rotWithShape="1">
            <a:gsLst>
              <a:gs pos="0">
                <a:srgbClr val="3F686B"/>
              </a:gs>
              <a:gs pos="50000">
                <a:srgbClr val="89E0E7"/>
              </a:gs>
              <a:gs pos="100000">
                <a:srgbClr val="3F686B"/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algn="ctr" eaLnBrk="1" hangingPunct="1">
              <a:buFont typeface="Wingdings" pitchFamily="2" charset="2"/>
              <a:buNone/>
            </a:pPr>
            <a:endParaRPr lang="ru-RU" sz="2000" b="0" dirty="0" smtClean="0">
              <a:solidFill>
                <a:schemeClr val="tx2"/>
              </a:solidFill>
            </a:endParaRPr>
          </a:p>
        </p:txBody>
      </p:sp>
      <p:pic>
        <p:nvPicPr>
          <p:cNvPr id="4" name="Рисунок 3" descr="https://fsd.videouroki.net/products/conspekty/rus6k/17-ehtimologiya-slov.files/image00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571612"/>
            <a:ext cx="6858048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6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А вот и </a:t>
            </a:r>
            <a:r>
              <a:rPr lang="ru-RU" sz="2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слово «</a:t>
            </a:r>
            <a:r>
              <a:rPr lang="ru-RU" sz="2800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обед»</a:t>
            </a:r>
            <a:endParaRPr lang="ru-RU" sz="2800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4422"/>
            <a:ext cx="8229600" cy="4911741"/>
          </a:xfrm>
          <a:gradFill rotWithShape="1">
            <a:gsLst>
              <a:gs pos="0">
                <a:srgbClr val="3F686B"/>
              </a:gs>
              <a:gs pos="50000">
                <a:srgbClr val="89E0E7"/>
              </a:gs>
              <a:gs pos="100000">
                <a:srgbClr val="3F686B"/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algn="ctr" eaLnBrk="1" hangingPunct="1">
              <a:buFont typeface="Wingdings" pitchFamily="2" charset="2"/>
              <a:buNone/>
            </a:pPr>
            <a:endParaRPr lang="ru-RU" sz="2000" b="0" dirty="0" smtClean="0">
              <a:solidFill>
                <a:schemeClr val="tx2"/>
              </a:solidFill>
            </a:endParaRPr>
          </a:p>
        </p:txBody>
      </p:sp>
      <p:pic>
        <p:nvPicPr>
          <p:cNvPr id="4" name="Рисунок 3" descr="https://fsd.videouroki.net/products/conspekty/rus6k/17-ehtimologiya-slov.files/image00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428736"/>
            <a:ext cx="6786610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6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251</TotalTime>
  <Words>283</Words>
  <Application>Microsoft Office PowerPoint</Application>
  <PresentationFormat>Экран (4:3)</PresentationFormat>
  <Paragraphs>60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Изящная</vt:lpstr>
      <vt:lpstr>Давид Самойлов. «Люблю обычные слова…»</vt:lpstr>
      <vt:lpstr>Тема занятия</vt:lpstr>
      <vt:lpstr>Слова чем-то похожи на людей. Как и люди, они могут очень сильно измениться за годы. </vt:lpstr>
      <vt:lpstr>Слайд 4</vt:lpstr>
      <vt:lpstr>Но ведь синица совсем не синяя! Она жёлтая с чёрным. Раньше синицей называли немного другую птицу – лазоревку.</vt:lpstr>
      <vt:lpstr>Этимологические словари</vt:lpstr>
      <vt:lpstr>Слово «окно» в словарной статье</vt:lpstr>
      <vt:lpstr>Происхождение слова «невеста»</vt:lpstr>
      <vt:lpstr>А вот и слово «обед»</vt:lpstr>
      <vt:lpstr>в…тамин, с…лдат, м…мориал, ф…нетика, к…питан. </vt:lpstr>
      <vt:lpstr>Попробуйте объяснить происхождение слов:</vt:lpstr>
      <vt:lpstr>. </vt:lpstr>
      <vt:lpstr>      На примере данных слов докажите, что с помощью этимологического анализа можно объяснить правильное их написание.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Кирилл</dc:creator>
  <cp:lastModifiedBy>user</cp:lastModifiedBy>
  <cp:revision>24</cp:revision>
  <dcterms:created xsi:type="dcterms:W3CDTF">2020-10-13T08:13:09Z</dcterms:created>
  <dcterms:modified xsi:type="dcterms:W3CDTF">2021-05-27T08:57:08Z</dcterms:modified>
</cp:coreProperties>
</file>