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6" r:id="rId2"/>
    <p:sldId id="289" r:id="rId3"/>
    <p:sldId id="296" r:id="rId4"/>
    <p:sldId id="302" r:id="rId5"/>
    <p:sldId id="303" r:id="rId6"/>
    <p:sldId id="304" r:id="rId7"/>
    <p:sldId id="301" r:id="rId8"/>
    <p:sldId id="316" r:id="rId9"/>
    <p:sldId id="334" r:id="rId10"/>
    <p:sldId id="335" r:id="rId11"/>
    <p:sldId id="336" r:id="rId12"/>
    <p:sldId id="337" r:id="rId13"/>
    <p:sldId id="321" r:id="rId14"/>
    <p:sldId id="328" r:id="rId15"/>
    <p:sldId id="324" r:id="rId16"/>
    <p:sldId id="325" r:id="rId17"/>
    <p:sldId id="326" r:id="rId18"/>
    <p:sldId id="323" r:id="rId19"/>
    <p:sldId id="327" r:id="rId20"/>
    <p:sldId id="330" r:id="rId21"/>
    <p:sldId id="331" r:id="rId22"/>
    <p:sldId id="332" r:id="rId23"/>
    <p:sldId id="322" r:id="rId24"/>
    <p:sldId id="329" r:id="rId25"/>
    <p:sldId id="333" r:id="rId26"/>
    <p:sldId id="314" r:id="rId27"/>
    <p:sldId id="300" r:id="rId28"/>
    <p:sldId id="299" r:id="rId29"/>
    <p:sldId id="298" r:id="rId30"/>
    <p:sldId id="297" r:id="rId3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966B3"/>
    <a:srgbClr val="000000"/>
    <a:srgbClr val="99CC00"/>
    <a:srgbClr val="DDDDDD"/>
    <a:srgbClr val="C1D1D3"/>
    <a:srgbClr val="5AABCC"/>
    <a:srgbClr val="BD9E6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 autoAdjust="0"/>
  </p:normalViewPr>
  <p:slideViewPr>
    <p:cSldViewPr>
      <p:cViewPr varScale="1">
        <p:scale>
          <a:sx n="78" d="100"/>
          <a:sy n="78" d="100"/>
        </p:scale>
        <p:origin x="-90" y="-11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ACBF72-7ABA-47D1-857F-3B937F2C773D}" type="datetimeFigureOut">
              <a:rPr lang="ru-RU" smtClean="0"/>
              <a:pPr/>
              <a:t>01.02.2019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175BD3-1A67-4960-99EA-3B84E22C9D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079760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 bwMode="grayWhite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0" name="Rectangle 78"/>
          <p:cNvSpPr>
            <a:spLocks noChangeArrowheads="1"/>
          </p:cNvSpPr>
          <p:nvPr/>
        </p:nvSpPr>
        <p:spPr bwMode="gray">
          <a:xfrm rot="5400000">
            <a:off x="7904162" y="1163638"/>
            <a:ext cx="2098675" cy="38100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tint val="54510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52600" y="2057400"/>
            <a:ext cx="5791200" cy="1698625"/>
          </a:xfrm>
        </p:spPr>
        <p:txBody>
          <a:bodyPr/>
          <a:lstStyle>
            <a:lvl1pPr algn="ctr">
              <a:defRPr sz="3600"/>
            </a:lvl1pPr>
          </a:lstStyle>
          <a:p>
            <a:pPr lvl="0"/>
            <a:r>
              <a:rPr lang="ru-RU" altLang="ru-RU" noProof="0" smtClean="0"/>
              <a:t>Образец заголовка</a:t>
            </a:r>
            <a:endParaRPr lang="en-US" altLang="ru-RU" noProof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752600" y="3990975"/>
            <a:ext cx="5791200" cy="4572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 sz="1800" b="1"/>
            </a:lvl1pPr>
          </a:lstStyle>
          <a:p>
            <a:pPr lvl="0"/>
            <a:r>
              <a:rPr lang="ru-RU" altLang="ru-RU" noProof="0" smtClean="0"/>
              <a:t>Образец подзаголовка</a:t>
            </a:r>
            <a:endParaRPr lang="en-US" altLang="ru-RU" noProof="0" smtClean="0"/>
          </a:p>
        </p:txBody>
      </p:sp>
      <p:sp>
        <p:nvSpPr>
          <p:cNvPr id="3086" name="Text Box 14"/>
          <p:cNvSpPr txBox="1">
            <a:spLocks noChangeArrowheads="1"/>
          </p:cNvSpPr>
          <p:nvPr/>
        </p:nvSpPr>
        <p:spPr bwMode="gray">
          <a:xfrm>
            <a:off x="3886200" y="5715000"/>
            <a:ext cx="16129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ru-RU" sz="2800" b="1">
                <a:latin typeface="Verdana" panose="020B0604030504040204" pitchFamily="34" charset="0"/>
              </a:rPr>
              <a:t>LOGO</a:t>
            </a:r>
          </a:p>
        </p:txBody>
      </p:sp>
      <p:grpSp>
        <p:nvGrpSpPr>
          <p:cNvPr id="3103" name="Group 31"/>
          <p:cNvGrpSpPr>
            <a:grpSpLocks/>
          </p:cNvGrpSpPr>
          <p:nvPr/>
        </p:nvGrpSpPr>
        <p:grpSpPr bwMode="auto">
          <a:xfrm rot="421294">
            <a:off x="971550" y="692150"/>
            <a:ext cx="1871663" cy="1944688"/>
            <a:chOff x="521" y="482"/>
            <a:chExt cx="1134" cy="1142"/>
          </a:xfrm>
        </p:grpSpPr>
        <p:sp>
          <p:nvSpPr>
            <p:cNvPr id="3104" name="Oval 32"/>
            <p:cNvSpPr>
              <a:spLocks noChangeArrowheads="1"/>
            </p:cNvSpPr>
            <p:nvPr userDrawn="1"/>
          </p:nvSpPr>
          <p:spPr bwMode="gray">
            <a:xfrm rot="-128649">
              <a:off x="851" y="811"/>
              <a:ext cx="479" cy="494"/>
            </a:xfrm>
            <a:prstGeom prst="ellipse">
              <a:avLst/>
            </a:prstGeom>
            <a:gradFill rotWithShape="1">
              <a:gsLst>
                <a:gs pos="0">
                  <a:schemeClr val="bg2">
                    <a:gamma/>
                    <a:tint val="0"/>
                    <a:invGamma/>
                  </a:schemeClr>
                </a:gs>
                <a:gs pos="100000">
                  <a:schemeClr val="bg2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3105" name="Group 33"/>
            <p:cNvGrpSpPr>
              <a:grpSpLocks/>
            </p:cNvGrpSpPr>
            <p:nvPr userDrawn="1"/>
          </p:nvGrpSpPr>
          <p:grpSpPr bwMode="auto">
            <a:xfrm rot="56277">
              <a:off x="1311" y="1224"/>
              <a:ext cx="266" cy="218"/>
              <a:chOff x="3452" y="878"/>
              <a:chExt cx="402" cy="342"/>
            </a:xfrm>
          </p:grpSpPr>
          <p:sp>
            <p:nvSpPr>
              <p:cNvPr id="3106" name="Oval 34"/>
              <p:cNvSpPr>
                <a:spLocks noChangeArrowheads="1"/>
              </p:cNvSpPr>
              <p:nvPr/>
            </p:nvSpPr>
            <p:spPr bwMode="gray">
              <a:xfrm>
                <a:off x="3639" y="1026"/>
                <a:ext cx="111" cy="126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107" name="Oval 35"/>
              <p:cNvSpPr>
                <a:spLocks noChangeArrowheads="1"/>
              </p:cNvSpPr>
              <p:nvPr/>
            </p:nvSpPr>
            <p:spPr bwMode="gray">
              <a:xfrm>
                <a:off x="3763" y="1129"/>
                <a:ext cx="91" cy="91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108" name="Oval 36"/>
              <p:cNvSpPr>
                <a:spLocks noChangeArrowheads="1"/>
              </p:cNvSpPr>
              <p:nvPr/>
            </p:nvSpPr>
            <p:spPr bwMode="gray">
              <a:xfrm>
                <a:off x="3452" y="878"/>
                <a:ext cx="182" cy="182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3109" name="Group 37"/>
            <p:cNvGrpSpPr>
              <a:grpSpLocks/>
            </p:cNvGrpSpPr>
            <p:nvPr userDrawn="1"/>
          </p:nvGrpSpPr>
          <p:grpSpPr bwMode="auto">
            <a:xfrm rot="-23983151">
              <a:off x="1390" y="942"/>
              <a:ext cx="265" cy="219"/>
              <a:chOff x="3452" y="878"/>
              <a:chExt cx="402" cy="342"/>
            </a:xfrm>
          </p:grpSpPr>
          <p:sp>
            <p:nvSpPr>
              <p:cNvPr id="3110" name="Oval 38"/>
              <p:cNvSpPr>
                <a:spLocks noChangeArrowheads="1"/>
              </p:cNvSpPr>
              <p:nvPr/>
            </p:nvSpPr>
            <p:spPr bwMode="gray">
              <a:xfrm>
                <a:off x="3639" y="1026"/>
                <a:ext cx="111" cy="126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111" name="Oval 39"/>
              <p:cNvSpPr>
                <a:spLocks noChangeArrowheads="1"/>
              </p:cNvSpPr>
              <p:nvPr/>
            </p:nvSpPr>
            <p:spPr bwMode="gray">
              <a:xfrm>
                <a:off x="3763" y="1129"/>
                <a:ext cx="91" cy="91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112" name="Oval 40"/>
              <p:cNvSpPr>
                <a:spLocks noChangeArrowheads="1"/>
              </p:cNvSpPr>
              <p:nvPr/>
            </p:nvSpPr>
            <p:spPr bwMode="gray">
              <a:xfrm>
                <a:off x="3452" y="878"/>
                <a:ext cx="182" cy="182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3113" name="Group 41"/>
            <p:cNvGrpSpPr>
              <a:grpSpLocks/>
            </p:cNvGrpSpPr>
            <p:nvPr userDrawn="1"/>
          </p:nvGrpSpPr>
          <p:grpSpPr bwMode="auto">
            <a:xfrm rot="-4925197">
              <a:off x="1293" y="630"/>
              <a:ext cx="257" cy="226"/>
              <a:chOff x="3452" y="878"/>
              <a:chExt cx="402" cy="342"/>
            </a:xfrm>
          </p:grpSpPr>
          <p:sp>
            <p:nvSpPr>
              <p:cNvPr id="3114" name="Oval 42"/>
              <p:cNvSpPr>
                <a:spLocks noChangeArrowheads="1"/>
              </p:cNvSpPr>
              <p:nvPr/>
            </p:nvSpPr>
            <p:spPr bwMode="gray">
              <a:xfrm>
                <a:off x="3639" y="1026"/>
                <a:ext cx="111" cy="126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115" name="Oval 43"/>
              <p:cNvSpPr>
                <a:spLocks noChangeArrowheads="1"/>
              </p:cNvSpPr>
              <p:nvPr/>
            </p:nvSpPr>
            <p:spPr bwMode="gray">
              <a:xfrm>
                <a:off x="3763" y="1129"/>
                <a:ext cx="91" cy="91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116" name="Oval 44"/>
              <p:cNvSpPr>
                <a:spLocks noChangeArrowheads="1"/>
              </p:cNvSpPr>
              <p:nvPr/>
            </p:nvSpPr>
            <p:spPr bwMode="gray">
              <a:xfrm>
                <a:off x="3452" y="878"/>
                <a:ext cx="182" cy="182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3117" name="Group 45"/>
            <p:cNvGrpSpPr>
              <a:grpSpLocks/>
            </p:cNvGrpSpPr>
            <p:nvPr userDrawn="1"/>
          </p:nvGrpSpPr>
          <p:grpSpPr bwMode="auto">
            <a:xfrm rot="3149186">
              <a:off x="985" y="1383"/>
              <a:ext cx="257" cy="226"/>
              <a:chOff x="3452" y="878"/>
              <a:chExt cx="402" cy="342"/>
            </a:xfrm>
          </p:grpSpPr>
          <p:sp>
            <p:nvSpPr>
              <p:cNvPr id="3118" name="Oval 46"/>
              <p:cNvSpPr>
                <a:spLocks noChangeArrowheads="1"/>
              </p:cNvSpPr>
              <p:nvPr/>
            </p:nvSpPr>
            <p:spPr bwMode="gray">
              <a:xfrm>
                <a:off x="3639" y="1026"/>
                <a:ext cx="111" cy="126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119" name="Oval 47"/>
              <p:cNvSpPr>
                <a:spLocks noChangeArrowheads="1"/>
              </p:cNvSpPr>
              <p:nvPr/>
            </p:nvSpPr>
            <p:spPr bwMode="gray">
              <a:xfrm>
                <a:off x="3763" y="1129"/>
                <a:ext cx="91" cy="91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120" name="Oval 48"/>
              <p:cNvSpPr>
                <a:spLocks noChangeArrowheads="1"/>
              </p:cNvSpPr>
              <p:nvPr/>
            </p:nvSpPr>
            <p:spPr bwMode="gray">
              <a:xfrm>
                <a:off x="3452" y="878"/>
                <a:ext cx="182" cy="182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3121" name="Group 49"/>
            <p:cNvGrpSpPr>
              <a:grpSpLocks/>
            </p:cNvGrpSpPr>
            <p:nvPr userDrawn="1"/>
          </p:nvGrpSpPr>
          <p:grpSpPr bwMode="auto">
            <a:xfrm rot="-29276986">
              <a:off x="966" y="498"/>
              <a:ext cx="257" cy="226"/>
              <a:chOff x="3452" y="878"/>
              <a:chExt cx="402" cy="342"/>
            </a:xfrm>
          </p:grpSpPr>
          <p:sp>
            <p:nvSpPr>
              <p:cNvPr id="3122" name="Oval 50"/>
              <p:cNvSpPr>
                <a:spLocks noChangeArrowheads="1"/>
              </p:cNvSpPr>
              <p:nvPr/>
            </p:nvSpPr>
            <p:spPr bwMode="gray">
              <a:xfrm>
                <a:off x="3639" y="1026"/>
                <a:ext cx="111" cy="126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123" name="Oval 51"/>
              <p:cNvSpPr>
                <a:spLocks noChangeArrowheads="1"/>
              </p:cNvSpPr>
              <p:nvPr/>
            </p:nvSpPr>
            <p:spPr bwMode="gray">
              <a:xfrm>
                <a:off x="3763" y="1129"/>
                <a:ext cx="91" cy="91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124" name="Oval 52"/>
              <p:cNvSpPr>
                <a:spLocks noChangeArrowheads="1"/>
              </p:cNvSpPr>
              <p:nvPr/>
            </p:nvSpPr>
            <p:spPr bwMode="gray">
              <a:xfrm>
                <a:off x="3452" y="878"/>
                <a:ext cx="182" cy="182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3125" name="Group 53"/>
            <p:cNvGrpSpPr>
              <a:grpSpLocks/>
            </p:cNvGrpSpPr>
            <p:nvPr userDrawn="1"/>
          </p:nvGrpSpPr>
          <p:grpSpPr bwMode="auto">
            <a:xfrm rot="-10348150">
              <a:off x="628" y="649"/>
              <a:ext cx="266" cy="219"/>
              <a:chOff x="3452" y="878"/>
              <a:chExt cx="402" cy="342"/>
            </a:xfrm>
          </p:grpSpPr>
          <p:sp>
            <p:nvSpPr>
              <p:cNvPr id="3126" name="Oval 54"/>
              <p:cNvSpPr>
                <a:spLocks noChangeArrowheads="1"/>
              </p:cNvSpPr>
              <p:nvPr/>
            </p:nvSpPr>
            <p:spPr bwMode="gray">
              <a:xfrm>
                <a:off x="3639" y="1026"/>
                <a:ext cx="111" cy="126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127" name="Oval 55"/>
              <p:cNvSpPr>
                <a:spLocks noChangeArrowheads="1"/>
              </p:cNvSpPr>
              <p:nvPr/>
            </p:nvSpPr>
            <p:spPr bwMode="gray">
              <a:xfrm>
                <a:off x="3763" y="1129"/>
                <a:ext cx="91" cy="91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128" name="Oval 56"/>
              <p:cNvSpPr>
                <a:spLocks noChangeArrowheads="1"/>
              </p:cNvSpPr>
              <p:nvPr/>
            </p:nvSpPr>
            <p:spPr bwMode="gray">
              <a:xfrm>
                <a:off x="3452" y="878"/>
                <a:ext cx="182" cy="182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3129" name="Group 57"/>
            <p:cNvGrpSpPr>
              <a:grpSpLocks/>
            </p:cNvGrpSpPr>
            <p:nvPr userDrawn="1"/>
          </p:nvGrpSpPr>
          <p:grpSpPr bwMode="auto">
            <a:xfrm rot="-34593241">
              <a:off x="521" y="973"/>
              <a:ext cx="265" cy="218"/>
              <a:chOff x="3452" y="878"/>
              <a:chExt cx="402" cy="342"/>
            </a:xfrm>
          </p:grpSpPr>
          <p:sp>
            <p:nvSpPr>
              <p:cNvPr id="3130" name="Oval 58"/>
              <p:cNvSpPr>
                <a:spLocks noChangeArrowheads="1"/>
              </p:cNvSpPr>
              <p:nvPr/>
            </p:nvSpPr>
            <p:spPr bwMode="gray">
              <a:xfrm>
                <a:off x="3639" y="1026"/>
                <a:ext cx="111" cy="126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131" name="Oval 59"/>
              <p:cNvSpPr>
                <a:spLocks noChangeArrowheads="1"/>
              </p:cNvSpPr>
              <p:nvPr/>
            </p:nvSpPr>
            <p:spPr bwMode="gray">
              <a:xfrm>
                <a:off x="3763" y="1129"/>
                <a:ext cx="91" cy="91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132" name="Oval 60"/>
              <p:cNvSpPr>
                <a:spLocks noChangeArrowheads="1"/>
              </p:cNvSpPr>
              <p:nvPr/>
            </p:nvSpPr>
            <p:spPr bwMode="gray">
              <a:xfrm>
                <a:off x="3452" y="878"/>
                <a:ext cx="182" cy="182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3133" name="Group 61"/>
            <p:cNvGrpSpPr>
              <a:grpSpLocks/>
            </p:cNvGrpSpPr>
            <p:nvPr userDrawn="1"/>
          </p:nvGrpSpPr>
          <p:grpSpPr bwMode="auto">
            <a:xfrm rot="-15320246">
              <a:off x="654" y="1263"/>
              <a:ext cx="257" cy="226"/>
              <a:chOff x="3452" y="878"/>
              <a:chExt cx="402" cy="342"/>
            </a:xfrm>
          </p:grpSpPr>
          <p:sp>
            <p:nvSpPr>
              <p:cNvPr id="3134" name="Oval 62"/>
              <p:cNvSpPr>
                <a:spLocks noChangeArrowheads="1"/>
              </p:cNvSpPr>
              <p:nvPr/>
            </p:nvSpPr>
            <p:spPr bwMode="gray">
              <a:xfrm>
                <a:off x="3639" y="1026"/>
                <a:ext cx="111" cy="126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135" name="Oval 63"/>
              <p:cNvSpPr>
                <a:spLocks noChangeArrowheads="1"/>
              </p:cNvSpPr>
              <p:nvPr/>
            </p:nvSpPr>
            <p:spPr bwMode="gray">
              <a:xfrm>
                <a:off x="3763" y="1129"/>
                <a:ext cx="91" cy="91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136" name="Oval 64"/>
              <p:cNvSpPr>
                <a:spLocks noChangeArrowheads="1"/>
              </p:cNvSpPr>
              <p:nvPr/>
            </p:nvSpPr>
            <p:spPr bwMode="gray">
              <a:xfrm>
                <a:off x="3452" y="878"/>
                <a:ext cx="182" cy="182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</p:grpSp>
      <p:sp>
        <p:nvSpPr>
          <p:cNvPr id="3137" name="Rectangle 65"/>
          <p:cNvSpPr>
            <a:spLocks noChangeArrowheads="1"/>
          </p:cNvSpPr>
          <p:nvPr/>
        </p:nvSpPr>
        <p:spPr bwMode="gray">
          <a:xfrm>
            <a:off x="457200" y="0"/>
            <a:ext cx="7620000" cy="30480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tint val="24314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138" name="Rectangle 66"/>
          <p:cNvSpPr>
            <a:spLocks noChangeArrowheads="1"/>
          </p:cNvSpPr>
          <p:nvPr/>
        </p:nvSpPr>
        <p:spPr bwMode="gray">
          <a:xfrm>
            <a:off x="6664325" y="-7938"/>
            <a:ext cx="2098675" cy="312738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3333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140" name="Rectangle 68"/>
          <p:cNvSpPr>
            <a:spLocks noChangeArrowheads="1"/>
          </p:cNvSpPr>
          <p:nvPr/>
        </p:nvSpPr>
        <p:spPr bwMode="gray">
          <a:xfrm rot="10800000">
            <a:off x="2549525" y="6553200"/>
            <a:ext cx="6230938" cy="317500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3333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141" name="Rectangle 69"/>
          <p:cNvSpPr>
            <a:spLocks noChangeArrowheads="1"/>
          </p:cNvSpPr>
          <p:nvPr/>
        </p:nvSpPr>
        <p:spPr bwMode="gray">
          <a:xfrm>
            <a:off x="8763000" y="-7938"/>
            <a:ext cx="381000" cy="314326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tint val="24314"/>
                  <a:invGamma/>
                </a:scheme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142" name="Rectangle 70"/>
          <p:cNvSpPr>
            <a:spLocks noChangeArrowheads="1"/>
          </p:cNvSpPr>
          <p:nvPr/>
        </p:nvSpPr>
        <p:spPr bwMode="gray">
          <a:xfrm>
            <a:off x="457200" y="6554788"/>
            <a:ext cx="2098675" cy="317500"/>
          </a:xfrm>
          <a:prstGeom prst="rect">
            <a:avLst/>
          </a:prstGeom>
          <a:gradFill rotWithShape="1">
            <a:gsLst>
              <a:gs pos="0">
                <a:schemeClr val="bg2">
                  <a:gamma/>
                  <a:tint val="36471"/>
                  <a:invGamma/>
                </a:schemeClr>
              </a:gs>
              <a:gs pos="100000">
                <a:schemeClr val="bg2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143" name="Rectangle 71"/>
          <p:cNvSpPr>
            <a:spLocks noChangeArrowheads="1"/>
          </p:cNvSpPr>
          <p:nvPr/>
        </p:nvSpPr>
        <p:spPr bwMode="gray">
          <a:xfrm>
            <a:off x="0" y="6553200"/>
            <a:ext cx="457200" cy="319088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144" name="Rectangle 72"/>
          <p:cNvSpPr>
            <a:spLocks noChangeArrowheads="1"/>
          </p:cNvSpPr>
          <p:nvPr/>
        </p:nvSpPr>
        <p:spPr bwMode="gray">
          <a:xfrm>
            <a:off x="0" y="0"/>
            <a:ext cx="457200" cy="3048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145" name="Rectangle 73"/>
          <p:cNvSpPr>
            <a:spLocks noChangeArrowheads="1"/>
          </p:cNvSpPr>
          <p:nvPr/>
        </p:nvSpPr>
        <p:spPr bwMode="gray">
          <a:xfrm rot="5400000">
            <a:off x="-2213769" y="2510631"/>
            <a:ext cx="4876800" cy="465138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3333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146" name="Rectangle 74"/>
          <p:cNvSpPr>
            <a:spLocks noChangeArrowheads="1"/>
          </p:cNvSpPr>
          <p:nvPr/>
        </p:nvSpPr>
        <p:spPr bwMode="gray">
          <a:xfrm rot="5400000">
            <a:off x="-575469" y="5520531"/>
            <a:ext cx="1600200" cy="465138"/>
          </a:xfrm>
          <a:prstGeom prst="rect">
            <a:avLst/>
          </a:prstGeom>
          <a:gradFill rotWithShape="1">
            <a:gsLst>
              <a:gs pos="0">
                <a:schemeClr val="accent2">
                  <a:gamma/>
                  <a:tint val="57647"/>
                  <a:invGamma/>
                </a:schemeClr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147" name="Rectangle 75"/>
          <p:cNvSpPr>
            <a:spLocks noChangeArrowheads="1"/>
          </p:cNvSpPr>
          <p:nvPr/>
        </p:nvSpPr>
        <p:spPr bwMode="ltGray">
          <a:xfrm>
            <a:off x="8769350" y="6538913"/>
            <a:ext cx="374650" cy="327025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78824"/>
                  <a:invGamma/>
                </a:scheme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148" name="Rectangle 76"/>
          <p:cNvSpPr>
            <a:spLocks noChangeArrowheads="1"/>
          </p:cNvSpPr>
          <p:nvPr/>
        </p:nvSpPr>
        <p:spPr bwMode="gray">
          <a:xfrm rot="5400000">
            <a:off x="6557962" y="3967163"/>
            <a:ext cx="4791075" cy="381000"/>
          </a:xfrm>
          <a:prstGeom prst="rect">
            <a:avLst/>
          </a:prstGeom>
          <a:gradFill rotWithShape="1">
            <a:gsLst>
              <a:gs pos="0">
                <a:schemeClr val="accent2">
                  <a:gamma/>
                  <a:tint val="57647"/>
                  <a:invGamma/>
                </a:schemeClr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149" name="Rectangle 77"/>
          <p:cNvSpPr>
            <a:spLocks noChangeArrowheads="1"/>
          </p:cNvSpPr>
          <p:nvPr/>
        </p:nvSpPr>
        <p:spPr bwMode="gray">
          <a:xfrm>
            <a:off x="8763000" y="1752600"/>
            <a:ext cx="381000" cy="15240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tint val="72549"/>
                  <a:invGamma/>
                </a:scheme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152" name="Line 80"/>
          <p:cNvSpPr>
            <a:spLocks noChangeShapeType="1"/>
          </p:cNvSpPr>
          <p:nvPr/>
        </p:nvSpPr>
        <p:spPr bwMode="auto">
          <a:xfrm>
            <a:off x="0" y="304800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153" name="Line 81"/>
          <p:cNvSpPr>
            <a:spLocks noChangeShapeType="1"/>
          </p:cNvSpPr>
          <p:nvPr/>
        </p:nvSpPr>
        <p:spPr bwMode="auto">
          <a:xfrm>
            <a:off x="0" y="6553200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154" name="Line 82"/>
          <p:cNvSpPr>
            <a:spLocks noChangeShapeType="1"/>
          </p:cNvSpPr>
          <p:nvPr/>
        </p:nvSpPr>
        <p:spPr bwMode="auto">
          <a:xfrm>
            <a:off x="457200" y="0"/>
            <a:ext cx="0" cy="6858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155" name="Line 83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156" name="Line 84"/>
          <p:cNvSpPr>
            <a:spLocks noChangeShapeType="1"/>
          </p:cNvSpPr>
          <p:nvPr/>
        </p:nvSpPr>
        <p:spPr bwMode="auto">
          <a:xfrm flipH="1">
            <a:off x="0" y="49530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157" name="Line 85"/>
          <p:cNvSpPr>
            <a:spLocks noChangeShapeType="1"/>
          </p:cNvSpPr>
          <p:nvPr/>
        </p:nvSpPr>
        <p:spPr bwMode="auto">
          <a:xfrm>
            <a:off x="8763000" y="175260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158" name="Line 86"/>
          <p:cNvSpPr>
            <a:spLocks noChangeShapeType="1"/>
          </p:cNvSpPr>
          <p:nvPr/>
        </p:nvSpPr>
        <p:spPr bwMode="auto">
          <a:xfrm>
            <a:off x="8763000" y="190500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159" name="Line 87"/>
          <p:cNvSpPr>
            <a:spLocks noChangeShapeType="1"/>
          </p:cNvSpPr>
          <p:nvPr/>
        </p:nvSpPr>
        <p:spPr bwMode="auto">
          <a:xfrm>
            <a:off x="2543175" y="65532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160" name="Line 88"/>
          <p:cNvSpPr>
            <a:spLocks noChangeShapeType="1"/>
          </p:cNvSpPr>
          <p:nvPr/>
        </p:nvSpPr>
        <p:spPr bwMode="auto">
          <a:xfrm flipV="1">
            <a:off x="6672263" y="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Company  Logo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9340B11-C4AA-4565-951A-13A77ADAEC49}" type="slidenum">
              <a:rPr lang="en-US" altLang="ru-RU"/>
              <a:pPr/>
              <a:t>‹#›</a:t>
            </a:fld>
            <a:endParaRPr lang="en-US" alt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xmlns="" val="1969907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7813" y="122238"/>
            <a:ext cx="2005012" cy="602773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122238"/>
            <a:ext cx="5865813" cy="60277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Company  Logo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2F89609-797E-4139-ADEE-7167437AE32D}" type="slidenum">
              <a:rPr lang="en-US" altLang="ru-RU"/>
              <a:pPr/>
              <a:t>‹#›</a:t>
            </a:fld>
            <a:endParaRPr lang="en-US" alt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xmlns="" val="27061116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0600" y="122238"/>
            <a:ext cx="6705600" cy="56356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609600" y="1228725"/>
            <a:ext cx="8023225" cy="4921250"/>
          </a:xfrm>
        </p:spPr>
        <p:txBody>
          <a:bodyPr/>
          <a:lstStyle/>
          <a:p>
            <a:r>
              <a:rPr lang="ru-RU" smtClean="0"/>
              <a:t>Вставка таблицы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>
          <a:xfrm>
            <a:off x="5791200" y="6248400"/>
            <a:ext cx="2895600" cy="334963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ru-RU"/>
              <a:t>Company  Logo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3429000" y="6338888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fld id="{DF35D833-92DB-4259-8005-C2239817D1E0}" type="slidenum">
              <a:rPr lang="en-US" altLang="ru-RU"/>
              <a:pPr/>
              <a:t>‹#›</a:t>
            </a:fld>
            <a:endParaRPr lang="en-US" alt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2"/>
          </p:nvPr>
        </p:nvSpPr>
        <p:spPr>
          <a:xfrm>
            <a:off x="457200" y="6324600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ru-RU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xmlns="" val="591737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Company  Logo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5B99737-372A-42F6-A96C-2419859B262D}" type="slidenum">
              <a:rPr lang="en-US" altLang="ru-RU"/>
              <a:pPr/>
              <a:t>‹#›</a:t>
            </a:fld>
            <a:endParaRPr lang="en-US" alt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xmlns="" val="20382997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Company  Logo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5E0205D-A115-4B4D-B5D9-EAF822CD98F0}" type="slidenum">
              <a:rPr lang="en-US" altLang="ru-RU"/>
              <a:pPr/>
              <a:t>‹#›</a:t>
            </a:fld>
            <a:endParaRPr lang="en-US" alt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xmlns="" val="40602706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228725"/>
            <a:ext cx="3935413" cy="49212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97413" y="1228725"/>
            <a:ext cx="3935412" cy="49212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Company  Logo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1836775-AEF3-4D19-8052-5E4D077AE6A6}" type="slidenum">
              <a:rPr lang="en-US" altLang="ru-RU"/>
              <a:pPr/>
              <a:t>‹#›</a:t>
            </a:fld>
            <a:endParaRPr lang="en-US" alt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xmlns="" val="42311152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Company  Logo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31DB5CB-DBF9-4A77-BB13-13039D5680E1}" type="slidenum">
              <a:rPr lang="en-US" altLang="ru-RU"/>
              <a:pPr/>
              <a:t>‹#›</a:t>
            </a:fld>
            <a:endParaRPr lang="en-US" altLang="ru-RU"/>
          </a:p>
        </p:txBody>
      </p:sp>
      <p:sp>
        <p:nvSpPr>
          <p:cNvPr id="9" name="Дата 8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xmlns="" val="10951964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Company  Logo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9C39685-E1DC-47BD-A792-B10B69367855}" type="slidenum">
              <a:rPr lang="en-US" altLang="ru-RU"/>
              <a:pPr/>
              <a:t>‹#›</a:t>
            </a:fld>
            <a:endParaRPr lang="en-US" alt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xmlns="" val="36620799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Company  Logo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1A37794-522A-42A6-8805-168E565FACC6}" type="slidenum">
              <a:rPr lang="en-US" altLang="ru-RU"/>
              <a:pPr/>
              <a:t>‹#›</a:t>
            </a:fld>
            <a:endParaRPr lang="en-US" alt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xmlns="" val="1054158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Company  Logo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1CB8B04-908B-43FD-BC8B-5440AF99CEA3}" type="slidenum">
              <a:rPr lang="en-US" altLang="ru-RU"/>
              <a:pPr/>
              <a:t>‹#›</a:t>
            </a:fld>
            <a:endParaRPr lang="en-US" alt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xmlns="" val="3752698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Company  Logo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564402A-BA03-4619-BB30-9637E00CC568}" type="slidenum">
              <a:rPr lang="en-US" altLang="ru-RU"/>
              <a:pPr/>
              <a:t>‹#›</a:t>
            </a:fld>
            <a:endParaRPr lang="en-US" alt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xmlns="" val="6382003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3" name="Rectangle 69"/>
          <p:cNvSpPr>
            <a:spLocks noChangeArrowheads="1"/>
          </p:cNvSpPr>
          <p:nvPr/>
        </p:nvSpPr>
        <p:spPr bwMode="gray">
          <a:xfrm>
            <a:off x="457200" y="0"/>
            <a:ext cx="8477250" cy="768350"/>
          </a:xfrm>
          <a:prstGeom prst="rect">
            <a:avLst/>
          </a:prstGeom>
          <a:gradFill rotWithShape="1">
            <a:gsLst>
              <a:gs pos="0">
                <a:schemeClr val="bg2">
                  <a:gamma/>
                  <a:tint val="0"/>
                  <a:invGamma/>
                </a:schemeClr>
              </a:gs>
              <a:gs pos="100000">
                <a:schemeClr val="bg2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609600" y="1228725"/>
            <a:ext cx="8023225" cy="4921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5791200" y="6248400"/>
            <a:ext cx="2895600" cy="334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+mn-lt"/>
              </a:defRPr>
            </a:lvl1pPr>
          </a:lstStyle>
          <a:p>
            <a:r>
              <a:rPr lang="en-US" altLang="ru-RU"/>
              <a:t>Company  Logo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3429000" y="6338888"/>
            <a:ext cx="21336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3F7B3346-04ED-42CA-8F0A-386C8BA0FAAC}" type="slidenum">
              <a:rPr lang="en-US" altLang="ru-RU"/>
              <a:pPr/>
              <a:t>‹#›</a:t>
            </a:fld>
            <a:endParaRPr lang="en-US" altLang="ru-RU"/>
          </a:p>
        </p:txBody>
      </p:sp>
      <p:sp>
        <p:nvSpPr>
          <p:cNvPr id="1052" name="Rectangle 28"/>
          <p:cNvSpPr>
            <a:spLocks noChangeArrowheads="1"/>
          </p:cNvSpPr>
          <p:nvPr/>
        </p:nvSpPr>
        <p:spPr bwMode="gray">
          <a:xfrm>
            <a:off x="0" y="0"/>
            <a:ext cx="457200" cy="768350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ru-RU" altLang="ru-RU"/>
          </a:p>
        </p:txBody>
      </p:sp>
      <p:sp>
        <p:nvSpPr>
          <p:cNvPr id="1054" name="Rectangle 30"/>
          <p:cNvSpPr>
            <a:spLocks noChangeArrowheads="1"/>
          </p:cNvSpPr>
          <p:nvPr/>
        </p:nvSpPr>
        <p:spPr bwMode="gray">
          <a:xfrm>
            <a:off x="0" y="762000"/>
            <a:ext cx="457200" cy="1524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ru-RU" altLang="ru-RU"/>
          </a:p>
        </p:txBody>
      </p:sp>
      <p:sp>
        <p:nvSpPr>
          <p:cNvPr id="1056" name="Rectangle 32"/>
          <p:cNvSpPr>
            <a:spLocks noChangeArrowheads="1"/>
          </p:cNvSpPr>
          <p:nvPr/>
        </p:nvSpPr>
        <p:spPr bwMode="gray">
          <a:xfrm>
            <a:off x="0" y="914400"/>
            <a:ext cx="457200" cy="419100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tint val="42353"/>
                  <a:invGamma/>
                </a:scheme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ru-RU" altLang="ru-RU"/>
          </a:p>
        </p:txBody>
      </p:sp>
      <p:sp>
        <p:nvSpPr>
          <p:cNvPr id="1073" name="Rectangle 49"/>
          <p:cNvSpPr>
            <a:spLocks noChangeArrowheads="1"/>
          </p:cNvSpPr>
          <p:nvPr/>
        </p:nvSpPr>
        <p:spPr bwMode="gray">
          <a:xfrm>
            <a:off x="0" y="5105400"/>
            <a:ext cx="457200" cy="1544638"/>
          </a:xfrm>
          <a:prstGeom prst="rect">
            <a:avLst/>
          </a:prstGeom>
          <a:gradFill rotWithShape="1">
            <a:gsLst>
              <a:gs pos="0">
                <a:schemeClr val="accent2">
                  <a:gamma/>
                  <a:tint val="42353"/>
                  <a:invGamma/>
                </a:schemeClr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ru-RU" altLang="ru-RU"/>
          </a:p>
        </p:txBody>
      </p:sp>
      <p:sp>
        <p:nvSpPr>
          <p:cNvPr id="1079" name="Rectangle 55"/>
          <p:cNvSpPr>
            <a:spLocks noChangeArrowheads="1"/>
          </p:cNvSpPr>
          <p:nvPr/>
        </p:nvSpPr>
        <p:spPr bwMode="gray">
          <a:xfrm>
            <a:off x="0" y="6656388"/>
            <a:ext cx="457200" cy="20955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080" name="Rectangle 56"/>
          <p:cNvSpPr>
            <a:spLocks noChangeArrowheads="1"/>
          </p:cNvSpPr>
          <p:nvPr/>
        </p:nvSpPr>
        <p:spPr bwMode="gray">
          <a:xfrm>
            <a:off x="457200" y="6650038"/>
            <a:ext cx="1304925" cy="215900"/>
          </a:xfrm>
          <a:prstGeom prst="rect">
            <a:avLst/>
          </a:prstGeom>
          <a:gradFill rotWithShape="1">
            <a:gsLst>
              <a:gs pos="0">
                <a:schemeClr val="bg2">
                  <a:gamma/>
                  <a:tint val="0"/>
                  <a:invGamma/>
                </a:schemeClr>
              </a:gs>
              <a:gs pos="100000">
                <a:schemeClr val="bg2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084" name="Rectangle 60"/>
          <p:cNvSpPr>
            <a:spLocks noChangeArrowheads="1"/>
          </p:cNvSpPr>
          <p:nvPr/>
        </p:nvSpPr>
        <p:spPr bwMode="gray">
          <a:xfrm>
            <a:off x="1752600" y="6650038"/>
            <a:ext cx="7391400" cy="215900"/>
          </a:xfrm>
          <a:prstGeom prst="rect">
            <a:avLst/>
          </a:prstGeom>
          <a:gradFill rotWithShape="1">
            <a:gsLst>
              <a:gs pos="0">
                <a:schemeClr val="folHlink">
                  <a:gamma/>
                  <a:tint val="54510"/>
                  <a:invGamma/>
                </a:schemeClr>
              </a:gs>
              <a:gs pos="100000">
                <a:schemeClr val="folHlink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085" name="Rectangle 61"/>
          <p:cNvSpPr>
            <a:spLocks noChangeArrowheads="1"/>
          </p:cNvSpPr>
          <p:nvPr/>
        </p:nvSpPr>
        <p:spPr bwMode="gray">
          <a:xfrm>
            <a:off x="8777288" y="6656388"/>
            <a:ext cx="366712" cy="20955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84706"/>
                  <a:invGamma/>
                </a:scheme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087" name="Rectangle 63"/>
          <p:cNvSpPr>
            <a:spLocks noChangeArrowheads="1"/>
          </p:cNvSpPr>
          <p:nvPr/>
        </p:nvSpPr>
        <p:spPr bwMode="gray">
          <a:xfrm>
            <a:off x="8769350" y="6019800"/>
            <a:ext cx="374650" cy="642938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089" name="Rectangle 65"/>
          <p:cNvSpPr>
            <a:spLocks noChangeArrowheads="1"/>
          </p:cNvSpPr>
          <p:nvPr/>
        </p:nvSpPr>
        <p:spPr bwMode="gray">
          <a:xfrm>
            <a:off x="8763000" y="914400"/>
            <a:ext cx="381000" cy="5105400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51373"/>
                  <a:invGamma/>
                </a:scheme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090" name="Rectangle 66"/>
          <p:cNvSpPr>
            <a:spLocks noChangeArrowheads="1"/>
          </p:cNvSpPr>
          <p:nvPr/>
        </p:nvSpPr>
        <p:spPr bwMode="gray">
          <a:xfrm>
            <a:off x="8763000" y="762000"/>
            <a:ext cx="381000" cy="152400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ru-RU" altLang="ru-RU"/>
          </a:p>
        </p:txBody>
      </p:sp>
      <p:sp>
        <p:nvSpPr>
          <p:cNvPr id="1091" name="Rectangle 67"/>
          <p:cNvSpPr>
            <a:spLocks noChangeArrowheads="1"/>
          </p:cNvSpPr>
          <p:nvPr/>
        </p:nvSpPr>
        <p:spPr bwMode="gray">
          <a:xfrm>
            <a:off x="8770938" y="0"/>
            <a:ext cx="373062" cy="762000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0"/>
                  <a:invGamma/>
                </a:scheme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092" name="Rectangle 68"/>
          <p:cNvSpPr>
            <a:spLocks noChangeArrowheads="1"/>
          </p:cNvSpPr>
          <p:nvPr/>
        </p:nvSpPr>
        <p:spPr bwMode="gray">
          <a:xfrm>
            <a:off x="457200" y="762000"/>
            <a:ext cx="8315325" cy="1524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tint val="33333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ru-RU" altLang="ru-RU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990600" y="122238"/>
            <a:ext cx="6705600" cy="563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grpSp>
        <p:nvGrpSpPr>
          <p:cNvPr id="1128" name="Group 104"/>
          <p:cNvGrpSpPr>
            <a:grpSpLocks/>
          </p:cNvGrpSpPr>
          <p:nvPr/>
        </p:nvGrpSpPr>
        <p:grpSpPr bwMode="auto">
          <a:xfrm>
            <a:off x="8002588" y="69850"/>
            <a:ext cx="657225" cy="636588"/>
            <a:chOff x="5041" y="44"/>
            <a:chExt cx="414" cy="401"/>
          </a:xfrm>
        </p:grpSpPr>
        <p:sp>
          <p:nvSpPr>
            <p:cNvPr id="1129" name="Oval 105"/>
            <p:cNvSpPr>
              <a:spLocks noChangeArrowheads="1"/>
            </p:cNvSpPr>
            <p:nvPr userDrawn="1"/>
          </p:nvSpPr>
          <p:spPr bwMode="gray">
            <a:xfrm rot="149948">
              <a:off x="5161" y="161"/>
              <a:ext cx="175" cy="170"/>
            </a:xfrm>
            <a:prstGeom prst="ellipse">
              <a:avLst/>
            </a:prstGeom>
            <a:gradFill rotWithShape="1">
              <a:gsLst>
                <a:gs pos="0">
                  <a:schemeClr val="bg2">
                    <a:gamma/>
                    <a:tint val="0"/>
                    <a:invGamma/>
                  </a:schemeClr>
                </a:gs>
                <a:gs pos="100000">
                  <a:schemeClr val="bg2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1130" name="Group 106"/>
            <p:cNvGrpSpPr>
              <a:grpSpLocks/>
            </p:cNvGrpSpPr>
            <p:nvPr userDrawn="1"/>
          </p:nvGrpSpPr>
          <p:grpSpPr bwMode="auto">
            <a:xfrm rot="334874">
              <a:off x="5321" y="313"/>
              <a:ext cx="98" cy="75"/>
              <a:chOff x="3452" y="878"/>
              <a:chExt cx="402" cy="342"/>
            </a:xfrm>
          </p:grpSpPr>
          <p:sp>
            <p:nvSpPr>
              <p:cNvPr id="1131" name="Oval 107"/>
              <p:cNvSpPr>
                <a:spLocks noChangeArrowheads="1"/>
              </p:cNvSpPr>
              <p:nvPr userDrawn="1"/>
            </p:nvSpPr>
            <p:spPr bwMode="gray">
              <a:xfrm>
                <a:off x="3639" y="1026"/>
                <a:ext cx="111" cy="126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32" name="Oval 108"/>
              <p:cNvSpPr>
                <a:spLocks noChangeArrowheads="1"/>
              </p:cNvSpPr>
              <p:nvPr userDrawn="1"/>
            </p:nvSpPr>
            <p:spPr bwMode="gray">
              <a:xfrm>
                <a:off x="3763" y="1129"/>
                <a:ext cx="91" cy="91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33" name="Oval 109"/>
              <p:cNvSpPr>
                <a:spLocks noChangeArrowheads="1"/>
              </p:cNvSpPr>
              <p:nvPr userDrawn="1"/>
            </p:nvSpPr>
            <p:spPr bwMode="gray">
              <a:xfrm>
                <a:off x="3452" y="878"/>
                <a:ext cx="182" cy="182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1134" name="Group 110"/>
            <p:cNvGrpSpPr>
              <a:grpSpLocks/>
            </p:cNvGrpSpPr>
            <p:nvPr userDrawn="1"/>
          </p:nvGrpSpPr>
          <p:grpSpPr bwMode="auto">
            <a:xfrm rot="-23704554">
              <a:off x="5358" y="218"/>
              <a:ext cx="97" cy="75"/>
              <a:chOff x="3452" y="878"/>
              <a:chExt cx="402" cy="342"/>
            </a:xfrm>
          </p:grpSpPr>
          <p:sp>
            <p:nvSpPr>
              <p:cNvPr id="1135" name="Oval 111"/>
              <p:cNvSpPr>
                <a:spLocks noChangeArrowheads="1"/>
              </p:cNvSpPr>
              <p:nvPr userDrawn="1"/>
            </p:nvSpPr>
            <p:spPr bwMode="gray">
              <a:xfrm>
                <a:off x="3639" y="1026"/>
                <a:ext cx="111" cy="126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36" name="Oval 112"/>
              <p:cNvSpPr>
                <a:spLocks noChangeArrowheads="1"/>
              </p:cNvSpPr>
              <p:nvPr userDrawn="1"/>
            </p:nvSpPr>
            <p:spPr bwMode="gray">
              <a:xfrm>
                <a:off x="3763" y="1129"/>
                <a:ext cx="91" cy="91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37" name="Oval 113"/>
              <p:cNvSpPr>
                <a:spLocks noChangeArrowheads="1"/>
              </p:cNvSpPr>
              <p:nvPr userDrawn="1"/>
            </p:nvSpPr>
            <p:spPr bwMode="gray">
              <a:xfrm>
                <a:off x="3452" y="878"/>
                <a:ext cx="182" cy="182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1138" name="Group 114"/>
            <p:cNvGrpSpPr>
              <a:grpSpLocks/>
            </p:cNvGrpSpPr>
            <p:nvPr userDrawn="1"/>
          </p:nvGrpSpPr>
          <p:grpSpPr bwMode="auto">
            <a:xfrm rot="-4646600">
              <a:off x="5335" y="107"/>
              <a:ext cx="88" cy="82"/>
              <a:chOff x="3452" y="878"/>
              <a:chExt cx="402" cy="342"/>
            </a:xfrm>
          </p:grpSpPr>
          <p:sp>
            <p:nvSpPr>
              <p:cNvPr id="1139" name="Oval 115"/>
              <p:cNvSpPr>
                <a:spLocks noChangeArrowheads="1"/>
              </p:cNvSpPr>
              <p:nvPr userDrawn="1"/>
            </p:nvSpPr>
            <p:spPr bwMode="gray">
              <a:xfrm>
                <a:off x="3639" y="1026"/>
                <a:ext cx="111" cy="126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40" name="Oval 116"/>
              <p:cNvSpPr>
                <a:spLocks noChangeArrowheads="1"/>
              </p:cNvSpPr>
              <p:nvPr userDrawn="1"/>
            </p:nvSpPr>
            <p:spPr bwMode="gray">
              <a:xfrm>
                <a:off x="3763" y="1129"/>
                <a:ext cx="91" cy="91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41" name="Oval 117"/>
              <p:cNvSpPr>
                <a:spLocks noChangeArrowheads="1"/>
              </p:cNvSpPr>
              <p:nvPr userDrawn="1"/>
            </p:nvSpPr>
            <p:spPr bwMode="gray">
              <a:xfrm>
                <a:off x="3452" y="878"/>
                <a:ext cx="182" cy="182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1142" name="Group 118"/>
            <p:cNvGrpSpPr>
              <a:grpSpLocks/>
            </p:cNvGrpSpPr>
            <p:nvPr userDrawn="1"/>
          </p:nvGrpSpPr>
          <p:grpSpPr bwMode="auto">
            <a:xfrm rot="2913403">
              <a:off x="5210" y="359"/>
              <a:ext cx="88" cy="83"/>
              <a:chOff x="3452" y="878"/>
              <a:chExt cx="402" cy="342"/>
            </a:xfrm>
          </p:grpSpPr>
          <p:sp>
            <p:nvSpPr>
              <p:cNvPr id="1143" name="Oval 119"/>
              <p:cNvSpPr>
                <a:spLocks noChangeArrowheads="1"/>
              </p:cNvSpPr>
              <p:nvPr userDrawn="1"/>
            </p:nvSpPr>
            <p:spPr bwMode="gray">
              <a:xfrm>
                <a:off x="3639" y="1026"/>
                <a:ext cx="111" cy="126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44" name="Oval 120"/>
              <p:cNvSpPr>
                <a:spLocks noChangeArrowheads="1"/>
              </p:cNvSpPr>
              <p:nvPr userDrawn="1"/>
            </p:nvSpPr>
            <p:spPr bwMode="gray">
              <a:xfrm>
                <a:off x="3763" y="1129"/>
                <a:ext cx="91" cy="91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45" name="Oval 121"/>
              <p:cNvSpPr>
                <a:spLocks noChangeArrowheads="1"/>
              </p:cNvSpPr>
              <p:nvPr userDrawn="1"/>
            </p:nvSpPr>
            <p:spPr bwMode="gray">
              <a:xfrm>
                <a:off x="3452" y="878"/>
                <a:ext cx="182" cy="182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1146" name="Group 122"/>
            <p:cNvGrpSpPr>
              <a:grpSpLocks/>
            </p:cNvGrpSpPr>
            <p:nvPr userDrawn="1"/>
          </p:nvGrpSpPr>
          <p:grpSpPr bwMode="auto">
            <a:xfrm rot="-29488389">
              <a:off x="5212" y="46"/>
              <a:ext cx="88" cy="83"/>
              <a:chOff x="3452" y="878"/>
              <a:chExt cx="402" cy="342"/>
            </a:xfrm>
          </p:grpSpPr>
          <p:sp>
            <p:nvSpPr>
              <p:cNvPr id="1147" name="Oval 123"/>
              <p:cNvSpPr>
                <a:spLocks noChangeArrowheads="1"/>
              </p:cNvSpPr>
              <p:nvPr userDrawn="1"/>
            </p:nvSpPr>
            <p:spPr bwMode="gray">
              <a:xfrm>
                <a:off x="3639" y="1026"/>
                <a:ext cx="111" cy="126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48" name="Oval 124"/>
              <p:cNvSpPr>
                <a:spLocks noChangeArrowheads="1"/>
              </p:cNvSpPr>
              <p:nvPr userDrawn="1"/>
            </p:nvSpPr>
            <p:spPr bwMode="gray">
              <a:xfrm>
                <a:off x="3763" y="1129"/>
                <a:ext cx="91" cy="91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49" name="Oval 125"/>
              <p:cNvSpPr>
                <a:spLocks noChangeArrowheads="1"/>
              </p:cNvSpPr>
              <p:nvPr userDrawn="1"/>
            </p:nvSpPr>
            <p:spPr bwMode="gray">
              <a:xfrm>
                <a:off x="3452" y="878"/>
                <a:ext cx="182" cy="182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1150" name="Group 126"/>
            <p:cNvGrpSpPr>
              <a:grpSpLocks/>
            </p:cNvGrpSpPr>
            <p:nvPr userDrawn="1"/>
          </p:nvGrpSpPr>
          <p:grpSpPr bwMode="auto">
            <a:xfrm rot="-10069553">
              <a:off x="5089" y="95"/>
              <a:ext cx="97" cy="76"/>
              <a:chOff x="3452" y="878"/>
              <a:chExt cx="402" cy="342"/>
            </a:xfrm>
          </p:grpSpPr>
          <p:sp>
            <p:nvSpPr>
              <p:cNvPr id="1151" name="Oval 127"/>
              <p:cNvSpPr>
                <a:spLocks noChangeArrowheads="1"/>
              </p:cNvSpPr>
              <p:nvPr userDrawn="1"/>
            </p:nvSpPr>
            <p:spPr bwMode="gray">
              <a:xfrm>
                <a:off x="3639" y="1026"/>
                <a:ext cx="111" cy="126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52" name="Oval 128"/>
              <p:cNvSpPr>
                <a:spLocks noChangeArrowheads="1"/>
              </p:cNvSpPr>
              <p:nvPr userDrawn="1"/>
            </p:nvSpPr>
            <p:spPr bwMode="gray">
              <a:xfrm>
                <a:off x="3763" y="1129"/>
                <a:ext cx="91" cy="91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53" name="Oval 129"/>
              <p:cNvSpPr>
                <a:spLocks noChangeArrowheads="1"/>
              </p:cNvSpPr>
              <p:nvPr userDrawn="1"/>
            </p:nvSpPr>
            <p:spPr bwMode="gray">
              <a:xfrm>
                <a:off x="3452" y="878"/>
                <a:ext cx="182" cy="182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1154" name="Group 130"/>
            <p:cNvGrpSpPr>
              <a:grpSpLocks/>
            </p:cNvGrpSpPr>
            <p:nvPr userDrawn="1"/>
          </p:nvGrpSpPr>
          <p:grpSpPr bwMode="auto">
            <a:xfrm rot="-34314642">
              <a:off x="5041" y="204"/>
              <a:ext cx="97" cy="75"/>
              <a:chOff x="3452" y="878"/>
              <a:chExt cx="402" cy="342"/>
            </a:xfrm>
          </p:grpSpPr>
          <p:sp>
            <p:nvSpPr>
              <p:cNvPr id="1155" name="Oval 131"/>
              <p:cNvSpPr>
                <a:spLocks noChangeArrowheads="1"/>
              </p:cNvSpPr>
              <p:nvPr userDrawn="1"/>
            </p:nvSpPr>
            <p:spPr bwMode="gray">
              <a:xfrm>
                <a:off x="3639" y="1026"/>
                <a:ext cx="111" cy="126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56" name="Oval 132"/>
              <p:cNvSpPr>
                <a:spLocks noChangeArrowheads="1"/>
              </p:cNvSpPr>
              <p:nvPr userDrawn="1"/>
            </p:nvSpPr>
            <p:spPr bwMode="gray">
              <a:xfrm>
                <a:off x="3763" y="1129"/>
                <a:ext cx="91" cy="91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57" name="Oval 133"/>
              <p:cNvSpPr>
                <a:spLocks noChangeArrowheads="1"/>
              </p:cNvSpPr>
              <p:nvPr userDrawn="1"/>
            </p:nvSpPr>
            <p:spPr bwMode="gray">
              <a:xfrm>
                <a:off x="3452" y="878"/>
                <a:ext cx="182" cy="182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1158" name="Group 134"/>
            <p:cNvGrpSpPr>
              <a:grpSpLocks/>
            </p:cNvGrpSpPr>
            <p:nvPr userDrawn="1"/>
          </p:nvGrpSpPr>
          <p:grpSpPr bwMode="auto">
            <a:xfrm rot="-15041649">
              <a:off x="5085" y="304"/>
              <a:ext cx="88" cy="82"/>
              <a:chOff x="3452" y="878"/>
              <a:chExt cx="402" cy="342"/>
            </a:xfrm>
          </p:grpSpPr>
          <p:sp>
            <p:nvSpPr>
              <p:cNvPr id="1159" name="Oval 135"/>
              <p:cNvSpPr>
                <a:spLocks noChangeArrowheads="1"/>
              </p:cNvSpPr>
              <p:nvPr userDrawn="1"/>
            </p:nvSpPr>
            <p:spPr bwMode="gray">
              <a:xfrm>
                <a:off x="3639" y="1026"/>
                <a:ext cx="111" cy="126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60" name="Oval 136"/>
              <p:cNvSpPr>
                <a:spLocks noChangeArrowheads="1"/>
              </p:cNvSpPr>
              <p:nvPr userDrawn="1"/>
            </p:nvSpPr>
            <p:spPr bwMode="gray">
              <a:xfrm>
                <a:off x="3763" y="1129"/>
                <a:ext cx="91" cy="91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61" name="Oval 137"/>
              <p:cNvSpPr>
                <a:spLocks noChangeArrowheads="1"/>
              </p:cNvSpPr>
              <p:nvPr userDrawn="1"/>
            </p:nvSpPr>
            <p:spPr bwMode="gray">
              <a:xfrm>
                <a:off x="3452" y="878"/>
                <a:ext cx="182" cy="182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</p:grpSp>
      <p:sp>
        <p:nvSpPr>
          <p:cNvPr id="1162" name="Rectangle 138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457200" y="6324600"/>
            <a:ext cx="21336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b="1">
                <a:latin typeface="+mn-lt"/>
              </a:defRPr>
            </a:lvl1pPr>
          </a:lstStyle>
          <a:p>
            <a:r>
              <a:rPr lang="en-US" altLang="ru-RU"/>
              <a:t>www.themegallery.com</a:t>
            </a:r>
          </a:p>
        </p:txBody>
      </p:sp>
      <p:sp>
        <p:nvSpPr>
          <p:cNvPr id="1175" name="Line 151"/>
          <p:cNvSpPr>
            <a:spLocks noChangeShapeType="1"/>
          </p:cNvSpPr>
          <p:nvPr/>
        </p:nvSpPr>
        <p:spPr bwMode="auto">
          <a:xfrm>
            <a:off x="0" y="762000"/>
            <a:ext cx="9144000" cy="0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76" name="Line 152"/>
          <p:cNvSpPr>
            <a:spLocks noChangeShapeType="1"/>
          </p:cNvSpPr>
          <p:nvPr/>
        </p:nvSpPr>
        <p:spPr bwMode="auto">
          <a:xfrm>
            <a:off x="0" y="914400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77" name="Line 153"/>
          <p:cNvSpPr>
            <a:spLocks noChangeShapeType="1"/>
          </p:cNvSpPr>
          <p:nvPr/>
        </p:nvSpPr>
        <p:spPr bwMode="auto">
          <a:xfrm>
            <a:off x="0" y="6648450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78" name="Line 154"/>
          <p:cNvSpPr>
            <a:spLocks noChangeShapeType="1"/>
          </p:cNvSpPr>
          <p:nvPr/>
        </p:nvSpPr>
        <p:spPr bwMode="auto">
          <a:xfrm>
            <a:off x="457200" y="0"/>
            <a:ext cx="0" cy="6858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79" name="Line 15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81" name="Line 157"/>
          <p:cNvSpPr>
            <a:spLocks noChangeShapeType="1"/>
          </p:cNvSpPr>
          <p:nvPr/>
        </p:nvSpPr>
        <p:spPr bwMode="auto">
          <a:xfrm flipH="1">
            <a:off x="0" y="51054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82" name="Line 158"/>
          <p:cNvSpPr>
            <a:spLocks noChangeShapeType="1"/>
          </p:cNvSpPr>
          <p:nvPr/>
        </p:nvSpPr>
        <p:spPr bwMode="auto">
          <a:xfrm>
            <a:off x="1752600" y="6648450"/>
            <a:ext cx="0" cy="209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83" name="Line 159"/>
          <p:cNvSpPr>
            <a:spLocks noChangeShapeType="1"/>
          </p:cNvSpPr>
          <p:nvPr/>
        </p:nvSpPr>
        <p:spPr bwMode="auto">
          <a:xfrm>
            <a:off x="8763000" y="601980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1" i="1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anose="020B0604030504040204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anose="020B0604030504040204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anose="020B0604030504040204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anose="020B0604030504040204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anose="020B0604030504040204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anose="020B0604030504040204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anose="020B0604030504040204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anose="020B060403050404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v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png"/><Relationship Id="rId9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95536" y="2708920"/>
            <a:ext cx="8280920" cy="1698625"/>
          </a:xfrm>
        </p:spPr>
        <p:txBody>
          <a:bodyPr/>
          <a:lstStyle/>
          <a:p>
            <a:r>
              <a:rPr lang="ru-RU" altLang="ru-RU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Детские организации и школьные ученические самоуправления </a:t>
            </a:r>
            <a:endParaRPr lang="en-US" altLang="ru-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85852" y="571480"/>
            <a:ext cx="678661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 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Игровая модель </a:t>
            </a:r>
          </a:p>
          <a:p>
            <a:pPr algn="ctr"/>
            <a:r>
              <a:rPr lang="ru-RU" sz="2000" dirty="0" smtClean="0">
                <a:solidFill>
                  <a:srgbClr val="FF0000"/>
                </a:solidFill>
              </a:rPr>
              <a:t>(условное название </a:t>
            </a:r>
            <a:r>
              <a:rPr lang="ru-RU" sz="2000" b="1" dirty="0" smtClean="0">
                <a:solidFill>
                  <a:srgbClr val="FF0000"/>
                </a:solidFill>
              </a:rPr>
              <a:t>«</a:t>
            </a:r>
            <a:r>
              <a:rPr lang="ru-RU" sz="2000" b="1" dirty="0" err="1" smtClean="0">
                <a:solidFill>
                  <a:srgbClr val="FF0000"/>
                </a:solidFill>
              </a:rPr>
              <a:t>Ньюландия</a:t>
            </a:r>
            <a:r>
              <a:rPr lang="ru-RU" sz="2000" b="1" dirty="0" smtClean="0">
                <a:solidFill>
                  <a:srgbClr val="FF0000"/>
                </a:solidFill>
              </a:rPr>
              <a:t>»</a:t>
            </a:r>
            <a:r>
              <a:rPr lang="ru-RU" sz="2000" dirty="0" smtClean="0">
                <a:solidFill>
                  <a:srgbClr val="FF0000"/>
                </a:solidFill>
              </a:rPr>
              <a:t>)</a:t>
            </a:r>
          </a:p>
          <a:p>
            <a:endParaRPr lang="ru-RU" sz="1600" dirty="0" smtClean="0"/>
          </a:p>
          <a:p>
            <a:endParaRPr lang="ru-RU" sz="1600" dirty="0" smtClean="0"/>
          </a:p>
          <a:p>
            <a:pPr lvl="0"/>
            <a:endParaRPr lang="ru-RU" sz="16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endParaRPr lang="ru-RU" sz="16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endParaRPr lang="ru-RU" sz="16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endParaRPr lang="ru-RU" sz="16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dirty="0" smtClean="0"/>
              <a:t> </a:t>
            </a:r>
          </a:p>
          <a:p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714348" y="1785924"/>
          <a:ext cx="7500990" cy="47577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17218"/>
                <a:gridCol w="3683772"/>
              </a:tblGrid>
              <a:tr h="642944">
                <a:tc>
                  <a:txBody>
                    <a:bodyPr/>
                    <a:lstStyle/>
                    <a:p>
                      <a:pPr algn="ctr"/>
                      <a:r>
                        <a:rPr kumimoji="0" lang="ru-RU" sz="2000" b="1" u="sng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Сильные стороны</a:t>
                      </a:r>
                      <a:r>
                        <a:rPr kumimoji="0" lang="ru-RU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endParaRPr kumimoji="0" lang="ru-RU" sz="20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2000" b="1" u="sng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Слабые стороны:</a:t>
                      </a:r>
                      <a:r>
                        <a:rPr kumimoji="0" lang="ru-RU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kumimoji="0" lang="ru-RU" sz="20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1160868"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максимальное использование воспитательного потенциала игры и игровой технологии</a:t>
                      </a:r>
                      <a:endParaRPr kumimoji="0" lang="ru-RU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при психологической неготовности 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пед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 коллектива к ее внедрению рассматривается как отступление от традиций </a:t>
                      </a:r>
                      <a:endParaRPr kumimoji="0" lang="ru-RU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1160868"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ученическое самоуправление рассматривается в качестве специальной воспитательной программы</a:t>
                      </a:r>
                      <a:endParaRPr kumimoji="0" lang="ru-RU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излишнее увлечение игровой стороной процесса</a:t>
                      </a:r>
                      <a:endParaRPr lang="ru-RU" sz="1600" dirty="0"/>
                    </a:p>
                  </a:txBody>
                  <a:tcPr/>
                </a:tc>
              </a:tr>
              <a:tr h="1160868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возможность реализации данной модели в полной мере только в условиях ДОЛ</a:t>
                      </a:r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 качестве обучения актива</a:t>
                      </a:r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УС</a:t>
                      </a:r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731497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14414" y="214291"/>
            <a:ext cx="6786610" cy="6586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 </a:t>
            </a:r>
          </a:p>
          <a:p>
            <a:endParaRPr lang="ru-RU" sz="3600" dirty="0" smtClean="0">
              <a:solidFill>
                <a:schemeClr val="dk1"/>
              </a:solidFill>
            </a:endParaRPr>
          </a:p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Раздельная административно-игровая модель</a:t>
            </a:r>
          </a:p>
          <a:p>
            <a:pPr algn="ctr"/>
            <a:r>
              <a:rPr lang="ru-RU" sz="2000" dirty="0" smtClean="0">
                <a:solidFill>
                  <a:srgbClr val="FF0000"/>
                </a:solidFill>
              </a:rPr>
              <a:t>(условное название </a:t>
            </a:r>
            <a:r>
              <a:rPr lang="ru-RU" sz="2000" b="1" dirty="0" smtClean="0">
                <a:solidFill>
                  <a:srgbClr val="FF0000"/>
                </a:solidFill>
              </a:rPr>
              <a:t>«День дублёра»</a:t>
            </a:r>
            <a:r>
              <a:rPr lang="ru-RU" sz="2000" dirty="0" smtClean="0">
                <a:solidFill>
                  <a:srgbClr val="FF0000"/>
                </a:solidFill>
              </a:rPr>
              <a:t>)</a:t>
            </a:r>
          </a:p>
          <a:p>
            <a:pPr algn="ctr"/>
            <a:endParaRPr lang="ru-RU" sz="2800" dirty="0" smtClean="0">
              <a:solidFill>
                <a:srgbClr val="FF0000"/>
              </a:solidFill>
            </a:endParaRPr>
          </a:p>
          <a:p>
            <a:pPr algn="ctr"/>
            <a:r>
              <a:rPr lang="ru-RU" sz="2400" dirty="0" smtClean="0"/>
              <a:t>сочетание двух первых моделей с преимущественным использованием возможностей формально-правового самоуправления и включением в жизнь общеобразовательной организации один раз в год или четверть игровой практики в виде замещения должностей педагогов школьниками</a:t>
            </a:r>
            <a:endParaRPr lang="ru-RU" sz="2400" dirty="0" smtClean="0">
              <a:solidFill>
                <a:srgbClr val="FF0000"/>
              </a:solidFill>
            </a:endParaRPr>
          </a:p>
          <a:p>
            <a:pPr lvl="0"/>
            <a:endParaRPr lang="ru-RU" sz="28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endParaRPr lang="ru-RU" sz="28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sz="2800" dirty="0" smtClean="0"/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40439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14414" y="214291"/>
            <a:ext cx="6786610" cy="584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 </a:t>
            </a:r>
          </a:p>
          <a:p>
            <a:endParaRPr lang="ru-RU" sz="3600" dirty="0" smtClean="0">
              <a:solidFill>
                <a:schemeClr val="dk1"/>
              </a:solidFill>
            </a:endParaRPr>
          </a:p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Совмещенная административно-игровая модель</a:t>
            </a:r>
          </a:p>
          <a:p>
            <a:pPr algn="ctr"/>
            <a:r>
              <a:rPr lang="ru-RU" sz="2000" dirty="0" smtClean="0">
                <a:solidFill>
                  <a:srgbClr val="FF0000"/>
                </a:solidFill>
              </a:rPr>
              <a:t>(условное название </a:t>
            </a:r>
            <a:r>
              <a:rPr lang="ru-RU" sz="2000" b="1" dirty="0" smtClean="0">
                <a:solidFill>
                  <a:srgbClr val="FF0000"/>
                </a:solidFill>
              </a:rPr>
              <a:t>«Демократическая республика»</a:t>
            </a:r>
            <a:r>
              <a:rPr lang="ru-RU" sz="2000" dirty="0" smtClean="0">
                <a:solidFill>
                  <a:srgbClr val="FF0000"/>
                </a:solidFill>
              </a:rPr>
              <a:t>)</a:t>
            </a:r>
          </a:p>
          <a:p>
            <a:pPr algn="ctr"/>
            <a:endParaRPr lang="ru-RU" sz="2800" dirty="0" smtClean="0">
              <a:solidFill>
                <a:srgbClr val="FF0000"/>
              </a:solidFill>
            </a:endParaRPr>
          </a:p>
          <a:p>
            <a:pPr algn="ctr"/>
            <a:r>
              <a:rPr lang="ru-RU" sz="2000" dirty="0" smtClean="0"/>
              <a:t>сочетание двух первых моделей, но с преимущественным использованием возможностей игровой технологии, когда в игровой процесс включаются все участники образовательного процесса (ученики, учителя, родители), а в компетенции формально-правового самоуправления остаются лишь принципиальные вопросы (охрана жизни и здоровья школьников, выполнение обязательного государственного образовательного минимума и т.д.).</a:t>
            </a:r>
            <a:endParaRPr lang="ru-RU" sz="20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endParaRPr lang="ru-RU" sz="24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sz="2400" dirty="0" smtClean="0"/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002982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1052736"/>
            <a:ext cx="8023225" cy="5097239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 smtClean="0"/>
              <a:t>Детская организация и ученическое самоуправление регламентируются разными законами:</a:t>
            </a:r>
          </a:p>
          <a:p>
            <a:pPr marL="0" indent="0">
              <a:buNone/>
            </a:pPr>
            <a:endParaRPr lang="ru-RU" b="1" dirty="0"/>
          </a:p>
          <a:p>
            <a:pPr marL="457200" indent="-457200">
              <a:buClr>
                <a:srgbClr val="5AABCC"/>
              </a:buClr>
              <a:buFont typeface="+mj-lt"/>
              <a:buAutoNum type="arabicPeriod"/>
            </a:pPr>
            <a:r>
              <a:rPr lang="ru-RU" dirty="0">
                <a:solidFill>
                  <a:srgbClr val="113F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Федеральный закон РФ от 19.05.1995 №82-ФЗ «Об общественных объединениях</a:t>
            </a:r>
            <a:r>
              <a:rPr lang="ru-RU" dirty="0" smtClean="0">
                <a:solidFill>
                  <a:srgbClr val="113F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  <a:p>
            <a:pPr marL="0" indent="0">
              <a:buClr>
                <a:srgbClr val="5AABCC"/>
              </a:buClr>
              <a:buNone/>
            </a:pPr>
            <a:endParaRPr lang="ru-RU" u="sng" dirty="0">
              <a:solidFill>
                <a:srgbClr val="113F7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Clr>
                <a:srgbClr val="5AABCC"/>
              </a:buClr>
              <a:buFont typeface="+mj-lt"/>
              <a:buAutoNum type="arabicPeriod" startAt="2"/>
            </a:pPr>
            <a:r>
              <a:rPr lang="ru-RU" dirty="0">
                <a:solidFill>
                  <a:srgbClr val="113F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Федеральный закон </a:t>
            </a:r>
            <a:r>
              <a:rPr lang="ru-RU" dirty="0" smtClean="0">
                <a:solidFill>
                  <a:srgbClr val="113F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РФ от </a:t>
            </a:r>
            <a:r>
              <a:rPr lang="ru-RU" dirty="0">
                <a:solidFill>
                  <a:srgbClr val="113F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29.12.2012 N 273-ФЗ «Об образовании в Российской Федерации»</a:t>
            </a:r>
          </a:p>
          <a:p>
            <a:pPr marL="0" indent="0">
              <a:buNone/>
            </a:pPr>
            <a:endParaRPr lang="ru-RU" b="1" dirty="0" smtClean="0"/>
          </a:p>
          <a:p>
            <a:pPr marL="0" indent="0" algn="ctr">
              <a:buNone/>
            </a:pPr>
            <a:endParaRPr lang="ru-RU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452860" y="0"/>
            <a:ext cx="63367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/>
              <a:t>Различия ДОО и ШУС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xmlns="" val="1050671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3034" y="-1"/>
            <a:ext cx="8285430" cy="6583363"/>
          </a:xfrm>
        </p:spPr>
      </p:pic>
    </p:spTree>
    <p:extLst>
      <p:ext uri="{BB962C8B-B14F-4D97-AF65-F5344CB8AC3E}">
        <p14:creationId xmlns:p14="http://schemas.microsoft.com/office/powerpoint/2010/main" xmlns="" val="14528333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544" y="332656"/>
            <a:ext cx="8280920" cy="6336704"/>
          </a:xfrm>
        </p:spPr>
      </p:pic>
    </p:spTree>
    <p:extLst>
      <p:ext uri="{BB962C8B-B14F-4D97-AF65-F5344CB8AC3E}">
        <p14:creationId xmlns:p14="http://schemas.microsoft.com/office/powerpoint/2010/main" xmlns="" val="9050177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544" y="13750"/>
            <a:ext cx="8280920" cy="6655610"/>
          </a:xfrm>
        </p:spPr>
      </p:pic>
    </p:spTree>
    <p:extLst>
      <p:ext uri="{BB962C8B-B14F-4D97-AF65-F5344CB8AC3E}">
        <p14:creationId xmlns:p14="http://schemas.microsoft.com/office/powerpoint/2010/main" xmlns="" val="17127760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544" y="0"/>
            <a:ext cx="8280920" cy="6669360"/>
          </a:xfrm>
        </p:spPr>
      </p:pic>
    </p:spTree>
    <p:extLst>
      <p:ext uri="{BB962C8B-B14F-4D97-AF65-F5344CB8AC3E}">
        <p14:creationId xmlns:p14="http://schemas.microsoft.com/office/powerpoint/2010/main" xmlns="" val="38525726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2276" y="332657"/>
            <a:ext cx="8174180" cy="6192688"/>
          </a:xfrm>
        </p:spPr>
      </p:pic>
    </p:spTree>
    <p:extLst>
      <p:ext uri="{BB962C8B-B14F-4D97-AF65-F5344CB8AC3E}">
        <p14:creationId xmlns:p14="http://schemas.microsoft.com/office/powerpoint/2010/main" xmlns="" val="36364290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544" y="0"/>
            <a:ext cx="8280920" cy="6597352"/>
          </a:xfrm>
        </p:spPr>
      </p:pic>
    </p:spTree>
    <p:extLst>
      <p:ext uri="{BB962C8B-B14F-4D97-AF65-F5344CB8AC3E}">
        <p14:creationId xmlns:p14="http://schemas.microsoft.com/office/powerpoint/2010/main" xmlns="" val="23286272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496944" cy="864096"/>
          </a:xfrm>
        </p:spPr>
        <p:txBody>
          <a:bodyPr/>
          <a:lstStyle/>
          <a:p>
            <a:pPr algn="ctr"/>
            <a:r>
              <a:rPr lang="ru-RU" sz="2400" dirty="0"/>
              <a:t>Нормативно-правовое обеспечение деятельности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052736"/>
            <a:ext cx="8280920" cy="5544616"/>
          </a:xfrm>
        </p:spPr>
        <p:txBody>
          <a:bodyPr/>
          <a:lstStyle/>
          <a:p>
            <a:pPr marL="457200" indent="-457200">
              <a:buAutoNum type="arabicPeriod"/>
            </a:pPr>
            <a:r>
              <a:rPr lang="ru-RU" sz="2000" dirty="0" smtClean="0">
                <a:solidFill>
                  <a:schemeClr val="tx1"/>
                </a:solidFill>
              </a:rPr>
              <a:t>Конституция Российской Федерации</a:t>
            </a:r>
          </a:p>
          <a:p>
            <a:pPr marL="457200" indent="-457200">
              <a:buFont typeface="Wingdings" panose="05000000000000000000" pitchFamily="2" charset="2"/>
              <a:buAutoNum type="arabicPeriod"/>
            </a:pPr>
            <a:r>
              <a:rPr lang="ru-RU" sz="2000" dirty="0" smtClean="0">
                <a:solidFill>
                  <a:schemeClr val="tx1"/>
                </a:solidFill>
              </a:rPr>
              <a:t>Конвенция о правах ребенка (20.11.1989 г.)</a:t>
            </a:r>
          </a:p>
          <a:p>
            <a:pPr marL="457200" indent="-457200" algn="ctr">
              <a:buFont typeface="Wingdings" panose="05000000000000000000" pitchFamily="2" charset="2"/>
              <a:buAutoNum type="arabicPeriod"/>
            </a:pPr>
            <a:r>
              <a:rPr lang="ru-RU" sz="2000" u="sng" dirty="0" smtClean="0">
                <a:solidFill>
                  <a:schemeClr val="tx1"/>
                </a:solidFill>
              </a:rPr>
              <a:t>Федеральный закон РФ от 19.05.1995 №82-ФЗ «Об общественных объединениях»</a:t>
            </a:r>
          </a:p>
          <a:p>
            <a:pPr marL="457200" indent="-457200">
              <a:buFont typeface="Wingdings" panose="05000000000000000000" pitchFamily="2" charset="2"/>
              <a:buAutoNum type="arabicPeriod"/>
            </a:pPr>
            <a:r>
              <a:rPr lang="ru-RU" sz="2000" dirty="0" smtClean="0"/>
              <a:t>Федеральный закон </a:t>
            </a:r>
            <a:r>
              <a:rPr lang="ru-RU" sz="2000" dirty="0">
                <a:solidFill>
                  <a:srgbClr val="113F71"/>
                </a:solidFill>
              </a:rPr>
              <a:t>от 29.12.2012 N 273-ФЗ </a:t>
            </a:r>
            <a:r>
              <a:rPr lang="ru-RU" sz="2000" dirty="0" smtClean="0"/>
              <a:t>«Об образовании в Российской Федерации»</a:t>
            </a:r>
            <a:endParaRPr lang="ru-RU" sz="2000" dirty="0" smtClean="0">
              <a:solidFill>
                <a:schemeClr val="tx1"/>
              </a:solidFill>
            </a:endParaRPr>
          </a:p>
          <a:p>
            <a:pPr marL="457200" indent="-457200">
              <a:buFont typeface="Wingdings" panose="05000000000000000000" pitchFamily="2" charset="2"/>
              <a:buAutoNum type="arabicPeriod"/>
            </a:pPr>
            <a:r>
              <a:rPr lang="ru-RU" sz="2000" dirty="0" smtClean="0">
                <a:solidFill>
                  <a:schemeClr val="tx1"/>
                </a:solidFill>
              </a:rPr>
              <a:t>Федеральным законом от 01.02.2000 «О государственной поддержке молодежных и детских общественных объединений в образовательных учреждениях» </a:t>
            </a:r>
          </a:p>
          <a:p>
            <a:pPr marL="457200" indent="-457200">
              <a:buFont typeface="Wingdings" panose="05000000000000000000" pitchFamily="2" charset="2"/>
              <a:buAutoNum type="arabicPeriod"/>
            </a:pPr>
            <a:r>
              <a:rPr lang="ru-RU" sz="2000" dirty="0" smtClean="0">
                <a:solidFill>
                  <a:schemeClr val="tx1"/>
                </a:solidFill>
              </a:rPr>
              <a:t>Закон Республики Татарстан от 19 октября 1993 № 1983-XII «О молодежи и государственной молодежной политике в Республике Татарстан»</a:t>
            </a:r>
          </a:p>
          <a:p>
            <a:pPr marL="457200" indent="-457200">
              <a:buFont typeface="Wingdings" panose="05000000000000000000" pitchFamily="2" charset="2"/>
              <a:buAutoNum type="arabicPeriod"/>
            </a:pPr>
            <a:r>
              <a:rPr lang="ru-RU" sz="2000" dirty="0"/>
              <a:t>Федеральный закон от 24.07.1998 N 124-ФЗ </a:t>
            </a:r>
            <a:r>
              <a:rPr lang="ru-RU" sz="2000" dirty="0" smtClean="0"/>
              <a:t>«Об </a:t>
            </a:r>
            <a:r>
              <a:rPr lang="ru-RU" sz="2000" dirty="0"/>
              <a:t>основных гарантиях прав ребенка в Российской </a:t>
            </a:r>
            <a:r>
              <a:rPr lang="ru-RU" sz="2000" dirty="0" smtClean="0"/>
              <a:t>Федерации»</a:t>
            </a:r>
          </a:p>
        </p:txBody>
      </p:sp>
    </p:spTree>
    <p:extLst>
      <p:ext uri="{BB962C8B-B14F-4D97-AF65-F5344CB8AC3E}">
        <p14:creationId xmlns:p14="http://schemas.microsoft.com/office/powerpoint/2010/main" xmlns="" val="32779038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552" y="122238"/>
            <a:ext cx="8136904" cy="6403106"/>
          </a:xfrm>
        </p:spPr>
      </p:pic>
    </p:spTree>
    <p:extLst>
      <p:ext uri="{BB962C8B-B14F-4D97-AF65-F5344CB8AC3E}">
        <p14:creationId xmlns:p14="http://schemas.microsoft.com/office/powerpoint/2010/main" xmlns="" val="34942986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552" y="0"/>
            <a:ext cx="8136904" cy="6237312"/>
          </a:xfrm>
        </p:spPr>
      </p:pic>
    </p:spTree>
    <p:extLst>
      <p:ext uri="{BB962C8B-B14F-4D97-AF65-F5344CB8AC3E}">
        <p14:creationId xmlns:p14="http://schemas.microsoft.com/office/powerpoint/2010/main" xmlns="" val="33606870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552" y="0"/>
            <a:ext cx="8136904" cy="6453336"/>
          </a:xfrm>
        </p:spPr>
      </p:pic>
    </p:spTree>
    <p:extLst>
      <p:ext uri="{BB962C8B-B14F-4D97-AF65-F5344CB8AC3E}">
        <p14:creationId xmlns:p14="http://schemas.microsoft.com/office/powerpoint/2010/main" xmlns="" val="13752138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1052736"/>
            <a:ext cx="8023225" cy="5097239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 smtClean="0"/>
              <a:t>Детская организация и ученическое самоуправление:</a:t>
            </a:r>
          </a:p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endParaRPr lang="ru-RU" b="1" dirty="0" smtClean="0"/>
          </a:p>
          <a:p>
            <a:pPr marL="0" indent="0" algn="ctr">
              <a:buNone/>
            </a:pPr>
            <a:endParaRPr lang="ru-RU" b="1" dirty="0"/>
          </a:p>
        </p:txBody>
      </p:sp>
      <p:sp>
        <p:nvSpPr>
          <p:cNvPr id="6" name="TextBox 5"/>
          <p:cNvSpPr txBox="1"/>
          <p:nvPr/>
        </p:nvSpPr>
        <p:spPr>
          <a:xfrm>
            <a:off x="899592" y="0"/>
            <a:ext cx="63367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/>
              <a:t>Различия ДОО и ШУС</a:t>
            </a:r>
            <a:endParaRPr lang="ru-RU" sz="3600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59292" y="2348880"/>
            <a:ext cx="6430272" cy="3458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53336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68412" y="0"/>
            <a:ext cx="6705600" cy="707578"/>
          </a:xfrm>
        </p:spPr>
        <p:txBody>
          <a:bodyPr/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Различия </a:t>
            </a:r>
            <a:r>
              <a:rPr lang="ru-RU" dirty="0"/>
              <a:t>ДОО и ШУС</a:t>
            </a:r>
            <a:br>
              <a:rPr lang="ru-RU" dirty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06076" y="2198479"/>
            <a:ext cx="6430272" cy="2981741"/>
          </a:xfrm>
        </p:spPr>
      </p:pic>
    </p:spTree>
    <p:extLst>
      <p:ext uri="{BB962C8B-B14F-4D97-AF65-F5344CB8AC3E}">
        <p14:creationId xmlns:p14="http://schemas.microsoft.com/office/powerpoint/2010/main" xmlns="" val="19886824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34605" y="296070"/>
            <a:ext cx="6705600" cy="563562"/>
          </a:xfrm>
        </p:spPr>
        <p:txBody>
          <a:bodyPr/>
          <a:lstStyle/>
          <a:p>
            <a:pPr lvl="0"/>
            <a:r>
              <a:rPr lang="ru-RU" sz="3600" i="0" dirty="0">
                <a:solidFill>
                  <a:srgbClr val="113F71"/>
                </a:solidFill>
                <a:latin typeface="Arial" panose="020B0604020202020204" pitchFamily="34" charset="0"/>
                <a:ea typeface="+mn-ea"/>
                <a:cs typeface="+mn-cs"/>
              </a:rPr>
              <a:t/>
            </a:r>
            <a:br>
              <a:rPr lang="ru-RU" sz="3600" i="0" dirty="0">
                <a:solidFill>
                  <a:srgbClr val="113F71"/>
                </a:solidFill>
                <a:latin typeface="Arial" panose="020B0604020202020204" pitchFamily="34" charset="0"/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1052736"/>
            <a:ext cx="8023225" cy="5097239"/>
          </a:xfrm>
        </p:spPr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733" t="8418" r="2324" b="6455"/>
          <a:stretch/>
        </p:blipFill>
        <p:spPr>
          <a:xfrm>
            <a:off x="-1" y="-10796"/>
            <a:ext cx="4859225" cy="365582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6627"/>
          <a:stretch/>
        </p:blipFill>
        <p:spPr>
          <a:xfrm>
            <a:off x="4499992" y="3185592"/>
            <a:ext cx="4644008" cy="367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487795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7544" y="980728"/>
            <a:ext cx="8106124" cy="54938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Candara" panose="020E0502030303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1) Общие положения</a:t>
            </a:r>
          </a:p>
          <a:p>
            <a:r>
              <a:rPr lang="ru-RU" sz="2000" b="1" dirty="0" smtClean="0">
                <a:latin typeface="Candara" panose="020E0502030303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2) Цели и задачи</a:t>
            </a:r>
          </a:p>
          <a:p>
            <a:r>
              <a:rPr lang="ru-RU" sz="2000" b="1" dirty="0" smtClean="0">
                <a:latin typeface="Candara" panose="020E0502030303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3) Условия членства в органе УС:</a:t>
            </a:r>
          </a:p>
          <a:p>
            <a:r>
              <a:rPr lang="ru-RU" sz="2000" b="1" dirty="0" smtClean="0">
                <a:latin typeface="Candara" panose="020E0502030303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- как можно стать членом ОУС;</a:t>
            </a:r>
          </a:p>
          <a:p>
            <a:r>
              <a:rPr lang="ru-RU" sz="2000" b="1" dirty="0" smtClean="0">
                <a:latin typeface="Candara" panose="020E0502030303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- каким образом осуществляется прием новых членов;</a:t>
            </a:r>
          </a:p>
          <a:p>
            <a:r>
              <a:rPr lang="ru-RU" sz="2000" b="1" dirty="0" smtClean="0">
                <a:latin typeface="Candara" panose="020E0502030303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- как можно выйти из ОУС;</a:t>
            </a:r>
          </a:p>
          <a:p>
            <a:r>
              <a:rPr lang="ru-RU" sz="2000" b="1" dirty="0" smtClean="0">
                <a:latin typeface="Candara" panose="020E0502030303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- каким образом может происходить исключение членов ОУС</a:t>
            </a:r>
          </a:p>
          <a:p>
            <a:endParaRPr lang="ru-RU" sz="2000" b="1" dirty="0" smtClean="0">
              <a:latin typeface="Candara" panose="020E0502030303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ru-RU" sz="2000" b="1" dirty="0" smtClean="0">
                <a:latin typeface="Candara" panose="020E0502030303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4) Права и обязанности членов УС</a:t>
            </a:r>
          </a:p>
          <a:p>
            <a:r>
              <a:rPr lang="ru-RU" sz="2000" b="1" dirty="0" smtClean="0">
                <a:latin typeface="Candara" panose="020E0502030303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5) Высший орган УС, его состав, полномочия, периодичность созыва</a:t>
            </a:r>
          </a:p>
          <a:p>
            <a:r>
              <a:rPr lang="ru-RU" sz="2000" b="1" dirty="0" smtClean="0">
                <a:latin typeface="Candara" panose="020E0502030303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6) Другие структуры (состав, периодичность созыва, спектр   решаемых проблем и задач)</a:t>
            </a:r>
          </a:p>
          <a:p>
            <a:r>
              <a:rPr lang="ru-RU" sz="2000" b="1" dirty="0" smtClean="0">
                <a:latin typeface="Candara" panose="020E0502030303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7) Права и обязанности председателя или президента (если такая должность предусмотрена) ОУС, круг решаемых им задач, условия председательства (срок, выборность)</a:t>
            </a:r>
          </a:p>
          <a:p>
            <a:r>
              <a:rPr lang="ru-RU" sz="2000" b="1" dirty="0" smtClean="0">
                <a:latin typeface="Candara" panose="020E0502030303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8) Структура УС</a:t>
            </a:r>
          </a:p>
          <a:p>
            <a:r>
              <a:rPr lang="ru-RU" sz="2000" b="1" dirty="0" smtClean="0">
                <a:latin typeface="Candara" panose="020E0502030303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9) Ликвидация и реорганизация УС.</a:t>
            </a:r>
          </a:p>
          <a:p>
            <a:endParaRPr lang="ru-RU" sz="1100" dirty="0" smtClean="0"/>
          </a:p>
        </p:txBody>
      </p:sp>
      <p:sp>
        <p:nvSpPr>
          <p:cNvPr id="2" name="TextBox 1"/>
          <p:cNvSpPr txBox="1"/>
          <p:nvPr/>
        </p:nvSpPr>
        <p:spPr>
          <a:xfrm>
            <a:off x="884202" y="188640"/>
            <a:ext cx="72728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smtClean="0"/>
              <a:t>Положение об ученическом самоуправлении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xmlns="" val="331689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0600" y="332656"/>
            <a:ext cx="7541840" cy="353144"/>
          </a:xfrm>
        </p:spPr>
        <p:txBody>
          <a:bodyPr/>
          <a:lstStyle/>
          <a:p>
            <a:pPr algn="ctr"/>
            <a:r>
              <a:rPr lang="ru-RU" sz="1800" dirty="0"/>
              <a:t>Различия детских общественных объединений и органов ученического самоуправления</a:t>
            </a:r>
            <a:br>
              <a:rPr lang="ru-RU" sz="1800" dirty="0"/>
            </a:br>
            <a:endParaRPr lang="ru-RU" sz="18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576406163"/>
              </p:ext>
            </p:extLst>
          </p:nvPr>
        </p:nvGraphicFramePr>
        <p:xfrm>
          <a:off x="467544" y="908721"/>
          <a:ext cx="8280920" cy="5870259"/>
        </p:xfrm>
        <a:graphic>
          <a:graphicData uri="http://schemas.openxmlformats.org/drawingml/2006/table">
            <a:tbl>
              <a:tblPr firstRow="1" firstCol="1" bandRow="1"/>
              <a:tblGrid>
                <a:gridCol w="4042961"/>
                <a:gridCol w="164356"/>
                <a:gridCol w="4073603"/>
              </a:tblGrid>
              <a:tr h="758484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Детское общественное объединение (ДОО)	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Ученическое самоуправление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9242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Значение: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516968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Воспитание свободной личности. Развитие социальной активности, становление и укрепление активной гражданской позиции. Демократизация общества. 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9242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Цель создания: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65469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Социально-активная деятельность, выходящая за рамки общеобразовательного учреждения. 	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Вовлечение обучающихся в управление образовательным учреждением; самостоятельное принятие решений и их реализация в интересах ученического коллектива.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36304920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672582069"/>
              </p:ext>
            </p:extLst>
          </p:nvPr>
        </p:nvGraphicFramePr>
        <p:xfrm>
          <a:off x="513048" y="700613"/>
          <a:ext cx="8280919" cy="6627991"/>
        </p:xfrm>
        <a:graphic>
          <a:graphicData uri="http://schemas.openxmlformats.org/drawingml/2006/table">
            <a:tbl>
              <a:tblPr firstRow="1" firstCol="1" bandRow="1"/>
              <a:tblGrid>
                <a:gridCol w="4059316"/>
                <a:gridCol w="4221603"/>
              </a:tblGrid>
              <a:tr h="236844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Способ создания: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923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Социальный заказ: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инициатива администрации образовательного учреждения;</a:t>
                      </a:r>
                      <a:endParaRPr lang="ru-RU" sz="1600"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инициатива взрослого;</a:t>
                      </a:r>
                      <a:endParaRPr lang="ru-RU" sz="1600"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инициатива детей.</a:t>
                      </a:r>
                      <a:endParaRPr lang="ru-RU" sz="1600"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18034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Может создаваться на базе любых государственных образовательных учреждений. 	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Создается </a:t>
                      </a: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только в структуре общеобразовательного учреждения</a:t>
                      </a: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 Возможность создания закреплена в Законе РФ «Об образовании», где является одним из приоритетных направлений государственной политики в сфере воспитания. Данное положение должно быть предусмотрено в Уставе ОУ.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6844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Направление деятельности: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47583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Многопрофильные </a:t>
                      </a: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или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 деятельности социально-значимой для общества в таких направлениях как: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гражданско-патриотическое;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экология;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краеведение;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милосердие;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здоровый образ жизни;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спортивное.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Деятельность выходит за рамки ОУ. 	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Обязательное </a:t>
                      </a: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включение в общую систему самоуправления школы, удовлетворение индивидуальных потребностей, направленных на защиту гражданских прав и интересов, участие в решении насущных проблем в ОУ. Деятельность </a:t>
                      </a: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организована в рамках конкретного ОУ. 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990600" y="260648"/>
            <a:ext cx="7325816" cy="425152"/>
          </a:xfrm>
        </p:spPr>
        <p:txBody>
          <a:bodyPr/>
          <a:lstStyle/>
          <a:p>
            <a:pPr algn="ctr"/>
            <a:r>
              <a:rPr lang="ru-RU" sz="1800" dirty="0"/>
              <a:t>Различия детских общественных объединений и органов ученического самоуправления</a:t>
            </a:r>
            <a:br>
              <a:rPr lang="ru-RU" sz="1800" dirty="0"/>
            </a:b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xmlns="" val="15451684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4294879935"/>
              </p:ext>
            </p:extLst>
          </p:nvPr>
        </p:nvGraphicFramePr>
        <p:xfrm>
          <a:off x="467544" y="908719"/>
          <a:ext cx="8208911" cy="5661310"/>
        </p:xfrm>
        <a:graphic>
          <a:graphicData uri="http://schemas.openxmlformats.org/drawingml/2006/table">
            <a:tbl>
              <a:tblPr firstRow="1" firstCol="1" bandRow="1"/>
              <a:tblGrid>
                <a:gridCol w="4080129"/>
                <a:gridCol w="162365"/>
                <a:gridCol w="3966417"/>
              </a:tblGrid>
              <a:tr h="355540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Программа (деятельность), участие в разработке: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308757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Программа деятельности должна быть. Участниками в разработке программы деятельности являются сами члены. Программа принимается выборным руководящим органом или общим собранием членов объединения в соответствии с Уставом объединения. 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Программа деятельности, как правило, не разрабатывается. Деятельность осуществляется на основании плана органа самоуправления, который составляется с учетом плана воспитательной работы ОУ. 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40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участников: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1107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Член объединения, участник объединения	 	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Обучающийся; участник самоуправления; член органа самоуправления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5540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Состав: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666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Объединение состоит из лидера, группы актива, плюс масса людей, привлекаемая на разовые мероприятия. 	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Участвуют все обучающиеся ОУ через представленные формы: референдумы, выборы членов Совета и др.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990600" y="332656"/>
            <a:ext cx="7109792" cy="353144"/>
          </a:xfrm>
        </p:spPr>
        <p:txBody>
          <a:bodyPr/>
          <a:lstStyle/>
          <a:p>
            <a:pPr algn="ctr"/>
            <a:r>
              <a:rPr lang="ru-RU" sz="1800" dirty="0"/>
              <a:t>Различия детских общественных объединений и органов ученического самоуправления</a:t>
            </a:r>
            <a:br>
              <a:rPr lang="ru-RU" sz="1800" dirty="0"/>
            </a:b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xmlns="" val="5684753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7829872" cy="563562"/>
          </a:xfrm>
        </p:spPr>
        <p:txBody>
          <a:bodyPr/>
          <a:lstStyle/>
          <a:p>
            <a:r>
              <a:rPr lang="ru-RU" dirty="0" smtClean="0"/>
              <a:t>Детское общественное объединение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sz="3200" dirty="0" smtClean="0"/>
              <a:t>– </a:t>
            </a:r>
            <a:r>
              <a:rPr lang="ru-RU" sz="3200" dirty="0"/>
              <a:t>добровольное, самоуправляемое, некоммерческое формирование граждан, в которое входят граждане в возрасте от 8 до 18 лет и совершеннолетние граждане, объединившиеся на основе общности интересов для реализации общих целей, указанных в уставе </a:t>
            </a:r>
            <a:r>
              <a:rPr lang="ru-RU" sz="3200" dirty="0" smtClean="0"/>
              <a:t>объединения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296634378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663239208"/>
              </p:ext>
            </p:extLst>
          </p:nvPr>
        </p:nvGraphicFramePr>
        <p:xfrm>
          <a:off x="467544" y="908720"/>
          <a:ext cx="8280919" cy="5652926"/>
        </p:xfrm>
        <a:graphic>
          <a:graphicData uri="http://schemas.openxmlformats.org/drawingml/2006/table">
            <a:tbl>
              <a:tblPr firstRow="1" firstCol="1" bandRow="1"/>
              <a:tblGrid>
                <a:gridCol w="4107624"/>
                <a:gridCol w="164424"/>
                <a:gridCol w="4008871"/>
              </a:tblGrid>
              <a:tr h="561662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Возраст участников: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24665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Определяется Законом РФ «Об общественных объединениях»: детское общественное объединение – с 8лет; молодежное – с 14лет. Верхняя граница возраста участников не регламентирована.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Определена спецификой образовательного учреждения.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 окончанию ОУ участие в ученическом самоуправлении заканчивается.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61662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Руководство: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246650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 общественных объединениях, прошедших юридическую регистрацию, в состав руководящих органов могут входить только члены объединения, достигшие 18-летнего возраста. 	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Руководителем является обучающийся. Наличие взрослого востребовано в качестве куратора, координатора. Может входить в состав Совета самоуправления с правом голоса, но не может являться членом органа УС.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990600" y="260648"/>
            <a:ext cx="7037784" cy="425152"/>
          </a:xfrm>
        </p:spPr>
        <p:txBody>
          <a:bodyPr/>
          <a:lstStyle/>
          <a:p>
            <a:pPr algn="ctr"/>
            <a:r>
              <a:rPr lang="ru-RU" sz="1800" dirty="0"/>
              <a:t>Различия детских общественных объединений и органов ученического самоуправления</a:t>
            </a:r>
            <a:br>
              <a:rPr lang="ru-RU" sz="1800" dirty="0"/>
            </a:b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xmlns="" val="6255911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0600" y="116632"/>
            <a:ext cx="6705600" cy="432048"/>
          </a:xfrm>
        </p:spPr>
        <p:txBody>
          <a:bodyPr/>
          <a:lstStyle/>
          <a:p>
            <a:pPr algn="ctr"/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Организационно-правовые формы: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ru-RU" dirty="0" smtClean="0"/>
              <a:t>общественная организация;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smtClean="0"/>
              <a:t>общественное движение;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smtClean="0"/>
              <a:t>общественный </a:t>
            </a:r>
            <a:r>
              <a:rPr lang="ru-RU" dirty="0"/>
              <a:t>фонд;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общественное учреждение;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орган общественной самодеятельности;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политическая </a:t>
            </a:r>
            <a:r>
              <a:rPr lang="ru-RU" dirty="0" smtClean="0"/>
              <a:t>партия</a:t>
            </a:r>
            <a:endParaRPr lang="ru-RU" dirty="0"/>
          </a:p>
          <a:p>
            <a:pPr>
              <a:buFont typeface="Arial" panose="020B0604020202020204" pitchFamily="34" charset="0"/>
              <a:buChar char="•"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00802" y="4273130"/>
            <a:ext cx="3643198" cy="26157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792" t="3254" r="16349" b="14316"/>
          <a:stretch/>
        </p:blipFill>
        <p:spPr>
          <a:xfrm>
            <a:off x="-3485" y="4273130"/>
            <a:ext cx="3674226" cy="26606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006581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8827" y="-2098"/>
            <a:ext cx="7200800" cy="969771"/>
          </a:xfrm>
        </p:spPr>
        <p:txBody>
          <a:bodyPr/>
          <a:lstStyle/>
          <a:p>
            <a:pPr algn="ctr"/>
            <a:r>
              <a:rPr lang="ru-RU" sz="2400" dirty="0"/>
              <a:t>Детская общественная организация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9343" y="1132768"/>
            <a:ext cx="8115300" cy="3345407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/>
              <a:t>добровольное самодеятельное и самоуправляемое общественное объединение, </a:t>
            </a:r>
            <a:r>
              <a:rPr lang="ru-RU" u="sng" dirty="0"/>
              <a:t>основанное на членстве</a:t>
            </a:r>
            <a:r>
              <a:rPr lang="ru-RU" dirty="0"/>
              <a:t>, созданное для совместной деятельности детей и взрослых для защиты общих целей и интересов</a:t>
            </a:r>
          </a:p>
          <a:p>
            <a:pPr marL="0" indent="0" algn="ctr">
              <a:buNone/>
            </a:pPr>
            <a:endParaRPr lang="ru-RU" dirty="0" smtClean="0"/>
          </a:p>
        </p:txBody>
      </p:sp>
      <p:pic>
        <p:nvPicPr>
          <p:cNvPr id="4" name="Picture 6" descr="http://cs625428.vk.me/v625428306/16268/sC8WTeQbii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019459"/>
            <a:ext cx="2775771" cy="18382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 descr="http://cs625428.vk.me/v625428306/1623b/YIFA5wGFwz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40510" y="5092454"/>
            <a:ext cx="2803490" cy="18566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637952" y="4363326"/>
            <a:ext cx="3898331" cy="259888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2098"/>
            <a:ext cx="1128713" cy="112871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28447452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50023" y="1031860"/>
            <a:ext cx="6705600" cy="56356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500" dirty="0">
                <a:solidFill>
                  <a:srgbClr val="113F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Направления деятельности детских общественных организаций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2276872"/>
            <a:ext cx="5735727" cy="4248471"/>
          </a:xfrm>
        </p:spPr>
        <p:txBody>
          <a:bodyPr/>
          <a:lstStyle/>
          <a:p>
            <a:pPr fontAlgn="base">
              <a:buFont typeface="Wingdings" panose="05000000000000000000" pitchFamily="2" charset="2"/>
              <a:buChar char="ü"/>
            </a:pPr>
            <a:r>
              <a:rPr lang="ru-RU" sz="1800" b="1" dirty="0" smtClean="0"/>
              <a:t>детский </a:t>
            </a:r>
            <a:r>
              <a:rPr lang="ru-RU" sz="1800" b="1" dirty="0"/>
              <a:t>спорт и туризм</a:t>
            </a:r>
            <a:endParaRPr lang="ru-RU" sz="1800" dirty="0"/>
          </a:p>
          <a:p>
            <a:pPr fontAlgn="base">
              <a:buFont typeface="Wingdings" panose="05000000000000000000" pitchFamily="2" charset="2"/>
              <a:buChar char="ü"/>
            </a:pPr>
            <a:r>
              <a:rPr lang="ru-RU" sz="1800" b="1" dirty="0" smtClean="0"/>
              <a:t>детское </a:t>
            </a:r>
            <a:r>
              <a:rPr lang="ru-RU" sz="1800" b="1" dirty="0"/>
              <a:t>предпринимательство и трудоустройство</a:t>
            </a:r>
            <a:endParaRPr lang="ru-RU" sz="1800" dirty="0"/>
          </a:p>
          <a:p>
            <a:pPr fontAlgn="base">
              <a:buFont typeface="Wingdings" panose="05000000000000000000" pitchFamily="2" charset="2"/>
              <a:buChar char="ü"/>
            </a:pPr>
            <a:r>
              <a:rPr lang="ru-RU" sz="1800" b="1" dirty="0" smtClean="0"/>
              <a:t>социальная </a:t>
            </a:r>
            <a:r>
              <a:rPr lang="ru-RU" sz="1800" b="1" dirty="0"/>
              <a:t>защита и волонтерская деятельность</a:t>
            </a:r>
            <a:endParaRPr lang="ru-RU" sz="1800" dirty="0"/>
          </a:p>
          <a:p>
            <a:pPr fontAlgn="base">
              <a:buFont typeface="Wingdings" panose="05000000000000000000" pitchFamily="2" charset="2"/>
              <a:buChar char="ü"/>
            </a:pPr>
            <a:r>
              <a:rPr lang="ru-RU" sz="1800" b="1" dirty="0" smtClean="0"/>
              <a:t>патриотическое </a:t>
            </a:r>
            <a:r>
              <a:rPr lang="ru-RU" sz="1800" b="1" dirty="0"/>
              <a:t>воспитание</a:t>
            </a:r>
            <a:endParaRPr lang="ru-RU" sz="1800" dirty="0"/>
          </a:p>
          <a:p>
            <a:pPr fontAlgn="base">
              <a:buFont typeface="Wingdings" panose="05000000000000000000" pitchFamily="2" charset="2"/>
              <a:buChar char="ü"/>
            </a:pPr>
            <a:r>
              <a:rPr lang="ru-RU" sz="1800" b="1" dirty="0" smtClean="0"/>
              <a:t>детские </a:t>
            </a:r>
            <a:r>
              <a:rPr lang="ru-RU" sz="1800" b="1" dirty="0"/>
              <a:t>средства массовой информации</a:t>
            </a:r>
            <a:endParaRPr lang="ru-RU" sz="1800" dirty="0"/>
          </a:p>
          <a:p>
            <a:pPr fontAlgn="base">
              <a:buFont typeface="Wingdings" panose="05000000000000000000" pitchFamily="2" charset="2"/>
              <a:buChar char="ü"/>
            </a:pPr>
            <a:r>
              <a:rPr lang="ru-RU" sz="1800" b="1" dirty="0" smtClean="0"/>
              <a:t>культура </a:t>
            </a:r>
            <a:r>
              <a:rPr lang="ru-RU" sz="1800" b="1" dirty="0"/>
              <a:t>и творческое развитие подростков</a:t>
            </a:r>
            <a:endParaRPr lang="ru-RU" sz="1800" dirty="0"/>
          </a:p>
          <a:p>
            <a:pPr fontAlgn="base">
              <a:buFont typeface="Wingdings" panose="05000000000000000000" pitchFamily="2" charset="2"/>
              <a:buChar char="ü"/>
            </a:pPr>
            <a:r>
              <a:rPr lang="ru-RU" sz="1800" b="1" dirty="0" smtClean="0"/>
              <a:t>правовая </a:t>
            </a:r>
            <a:r>
              <a:rPr lang="ru-RU" sz="1800" b="1" dirty="0"/>
              <a:t>защита детей и молодежи, образование</a:t>
            </a:r>
            <a:endParaRPr lang="ru-RU" sz="1800" dirty="0"/>
          </a:p>
          <a:p>
            <a:pPr fontAlgn="base">
              <a:buFont typeface="Wingdings" panose="05000000000000000000" pitchFamily="2" charset="2"/>
              <a:buChar char="ü"/>
            </a:pPr>
            <a:r>
              <a:rPr lang="ru-RU" sz="1800" b="1" dirty="0" smtClean="0"/>
              <a:t>экологическое </a:t>
            </a:r>
            <a:r>
              <a:rPr lang="ru-RU" sz="1800" b="1" dirty="0"/>
              <a:t>воспитание</a:t>
            </a:r>
            <a:endParaRPr lang="ru-RU" sz="1800" dirty="0"/>
          </a:p>
          <a:p>
            <a:pPr>
              <a:buFont typeface="Wingdings" panose="05000000000000000000" pitchFamily="2" charset="2"/>
              <a:buChar char="ü"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498" y="-39115"/>
            <a:ext cx="2278034" cy="15199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52122" y="1875811"/>
            <a:ext cx="1269976" cy="95248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79489" y="1850129"/>
            <a:ext cx="1060350" cy="106035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12605" y="2840585"/>
            <a:ext cx="1328650" cy="112104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41255" y="2980373"/>
            <a:ext cx="1350500" cy="103925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45328" y="4159413"/>
            <a:ext cx="1418378" cy="110893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63706" y="4147792"/>
            <a:ext cx="1291917" cy="115657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30507" y="5350307"/>
            <a:ext cx="1279157" cy="12791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6035148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22238"/>
            <a:ext cx="7848872" cy="563562"/>
          </a:xfrm>
        </p:spPr>
        <p:txBody>
          <a:bodyPr/>
          <a:lstStyle/>
          <a:p>
            <a:r>
              <a:rPr lang="ru-RU" dirty="0"/>
              <a:t>Ученическое самоуправление</a:t>
            </a:r>
            <a:r>
              <a:rPr lang="ru-RU" dirty="0" smtClean="0">
                <a:effectLst/>
              </a:rPr>
              <a:t> —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9215" y="1124744"/>
            <a:ext cx="8023225" cy="5400600"/>
          </a:xfrm>
        </p:spPr>
        <p:txBody>
          <a:bodyPr/>
          <a:lstStyle/>
          <a:p>
            <a:pPr marL="0" indent="0">
              <a:buNone/>
            </a:pPr>
            <a:r>
              <a:rPr lang="ru-RU" sz="2400" dirty="0" smtClean="0">
                <a:effectLst/>
              </a:rPr>
              <a:t>форма реализации обучающимися права на участие в управлении образовательными организациями, предполагающее участие учеников в решении вопросов при организации учебно-воспитательного процесса совместно с педагогическим коллективом и администрацией учреждения;</a:t>
            </a:r>
          </a:p>
          <a:p>
            <a:pPr marL="0" indent="0">
              <a:buNone/>
            </a:pPr>
            <a:endParaRPr lang="ru-RU" sz="2400" dirty="0" smtClean="0">
              <a:effectLst/>
            </a:endParaRPr>
          </a:p>
          <a:p>
            <a:pPr marL="0" indent="0" algn="ctr">
              <a:buNone/>
            </a:pPr>
            <a:r>
              <a:rPr lang="ru-RU" dirty="0" smtClean="0">
                <a:effectLst/>
              </a:rPr>
              <a:t> </a:t>
            </a:r>
            <a:r>
              <a:rPr lang="ru-RU" sz="2400" b="1" dirty="0" smtClean="0">
                <a:effectLst/>
              </a:rPr>
              <a:t>право, которым обладают в школе ученики на учёт их мнения в управлении той образовательной организацией, где они обучаются.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xmlns="" val="26262132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5536" y="1124744"/>
            <a:ext cx="842493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Модели самоуправления в образовательном учреждении</a:t>
            </a:r>
          </a:p>
          <a:p>
            <a:pPr algn="ctr"/>
            <a:endParaRPr lang="ru-RU" sz="2800" b="1" dirty="0" smtClean="0">
              <a:solidFill>
                <a:srgbClr val="FF0000"/>
              </a:solidFill>
            </a:endParaRPr>
          </a:p>
          <a:p>
            <a:pPr marL="514350" indent="-514350">
              <a:buAutoNum type="arabicPeriod"/>
            </a:pPr>
            <a:r>
              <a:rPr lang="ru-RU" sz="2800" b="1" dirty="0" smtClean="0">
                <a:solidFill>
                  <a:srgbClr val="1966B3"/>
                </a:solidFill>
              </a:rPr>
              <a:t>Административная модель </a:t>
            </a:r>
          </a:p>
          <a:p>
            <a:pPr marL="514350" indent="-514350">
              <a:buAutoNum type="arabicPeriod"/>
            </a:pPr>
            <a:r>
              <a:rPr lang="ru-RU" sz="2800" b="1" dirty="0" smtClean="0">
                <a:solidFill>
                  <a:srgbClr val="1966B3"/>
                </a:solidFill>
              </a:rPr>
              <a:t>Игровая модель</a:t>
            </a:r>
            <a:r>
              <a:rPr lang="ru-RU" sz="2800" dirty="0" smtClean="0">
                <a:solidFill>
                  <a:srgbClr val="1966B3"/>
                </a:solidFill>
              </a:rPr>
              <a:t> </a:t>
            </a:r>
          </a:p>
          <a:p>
            <a:pPr marL="514350" indent="-514350">
              <a:buAutoNum type="arabicPeriod"/>
            </a:pPr>
            <a:r>
              <a:rPr lang="ru-RU" sz="2800" b="1" dirty="0" smtClean="0">
                <a:solidFill>
                  <a:srgbClr val="1966B3"/>
                </a:solidFill>
              </a:rPr>
              <a:t>Раздельная административно-игровая модель </a:t>
            </a:r>
          </a:p>
          <a:p>
            <a:pPr marL="514350" indent="-514350">
              <a:buAutoNum type="arabicPeriod"/>
            </a:pPr>
            <a:r>
              <a:rPr lang="ru-RU" sz="2800" b="1" dirty="0" smtClean="0">
                <a:solidFill>
                  <a:srgbClr val="1966B3"/>
                </a:solidFill>
              </a:rPr>
              <a:t>Совмещенная административно-игровая модель</a:t>
            </a:r>
            <a:r>
              <a:rPr lang="ru-RU" sz="2800" dirty="0" smtClean="0">
                <a:solidFill>
                  <a:srgbClr val="1966B3"/>
                </a:solidFill>
              </a:rPr>
              <a:t> 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1544260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85852" y="571480"/>
            <a:ext cx="678661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 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Административная модель </a:t>
            </a:r>
          </a:p>
          <a:p>
            <a:pPr algn="ctr"/>
            <a:r>
              <a:rPr lang="ru-RU" sz="2000" dirty="0" smtClean="0">
                <a:solidFill>
                  <a:srgbClr val="FF0000"/>
                </a:solidFill>
              </a:rPr>
              <a:t>(условное название </a:t>
            </a:r>
            <a:r>
              <a:rPr lang="ru-RU" sz="2000" b="1" dirty="0" smtClean="0">
                <a:solidFill>
                  <a:srgbClr val="FF0000"/>
                </a:solidFill>
              </a:rPr>
              <a:t>«Школьный совет»</a:t>
            </a:r>
            <a:r>
              <a:rPr lang="ru-RU" sz="2000" dirty="0" smtClean="0">
                <a:solidFill>
                  <a:srgbClr val="FF0000"/>
                </a:solidFill>
              </a:rPr>
              <a:t>)</a:t>
            </a:r>
          </a:p>
          <a:p>
            <a:endParaRPr lang="ru-RU" sz="1600" dirty="0" smtClean="0"/>
          </a:p>
          <a:p>
            <a:endParaRPr lang="ru-RU" sz="1600" dirty="0" smtClean="0"/>
          </a:p>
          <a:p>
            <a:pPr lvl="0"/>
            <a:endParaRPr lang="ru-RU" sz="16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endParaRPr lang="ru-RU" sz="16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endParaRPr lang="ru-RU" sz="16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endParaRPr lang="ru-RU" sz="16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dirty="0" smtClean="0"/>
              <a:t> </a:t>
            </a:r>
          </a:p>
          <a:p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714348" y="1785924"/>
          <a:ext cx="7500990" cy="4519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17218"/>
                <a:gridCol w="3683772"/>
              </a:tblGrid>
              <a:tr h="642944">
                <a:tc>
                  <a:txBody>
                    <a:bodyPr/>
                    <a:lstStyle/>
                    <a:p>
                      <a:pPr algn="ctr"/>
                      <a:r>
                        <a:rPr kumimoji="0" lang="ru-RU" sz="2000" b="1" u="sng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Сильные стороны</a:t>
                      </a:r>
                      <a:r>
                        <a:rPr kumimoji="0" lang="ru-RU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endParaRPr kumimoji="0" lang="ru-RU" sz="20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2000" b="1" u="sng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Слабые стороны:</a:t>
                      </a:r>
                      <a:r>
                        <a:rPr kumimoji="0" lang="ru-RU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kumimoji="0" lang="ru-RU" sz="20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1160868">
                <a:tc>
                  <a:txBody>
                    <a:bodyPr/>
                    <a:lstStyle/>
                    <a:p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полное соответствие требованиям законов и подзаконных актов, регулирующих деятельность общеобразовательной</a:t>
                      </a:r>
                      <a:r>
                        <a:rPr kumimoji="0" lang="ru-RU" sz="1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организации</a:t>
                      </a:r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на территории РФ</a:t>
                      </a:r>
                      <a:endParaRPr kumimoji="0" lang="ru-RU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исключение потенциала воспитательных программ (в том числе и игровых), реализуемых в общеобразовательной организации</a:t>
                      </a:r>
                      <a:endParaRPr kumimoji="0" lang="ru-RU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1160868">
                <a:tc>
                  <a:txBody>
                    <a:bodyPr/>
                    <a:lstStyle/>
                    <a:p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наличие возможностей для участников образовательного процесса в реализации и защите своих гражданских прав.</a:t>
                      </a:r>
                      <a:endParaRPr kumimoji="0" lang="ru-RU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формализация процесса выборов органов самоуправления, в том числе и ученического</a:t>
                      </a:r>
                      <a:endParaRPr lang="ru-RU" sz="1600" dirty="0"/>
                    </a:p>
                  </a:txBody>
                  <a:tcPr/>
                </a:tc>
              </a:tr>
              <a:tr h="1160868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недостаточный учет возрастных особенностей школьников.</a:t>
                      </a:r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025433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ample">
  <a:themeElements>
    <a:clrScheme name="sample 2">
      <a:dk1>
        <a:srgbClr val="113F71"/>
      </a:dk1>
      <a:lt1>
        <a:srgbClr val="FFFFFF"/>
      </a:lt1>
      <a:dk2>
        <a:srgbClr val="000000"/>
      </a:dk2>
      <a:lt2>
        <a:srgbClr val="C1D1D3"/>
      </a:lt2>
      <a:accent1>
        <a:srgbClr val="2D7ACF"/>
      </a:accent1>
      <a:accent2>
        <a:srgbClr val="99CC00"/>
      </a:accent2>
      <a:accent3>
        <a:srgbClr val="FFFFFF"/>
      </a:accent3>
      <a:accent4>
        <a:srgbClr val="0D345F"/>
      </a:accent4>
      <a:accent5>
        <a:srgbClr val="ADBEE4"/>
      </a:accent5>
      <a:accent6>
        <a:srgbClr val="8AB900"/>
      </a:accent6>
      <a:hlink>
        <a:srgbClr val="5AABCC"/>
      </a:hlink>
      <a:folHlink>
        <a:srgbClr val="BD9E61"/>
      </a:folHlink>
    </a:clrScheme>
    <a:fontScheme name="sampl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sample 1">
        <a:dk1>
          <a:srgbClr val="1F52C0"/>
        </a:dk1>
        <a:lt1>
          <a:srgbClr val="FFFFFF"/>
        </a:lt1>
        <a:dk2>
          <a:srgbClr val="000000"/>
        </a:dk2>
        <a:lt2>
          <a:srgbClr val="D6E1E2"/>
        </a:lt2>
        <a:accent1>
          <a:srgbClr val="E38B55"/>
        </a:accent1>
        <a:accent2>
          <a:srgbClr val="CB81D5"/>
        </a:accent2>
        <a:accent3>
          <a:srgbClr val="FFFFFF"/>
        </a:accent3>
        <a:accent4>
          <a:srgbClr val="1945A4"/>
        </a:accent4>
        <a:accent5>
          <a:srgbClr val="EFC4B4"/>
        </a:accent5>
        <a:accent6>
          <a:srgbClr val="B874C1"/>
        </a:accent6>
        <a:hlink>
          <a:srgbClr val="705FC3"/>
        </a:hlink>
        <a:folHlink>
          <a:srgbClr val="83A6A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2">
        <a:dk1>
          <a:srgbClr val="113F71"/>
        </a:dk1>
        <a:lt1>
          <a:srgbClr val="FFFFFF"/>
        </a:lt1>
        <a:dk2>
          <a:srgbClr val="000000"/>
        </a:dk2>
        <a:lt2>
          <a:srgbClr val="C1D1D3"/>
        </a:lt2>
        <a:accent1>
          <a:srgbClr val="2D7ACF"/>
        </a:accent1>
        <a:accent2>
          <a:srgbClr val="99CC00"/>
        </a:accent2>
        <a:accent3>
          <a:srgbClr val="FFFFFF"/>
        </a:accent3>
        <a:accent4>
          <a:srgbClr val="0D345F"/>
        </a:accent4>
        <a:accent5>
          <a:srgbClr val="ADBEE4"/>
        </a:accent5>
        <a:accent6>
          <a:srgbClr val="8AB900"/>
        </a:accent6>
        <a:hlink>
          <a:srgbClr val="5AABCC"/>
        </a:hlink>
        <a:folHlink>
          <a:srgbClr val="BD9E6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3">
        <a:dk1>
          <a:srgbClr val="1F2163"/>
        </a:dk1>
        <a:lt1>
          <a:srgbClr val="FFFFFF"/>
        </a:lt1>
        <a:dk2>
          <a:srgbClr val="000000"/>
        </a:dk2>
        <a:lt2>
          <a:srgbClr val="CCD8DA"/>
        </a:lt2>
        <a:accent1>
          <a:srgbClr val="4067CA"/>
        </a:accent1>
        <a:accent2>
          <a:srgbClr val="00B4B0"/>
        </a:accent2>
        <a:accent3>
          <a:srgbClr val="FFFFFF"/>
        </a:accent3>
        <a:accent4>
          <a:srgbClr val="191B53"/>
        </a:accent4>
        <a:accent5>
          <a:srgbClr val="AFB8E1"/>
        </a:accent5>
        <a:accent6>
          <a:srgbClr val="00A39F"/>
        </a:accent6>
        <a:hlink>
          <a:srgbClr val="6DB1DF"/>
        </a:hlink>
        <a:folHlink>
          <a:srgbClr val="9292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cdb2004119gl</Template>
  <TotalTime>184</TotalTime>
  <Words>880</Words>
  <Application>Microsoft Office PowerPoint</Application>
  <PresentationFormat>Экран (4:3)</PresentationFormat>
  <Paragraphs>170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sample</vt:lpstr>
      <vt:lpstr>Детские организации и школьные ученические самоуправления </vt:lpstr>
      <vt:lpstr>Нормативно-правовое обеспечение деятельности  </vt:lpstr>
      <vt:lpstr>Детское общественное объединение</vt:lpstr>
      <vt:lpstr> Организационно-правовые формы: </vt:lpstr>
      <vt:lpstr>Детская общественная организация</vt:lpstr>
      <vt:lpstr>Направления деятельности детских общественных организаций</vt:lpstr>
      <vt:lpstr>Ученическое самоуправление —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 Различия ДОО и ШУС </vt:lpstr>
      <vt:lpstr> </vt:lpstr>
      <vt:lpstr>Слайд 26</vt:lpstr>
      <vt:lpstr>Различия детских общественных объединений и органов ученического самоуправления </vt:lpstr>
      <vt:lpstr>Различия детских общественных объединений и органов ученического самоуправления </vt:lpstr>
      <vt:lpstr>Различия детских общественных объединений и органов ученического самоуправления </vt:lpstr>
      <vt:lpstr>Различия детских общественных объединений и органов ученического самоуправления </vt:lpstr>
    </vt:vector>
  </TitlesOfParts>
  <Company>nknh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Детское движение</dc:title>
  <dc:creator>TokinovAI</dc:creator>
  <cp:lastModifiedBy>Admin</cp:lastModifiedBy>
  <cp:revision>18</cp:revision>
  <dcterms:created xsi:type="dcterms:W3CDTF">2017-03-17T08:25:33Z</dcterms:created>
  <dcterms:modified xsi:type="dcterms:W3CDTF">2019-02-01T10:10:43Z</dcterms:modified>
</cp:coreProperties>
</file>