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6B38F9F-687E-4F55-BA59-E29995640098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65C6124-6D28-4268-844B-4C4FB593ED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4267200"/>
          </a:xfrm>
        </p:spPr>
        <p:txBody>
          <a:bodyPr>
            <a:normAutofit fontScale="90000"/>
          </a:bodyPr>
          <a:lstStyle/>
          <a:p>
            <a:pPr lvl="0"/>
            <a:r>
              <a:rPr lang="ru-RU" altLang="ru-RU" sz="36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Нормативно-правовое обеспечение аттестации педагогических кадров на подтверждение соответствия занимаемой должности </a:t>
            </a:r>
            <a:br>
              <a:rPr lang="ru-RU" altLang="ru-RU" sz="36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36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36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700" i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И.А.Николаевская</a:t>
            </a:r>
            <a:r>
              <a:rPr lang="ru-RU" altLang="ru-RU" sz="2700" i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старший методист Информационно-методического отдела Управления образования </a:t>
            </a:r>
            <a:r>
              <a:rPr lang="ru-RU" altLang="ru-RU" sz="2700" i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г.Казани</a:t>
            </a:r>
            <a:r>
              <a:rPr lang="ru-RU" altLang="ru-RU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i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253667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179388" y="188913"/>
            <a:ext cx="8713787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 eaLnBrk="1" hangingPunct="1"/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ПОРЯДОК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ПРОВЕДЕНИЯ АТТЕСТАЦИИ</a:t>
            </a:r>
          </a:p>
          <a:p>
            <a:pPr algn="just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работодатель издает 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приказ о проведении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>
                <a:solidFill>
                  <a:schemeClr val="tx2"/>
                </a:solidFill>
                <a:latin typeface="Times New Roman" pitchFamily="18" charset="0"/>
              </a:rPr>
              <a:t>аттестации и</a:t>
            </a:r>
          </a:p>
          <a:p>
            <a:pPr algn="just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оценки знаний с уточнением формы;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представление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работодателя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(под роспись за месяц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до заседания АК);  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информация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 сроках и месте проведения</a:t>
            </a: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оценки знаний сообщается работнику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за месяц;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работник</a:t>
            </a:r>
            <a:r>
              <a:rPr lang="ru-RU" alt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информирует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аттестационную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комиссию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 форме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, 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предмете, классе, рабочей программе;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в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назначенный день работник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составляет </a:t>
            </a:r>
          </a:p>
          <a:p>
            <a:pPr algn="just" eaLnBrk="1" hangingPunct="1"/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конспект урока (занятия) на бумагоносителе </a:t>
            </a: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 присутствии экспертов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ОО и члена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экспертной </a:t>
            </a:r>
            <a:endParaRPr lang="ru-RU" alt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к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омиссии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;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тему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урока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предлагает комиссия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из числа 10 тем</a:t>
            </a: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по изучению нового материала, указанных</a:t>
            </a: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в рабочей программе</a:t>
            </a:r>
          </a:p>
        </p:txBody>
      </p:sp>
    </p:spTree>
    <p:extLst>
      <p:ext uri="{BB962C8B-B14F-4D97-AF65-F5344CB8AC3E}">
        <p14:creationId xmlns:p14="http://schemas.microsoft.com/office/powerpoint/2010/main" xmlns="" val="873531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179388" y="188913"/>
            <a:ext cx="8713787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 eaLnBrk="1" hangingPunct="1"/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ПОРЯДОК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ПРОВЕДЕНИЯ АТТЕСТАЦИИ</a:t>
            </a:r>
          </a:p>
          <a:p>
            <a:pPr algn="just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(тестирование как альтернативная форма)</a:t>
            </a:r>
          </a:p>
          <a:p>
            <a:pPr algn="just" eaLnBrk="1" hangingPunct="1"/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назначенный день работник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проходит тестирование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на бумагоносителе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или компьютерное (но не через личный</a:t>
            </a:r>
          </a:p>
          <a:p>
            <a:pPr algn="just" eaLnBrk="1" hangingPunct="1"/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к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абинет)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присутствии экспертов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ОО и члена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экспертной </a:t>
            </a:r>
            <a:endParaRPr lang="ru-RU" alt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к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омиссии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р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аботнику в открытом доступе предлагается для изучения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100 тестовых вопросов; на тестировании ему предлагается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методом случайного выбора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50 вопросов, каждый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правильный ответ оценивается в 2 балла;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проходным на СЗД считается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60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баллов; 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ремя тестирования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70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минут.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98051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179388" y="188913"/>
            <a:ext cx="8713787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 eaLnBrk="1" hangingPunct="1"/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ПОРЯДОК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ПРОВЕДЕНИЯ АТТЕСТАЦИИ</a:t>
            </a:r>
          </a:p>
          <a:p>
            <a:pPr algn="just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(решение педагогических ситуаций)</a:t>
            </a:r>
          </a:p>
          <a:p>
            <a:pPr algn="just" eaLnBrk="1" hangingPunct="1"/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назначенный день работник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проходит оценку знаний 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на бумагоносителе в форме решения </a:t>
            </a:r>
            <a:r>
              <a:rPr lang="ru-RU" altLang="ru-RU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пед.ситуаций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присутствии экспертов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ОО  и члена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экспертной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комиссии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р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аботнику в открытом доступе предлагается для изучения</a:t>
            </a: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н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е менее 30 </a:t>
            </a:r>
            <a:r>
              <a:rPr lang="ru-RU" alt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пед.ситуаций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; на тестировании ему предлагается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методом случайного выбора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3 ситуации, каждый ответ 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оценивается от 0 до 3-х баллов;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проходным на СЗД считается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4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балла; 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ремя </a:t>
            </a:r>
            <a:r>
              <a:rPr lang="ru-RU" altLang="ru-RU" sz="2400" b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тестирования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</a:rPr>
              <a:t>60</a:t>
            </a:r>
            <a:r>
              <a:rPr lang="ru-RU" altLang="ru-RU" sz="2400" b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минут.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0939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179388" y="188913"/>
            <a:ext cx="8713787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 eaLnBrk="1" hangingPunct="1"/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ПОРЯДОК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ПРОВЕДЕНИЯ АТТЕСТАЦИИ</a:t>
            </a:r>
          </a:p>
          <a:p>
            <a:pPr algn="just" eaLnBrk="1" hangingPunct="1"/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протокол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решения АК  ОО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оформляется в день </a:t>
            </a:r>
            <a:endParaRPr lang="ru-RU" alt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just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проведения заседания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;  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выписка из протокола выдается работнику под роспись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(в течение 3-х дней после заседания);</a:t>
            </a:r>
            <a:endParaRPr lang="ru-RU" altLang="ru-RU" sz="2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ыписка из протокола  хранится в личном деле работника.</a:t>
            </a:r>
          </a:p>
          <a:p>
            <a:pPr algn="just" eaLnBrk="1" hangingPunct="1"/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just"/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Внимание: </a:t>
            </a:r>
          </a:p>
          <a:p>
            <a:pPr algn="just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аттестационные листы  на педагогов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не оформляются, </a:t>
            </a:r>
          </a:p>
          <a:p>
            <a:pPr algn="just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запись в Трудовую книжку о подтверждении СЗД  </a:t>
            </a:r>
          </a:p>
          <a:p>
            <a:pPr algn="just"/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не вносится</a:t>
            </a:r>
          </a:p>
          <a:p>
            <a:pPr algn="just" eaLnBrk="1" hangingPunct="1"/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816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6013" y="1196975"/>
            <a:ext cx="8034337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заполнению карты результативности в рамках аттестации на квалификационную категорию (первую / высшую)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2555875" y="5661025"/>
            <a:ext cx="6119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>
                <a:solidFill>
                  <a:srgbClr val="002060"/>
                </a:solidFill>
              </a:rPr>
              <a:t>Методист по кадровой работе и аттестации Валиуллова М.В</a:t>
            </a:r>
            <a:r>
              <a:rPr lang="ru-RU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107950" y="-3971925"/>
            <a:ext cx="8785225" cy="1018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endParaRPr lang="ru-RU" sz="1400" dirty="0">
              <a:latin typeface="Times New Roman" pitchFamily="18" charset="0"/>
            </a:endParaRPr>
          </a:p>
          <a:p>
            <a:pPr algn="just" eaLnBrk="0" hangingPunct="0"/>
            <a:endParaRPr lang="ru-RU" sz="1400" dirty="0">
              <a:latin typeface="Times New Roman" pitchFamily="18" charset="0"/>
            </a:endParaRPr>
          </a:p>
          <a:p>
            <a:pPr algn="just" eaLnBrk="0" hangingPunct="0"/>
            <a:endParaRPr lang="ru-RU" sz="1400" dirty="0">
              <a:latin typeface="Times New Roman" pitchFamily="18" charset="0"/>
            </a:endParaRPr>
          </a:p>
          <a:p>
            <a:pPr algn="just" eaLnBrk="0" hangingPunct="0"/>
            <a:endParaRPr lang="ru-RU" sz="1400" dirty="0">
              <a:latin typeface="Times New Roman" pitchFamily="18" charset="0"/>
            </a:endParaRPr>
          </a:p>
          <a:p>
            <a:pPr algn="just" eaLnBrk="0" hangingPunct="0"/>
            <a:endParaRPr lang="ru-RU" sz="2000" dirty="0"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В КАРТЕ  РЕЗУЛЬТАТИВНОСТИ  ПОКАЗЫВАЮТСЯ  РЕЗУЛЬТАТЫ РАБОТЫ  ЗА 3-5 ЛЕТ</a:t>
            </a:r>
          </a:p>
          <a:p>
            <a:pPr algn="ctr" eaLnBrk="0" hangingPunct="0"/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</a:rPr>
              <a:t>Если педагог </a:t>
            </a:r>
            <a:r>
              <a:rPr lang="ru-RU" sz="2000" u="sng" dirty="0">
                <a:latin typeface="Times New Roman" pitchFamily="18" charset="0"/>
              </a:rPr>
              <a:t>подтверждает</a:t>
            </a:r>
            <a:r>
              <a:rPr lang="ru-RU" sz="2000" dirty="0">
                <a:latin typeface="Times New Roman" pitchFamily="18" charset="0"/>
              </a:rPr>
              <a:t> имеющуюся категорию, заполняет карту за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5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</a:rPr>
              <a:t>л</a:t>
            </a:r>
            <a:r>
              <a:rPr lang="ru-RU" sz="2000" dirty="0">
                <a:latin typeface="Times New Roman" pitchFamily="18" charset="0"/>
              </a:rPr>
              <a:t>ет со дня последней аттестации.</a:t>
            </a:r>
            <a:endParaRPr lang="ru-RU" sz="2000" dirty="0"/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</a:rPr>
              <a:t> Раздел 2. Сведения  о профессиональном  рейтинге и достижениях  за последние 5 лет. </a:t>
            </a:r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</a:rPr>
              <a:t>Заполнение таблиц раздела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2.4. </a:t>
            </a:r>
            <a:r>
              <a:rPr lang="ru-RU" sz="2000" dirty="0">
                <a:latin typeface="Times New Roman" pitchFamily="18" charset="0"/>
              </a:rPr>
              <a:t>Распространение педагогического опыта за период (3-5 лет), предшествующий аттестации: таблицы </a:t>
            </a:r>
            <a:r>
              <a:rPr lang="ru-RU" sz="2000" b="1" dirty="0">
                <a:latin typeface="Times New Roman" pitchFamily="18" charset="0"/>
              </a:rPr>
              <a:t>2.4.1, 2.4.2, 2.4.3, 2.4.4. 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</a:rPr>
              <a:t>должны быть заполнены! </a:t>
            </a:r>
            <a:endParaRPr lang="ru-RU" sz="2000" b="1" dirty="0"/>
          </a:p>
          <a:p>
            <a:pPr algn="just" eaLnBrk="0" hangingPunct="0"/>
            <a:r>
              <a:rPr lang="ru-RU" sz="2000" dirty="0">
                <a:latin typeface="Times New Roman" pitchFamily="18" charset="0"/>
              </a:rPr>
              <a:t>Для </a:t>
            </a:r>
            <a:r>
              <a:rPr lang="ru-RU" sz="2000" b="1" dirty="0">
                <a:latin typeface="Times New Roman" pitchFamily="18" charset="0"/>
              </a:rPr>
              <a:t>первой</a:t>
            </a:r>
            <a:r>
              <a:rPr lang="ru-RU" sz="2000" dirty="0">
                <a:latin typeface="Times New Roman" pitchFamily="18" charset="0"/>
              </a:rPr>
              <a:t> категории уровень - </a:t>
            </a:r>
            <a:r>
              <a:rPr lang="ru-RU" sz="2000" u="sng" dirty="0">
                <a:latin typeface="Times New Roman" pitchFamily="18" charset="0"/>
              </a:rPr>
              <a:t>район, город</a:t>
            </a:r>
            <a:endParaRPr lang="ru-RU" sz="2000" dirty="0">
              <a:latin typeface="Times New Roman" pitchFamily="18" charset="0"/>
            </a:endParaRPr>
          </a:p>
          <a:p>
            <a:pPr algn="just" eaLnBrk="0" hangingPunct="0"/>
            <a:r>
              <a:rPr lang="ru-RU" sz="2000" dirty="0">
                <a:latin typeface="Times New Roman" pitchFamily="18" charset="0"/>
              </a:rPr>
              <a:t>Для </a:t>
            </a:r>
            <a:r>
              <a:rPr lang="ru-RU" sz="2000" b="1" dirty="0">
                <a:latin typeface="Times New Roman" pitchFamily="18" charset="0"/>
              </a:rPr>
              <a:t>высшей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/>
              <a:t>–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u="sng" dirty="0">
                <a:latin typeface="Times New Roman" pitchFamily="18" charset="0"/>
              </a:rPr>
              <a:t>район, город, республика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/>
              <a:t>–</a:t>
            </a:r>
            <a:r>
              <a:rPr lang="ru-RU" sz="2000" dirty="0">
                <a:latin typeface="Times New Roman" pitchFamily="18" charset="0"/>
              </a:rPr>
              <a:t> преимущественно</a:t>
            </a:r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</a:rPr>
              <a:t>Заполнять таблицы </a:t>
            </a:r>
            <a:r>
              <a:rPr lang="ru-RU" sz="2000" u="sng" dirty="0" smtClean="0">
                <a:latin typeface="Times New Roman" pitchFamily="18" charset="0"/>
              </a:rPr>
              <a:t>на основании программок </a:t>
            </a:r>
            <a:r>
              <a:rPr lang="ru-RU" sz="2000" dirty="0" smtClean="0">
                <a:latin typeface="Times New Roman" pitchFamily="18" charset="0"/>
              </a:rPr>
              <a:t>семинаров, конференций.</a:t>
            </a:r>
            <a:endParaRPr lang="ru-RU" sz="2000" dirty="0">
              <a:latin typeface="Times New Roman" pitchFamily="18" charset="0"/>
            </a:endParaRPr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Calibri" pitchFamily="34" charset="0"/>
              </a:rPr>
              <a:t>Особое внимание к педагогам</a:t>
            </a:r>
            <a:r>
              <a:rPr lang="ru-RU" sz="2000" dirty="0" smtClean="0">
                <a:latin typeface="Times New Roman" pitchFamily="18" charset="0"/>
                <a:cs typeface="Calibri" pitchFamily="34" charset="0"/>
              </a:rPr>
              <a:t>, </a:t>
            </a:r>
            <a:r>
              <a:rPr lang="ru-RU" sz="2000" dirty="0">
                <a:latin typeface="Times New Roman" pitchFamily="18" charset="0"/>
                <a:cs typeface="Calibri" pitchFamily="34" charset="0"/>
              </a:rPr>
              <a:t>аттестующимся </a:t>
            </a:r>
            <a:r>
              <a:rPr lang="ru-RU" sz="2000" u="sng" dirty="0">
                <a:latin typeface="Times New Roman" pitchFamily="18" charset="0"/>
                <a:cs typeface="Calibri" pitchFamily="34" charset="0"/>
              </a:rPr>
              <a:t>впервые </a:t>
            </a:r>
            <a:r>
              <a:rPr lang="ru-RU" sz="2000" dirty="0">
                <a:latin typeface="Times New Roman" pitchFamily="18" charset="0"/>
                <a:cs typeface="Calibri" pitchFamily="34" charset="0"/>
              </a:rPr>
              <a:t>со стажем работы </a:t>
            </a:r>
            <a:r>
              <a:rPr lang="ru-RU" sz="2000" dirty="0">
                <a:cs typeface="Calibri" pitchFamily="34" charset="0"/>
              </a:rPr>
              <a:t>–</a:t>
            </a:r>
            <a:r>
              <a:rPr lang="ru-RU" sz="2000" dirty="0">
                <a:latin typeface="Times New Roman" pitchFamily="18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3 года!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Грант </a:t>
            </a:r>
            <a:r>
              <a:rPr lang="ru-RU" sz="2000" dirty="0">
                <a:solidFill>
                  <a:srgbClr val="000000"/>
                </a:solidFill>
                <a:cs typeface="Calibri" pitchFamily="34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Новый учитель</a:t>
            </a:r>
            <a:r>
              <a:rPr lang="ru-RU" sz="2000" dirty="0">
                <a:solidFill>
                  <a:srgbClr val="000000"/>
                </a:solidFill>
                <a:cs typeface="Calibri" pitchFamily="34" charset="0"/>
              </a:rPr>
              <a:t>»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- не является </a:t>
            </a:r>
            <a:r>
              <a:rPr lang="ru-RU" sz="2000" dirty="0">
                <a:solidFill>
                  <a:srgbClr val="000000"/>
                </a:solidFill>
                <a:cs typeface="Calibri" pitchFamily="34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проходным билетом</a:t>
            </a:r>
            <a:r>
              <a:rPr lang="ru-RU" sz="2000" dirty="0">
                <a:solidFill>
                  <a:srgbClr val="000000"/>
                </a:solidFill>
                <a:cs typeface="Calibri" pitchFamily="34" charset="0"/>
              </a:rPr>
              <a:t>»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. </a:t>
            </a:r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Желательно заполнить таблицу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2.5 </a:t>
            </a:r>
            <a:r>
              <a:rPr lang="ru-RU" sz="2000" dirty="0">
                <a:latin typeface="Times New Roman" pitchFamily="18" charset="0"/>
                <a:cs typeface="Calibri" pitchFamily="34" charset="0"/>
              </a:rPr>
              <a:t>(Результаты участия в конкурсах </a:t>
            </a:r>
            <a:r>
              <a:rPr lang="ru-RU" sz="2000" dirty="0" err="1">
                <a:latin typeface="Times New Roman" pitchFamily="18" charset="0"/>
                <a:cs typeface="Calibri" pitchFamily="34" charset="0"/>
              </a:rPr>
              <a:t>профмастерства</a:t>
            </a:r>
            <a:r>
              <a:rPr lang="ru-RU" sz="2000" dirty="0">
                <a:latin typeface="Times New Roman" pitchFamily="18" charset="0"/>
                <a:cs typeface="Calibri" pitchFamily="34" charset="0"/>
              </a:rPr>
              <a:t>)</a:t>
            </a:r>
            <a:endParaRPr lang="ru-RU" sz="2800" dirty="0"/>
          </a:p>
          <a:p>
            <a:pPr algn="just" eaLnBrk="0" hangingPunct="0"/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6013" y="0"/>
            <a:ext cx="684688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Карта результативности на ПЕРВУЮ/ВЫСШУЮ кв.категорию</a:t>
            </a: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971550" y="476250"/>
            <a:ext cx="43640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Обязательны для заполнения таблицы:</a:t>
            </a:r>
          </a:p>
          <a:p>
            <a:r>
              <a:rPr lang="ru-RU">
                <a:latin typeface="Calibri" pitchFamily="34" charset="0"/>
              </a:rPr>
              <a:t>П. 2.4.1 – открытые уроки и мероприятия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950" y="1196975"/>
          <a:ext cx="8856986" cy="5351472"/>
        </p:xfrm>
        <a:graphic>
          <a:graphicData uri="http://schemas.openxmlformats.org/drawingml/2006/table">
            <a:tbl>
              <a:tblPr/>
              <a:tblGrid>
                <a:gridCol w="487728"/>
                <a:gridCol w="2183657"/>
                <a:gridCol w="2062152"/>
                <a:gridCol w="3274629"/>
                <a:gridCol w="848820"/>
              </a:tblGrid>
              <a:tr h="2106115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Тема, класс (группа, курс)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Уровень </a:t>
                      </a: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 (ОУ,</a:t>
                      </a:r>
                      <a:r>
                        <a:rPr lang="ru-RU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 город, район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Вид, тематика, место проведения методического мероприятия, в рамках которого проводилось открытый урок, занятие, мероприятие (заседание методического объединения, предметная неделя, семинар, конкурс и  др.)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Дата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4205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«___», класс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Образовательное учреждение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Вид- открытый урок в рамках предметной недели</a:t>
                      </a:r>
                      <a:r>
                        <a:rPr lang="ru-RU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для учителей СОШ 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2015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«____», группа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Открытое занятие в рамках методического объединения воспитателей</a:t>
                      </a:r>
                      <a:r>
                        <a:rPr lang="ru-RU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ДОУ Приволжского района. ДОУ № 374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2016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22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«____», группа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Открытое занятия в рамках республиканского семинара «____» для преподавателей УСПО РТ – слушателей курсов повышения квалификации</a:t>
                      </a:r>
                      <a:r>
                        <a:rPr lang="ru-RU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ИРО РТ, ГАПОУ «КАТТ»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2017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113" y="260350"/>
            <a:ext cx="6985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Карта результативности на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ПЕРВУЮ/ВЫСШУЮ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кв.категорию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0825" y="1268413"/>
          <a:ext cx="8892481" cy="5486400"/>
        </p:xfrm>
        <a:graphic>
          <a:graphicData uri="http://schemas.openxmlformats.org/drawingml/2006/table">
            <a:tbl>
              <a:tblPr/>
              <a:tblGrid>
                <a:gridCol w="489683"/>
                <a:gridCol w="2313540"/>
                <a:gridCol w="2021315"/>
                <a:gridCol w="2971739"/>
                <a:gridCol w="1096204"/>
              </a:tblGrid>
              <a:tr h="2160240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Тема выступления</a:t>
                      </a: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Уровень  (образовательное учреждение, район, город, зональный, республиканский, федеральный, международный уровень)</a:t>
                      </a: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Тема семинара, кем и для кого организован, место проведения</a:t>
                      </a: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Дата</a:t>
                      </a: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520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Тема!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«_______» УМС ИМО УО г.Казани по </a:t>
                      </a:r>
                      <a:r>
                        <a:rPr lang="ru-RU" sz="1800" dirty="0" err="1" smtClean="0">
                          <a:latin typeface="+mn-lt"/>
                          <a:ea typeface="Calibri"/>
                          <a:cs typeface="Times New Roman"/>
                        </a:rPr>
                        <a:t>Вахитовскому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 и Приволжскому району, для учителей математики, СОШ №____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2016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520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Тема!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«_______» ПМЦ</a:t>
                      </a:r>
                      <a:r>
                        <a:rPr lang="ru-RU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ПК и ПП РО КФУ, для учителей-предметников ЕНЦ – слушателей курсов повышения квалификации, </a:t>
                      </a:r>
                      <a:r>
                        <a:rPr lang="ru-RU" sz="1800" baseline="0" dirty="0" err="1" smtClean="0">
                          <a:latin typeface="+mn-lt"/>
                          <a:ea typeface="Calibri"/>
                          <a:cs typeface="Times New Roman"/>
                        </a:rPr>
                        <a:t>гим</a:t>
                      </a:r>
                      <a:r>
                        <a:rPr lang="ru-RU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42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2017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49" name="Rectangle 1"/>
          <p:cNvSpPr>
            <a:spLocks noChangeArrowheads="1"/>
          </p:cNvSpPr>
          <p:nvPr/>
        </p:nvSpPr>
        <p:spPr bwMode="auto">
          <a:xfrm>
            <a:off x="395288" y="719138"/>
            <a:ext cx="6048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>
                <a:latin typeface="Calibri" pitchFamily="34" charset="0"/>
                <a:ea typeface="Calibri" pitchFamily="34" charset="0"/>
                <a:cs typeface="Times New Roman" pitchFamily="18" charset="0"/>
              </a:rPr>
              <a:t>2.4.2. Проведение,  участие в семинарах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113" y="260350"/>
            <a:ext cx="6985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Карта результативности на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ПЕРВУЮ/ВЫСШУЮ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кв.категорию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0825" y="1182688"/>
          <a:ext cx="8892481" cy="5486400"/>
        </p:xfrm>
        <a:graphic>
          <a:graphicData uri="http://schemas.openxmlformats.org/drawingml/2006/table">
            <a:tbl>
              <a:tblPr/>
              <a:tblGrid>
                <a:gridCol w="489683"/>
                <a:gridCol w="2313540"/>
                <a:gridCol w="2021315"/>
                <a:gridCol w="2971739"/>
                <a:gridCol w="1096204"/>
              </a:tblGrid>
              <a:tr h="2360698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Тема выступления</a:t>
                      </a: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Уровень  (образовательное учреждение, район, город, зональный, республиканский, федеральный, международный уровень)</a:t>
                      </a: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Тема конференции,  кем организована, для каких категорий работников образования проведена, место проведения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Дата</a:t>
                      </a: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398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Тема!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Августовская районная конференция «_______», секция руководителей РМО учителей-предметников, отдел УО ИК МО г.Казани по </a:t>
                      </a:r>
                      <a:r>
                        <a:rPr lang="ru-RU" sz="1800" dirty="0" err="1" smtClean="0">
                          <a:latin typeface="+mn-lt"/>
                          <a:ea typeface="Calibri"/>
                          <a:cs typeface="Times New Roman"/>
                        </a:rPr>
                        <a:t>Вахитовскому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 и Приволжскому району,  СОШ №____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2016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159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Тема!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НПК «_______» </a:t>
                      </a:r>
                      <a:r>
                        <a:rPr lang="ru-RU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КФУ, для учителей-предметников, К(П)ФУ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2017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73" name="Rectangle 1"/>
          <p:cNvSpPr>
            <a:spLocks noChangeArrowheads="1"/>
          </p:cNvSpPr>
          <p:nvPr/>
        </p:nvSpPr>
        <p:spPr bwMode="auto">
          <a:xfrm>
            <a:off x="395288" y="719138"/>
            <a:ext cx="6048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>
                <a:latin typeface="Calibri" pitchFamily="34" charset="0"/>
                <a:ea typeface="Calibri" pitchFamily="34" charset="0"/>
                <a:cs typeface="Times New Roman" pitchFamily="18" charset="0"/>
              </a:rPr>
              <a:t>2.4.3. Выступления на конференциях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113" y="260350"/>
            <a:ext cx="6985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Карта результативности на ПЕРВУЮ/ВЫСШУЮ кв.категорию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0825" y="1182688"/>
          <a:ext cx="8892481" cy="5652538"/>
        </p:xfrm>
        <a:graphic>
          <a:graphicData uri="http://schemas.openxmlformats.org/drawingml/2006/table">
            <a:tbl>
              <a:tblPr/>
              <a:tblGrid>
                <a:gridCol w="489683"/>
                <a:gridCol w="2313540"/>
                <a:gridCol w="2021315"/>
                <a:gridCol w="2971739"/>
                <a:gridCol w="1096204"/>
              </a:tblGrid>
              <a:tr h="23606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  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Тема (название), вид публикации,  количество страниц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Уровень  (образовательное учреждение, муниципальный, республиканский, федеральный, международный уровень)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Где напечатана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(наименование научно-методического издания, учреждения, осуществлявшего издание методической публикации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Год издания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14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+mn-lt"/>
                          <a:ea typeface="Calibri"/>
                          <a:cs typeface="Times New Roman"/>
                        </a:rPr>
                        <a:t>Школа-неиссякаемый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 источник жизни, статья, 2 </a:t>
                      </a:r>
                      <a:r>
                        <a:rPr lang="ru-RU" sz="1800" dirty="0" err="1" smtClean="0">
                          <a:latin typeface="+mn-lt"/>
                          <a:ea typeface="Calibri"/>
                          <a:cs typeface="Times New Roman"/>
                        </a:rPr>
                        <a:t>стр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Журнал</a:t>
                      </a:r>
                      <a:r>
                        <a:rPr lang="ru-RU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«Профсоюз и молодежь», № 1, Изд-во Академии наук РТ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2017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37159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Тема!,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статья, </a:t>
                      </a:r>
                      <a:r>
                        <a:rPr lang="ru-RU" sz="1800" dirty="0" err="1" smtClean="0">
                          <a:latin typeface="+mn-lt"/>
                          <a:ea typeface="Calibri"/>
                          <a:cs typeface="Times New Roman"/>
                        </a:rPr>
                        <a:t>___стр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Сборник статей по итогах Республиканской НПК «____», К(П)ФУ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2018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37159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«Знакомство с учебником. Какая бывает речь?», разработка урока 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Федеральный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Сайт 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+mn-lt"/>
                          <a:ea typeface="Calibri"/>
                          <a:cs typeface="Times New Roman"/>
                        </a:rPr>
                        <a:t>https://nsportal.ru/user/348585/page/pourochnye-razrabotki-dlya-vtorogo-klassa-po-programme-fgos-shkola-rossii</a:t>
                      </a:r>
                      <a:endParaRPr lang="ru-RU" sz="1800" dirty="0">
                        <a:solidFill>
                          <a:srgbClr val="0070C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2018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203" name="Rectangle 1"/>
          <p:cNvSpPr>
            <a:spLocks noChangeArrowheads="1"/>
          </p:cNvSpPr>
          <p:nvPr/>
        </p:nvSpPr>
        <p:spPr bwMode="auto">
          <a:xfrm>
            <a:off x="395288" y="719138"/>
            <a:ext cx="6048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>
                <a:latin typeface="Calibri" pitchFamily="34" charset="0"/>
                <a:ea typeface="Calibri" pitchFamily="34" charset="0"/>
                <a:cs typeface="Times New Roman" pitchFamily="18" charset="0"/>
              </a:rPr>
              <a:t>2.4.4. Методические публикации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ОСНОВОПОЛАГАЮЩИЕ ДОКУМЕНТЫ 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  <a:defRPr/>
            </a:pPr>
            <a:endParaRPr lang="ru-RU" sz="5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Федеральный закон от 29.12.2012 № 273 «Об образовании в Российской Федерации»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72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статья </a:t>
            </a:r>
            <a:r>
              <a:rPr lang="ru-RU" sz="72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49 п.2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  <a:defRPr/>
            </a:pPr>
            <a:endParaRPr lang="ru-RU" sz="7200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Char char="Ø"/>
            </a:pPr>
            <a:r>
              <a:rPr lang="ru-RU" sz="72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Постановление Правительства России  от 08.08.2013 № 678 «Об утверждении номенклатуры должностей педагогических работников, должностей руководящих работников</a:t>
            </a:r>
            <a:r>
              <a:rPr lang="ru-RU" sz="72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ru-RU" sz="7200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Char char="Ø"/>
            </a:pPr>
            <a:r>
              <a:rPr lang="ru-RU" sz="72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Единый квалификационный </a:t>
            </a:r>
            <a:r>
              <a:rPr lang="ru-RU" sz="72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справочник (ЕКС), утвержденный приказом </a:t>
            </a:r>
            <a:r>
              <a:rPr lang="ru-RU" sz="7200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МЗиСР</a:t>
            </a:r>
            <a:r>
              <a:rPr lang="ru-RU" sz="72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РФ от 26.08.2010 №761 н</a:t>
            </a:r>
            <a:endParaRPr lang="ru-RU" sz="7200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Char char="Ø"/>
            </a:pPr>
            <a:endParaRPr lang="ru-RU" sz="7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Char char="Ø"/>
            </a:pPr>
            <a:r>
              <a:rPr lang="ru-RU" sz="72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Приказ </a:t>
            </a:r>
            <a:r>
              <a:rPr lang="ru-RU" sz="7200" dirty="0" err="1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МОиН</a:t>
            </a:r>
            <a:r>
              <a:rPr lang="ru-RU" sz="72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РФ от 07 апреля 2014 г. </a:t>
            </a:r>
            <a:r>
              <a:rPr lang="ru-RU" sz="72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№ 276 </a:t>
            </a:r>
            <a:r>
              <a:rPr lang="ru-RU" sz="72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«О порядке проведения аттестации педагогических работников образовательных организаций, осуществляющих образовательную деятельность</a:t>
            </a:r>
            <a:r>
              <a:rPr lang="ru-RU" sz="72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None/>
            </a:pPr>
            <a:endParaRPr lang="ru-RU" sz="7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170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113" y="115888"/>
            <a:ext cx="69850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Карта результативности на ВЫСШУЮ кв.категорию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0825" y="1628775"/>
          <a:ext cx="8640961" cy="4265632"/>
        </p:xfrm>
        <a:graphic>
          <a:graphicData uri="http://schemas.openxmlformats.org/drawingml/2006/table">
            <a:tbl>
              <a:tblPr/>
              <a:tblGrid>
                <a:gridCol w="504057"/>
                <a:gridCol w="3648865"/>
                <a:gridCol w="2994541"/>
                <a:gridCol w="1493498"/>
              </a:tblGrid>
              <a:tr h="23246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  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Вид, тема (название или описание) мероприятия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Уровень (образовательное учреждение, муниципальный республиканский, федеральный международный уровень)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Год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6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Разработка методического сборника конспектов уроков по ______ для _______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муниципальный 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2015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6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Организация и проведение методического форума для молодых педагогов РТ «Вхождение в профессию»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2016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217" name="Rectangle 1"/>
          <p:cNvSpPr>
            <a:spLocks noChangeArrowheads="1"/>
          </p:cNvSpPr>
          <p:nvPr/>
        </p:nvSpPr>
        <p:spPr bwMode="auto">
          <a:xfrm>
            <a:off x="395288" y="425450"/>
            <a:ext cx="86407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>
                <a:latin typeface="Calibri" pitchFamily="34" charset="0"/>
                <a:ea typeface="Calibri" pitchFamily="34" charset="0"/>
                <a:cs typeface="Times New Roman" pitchFamily="18" charset="0"/>
              </a:rPr>
              <a:t>2.7. Другое (участие в проектах, в том числе по созданию новых образовательных программ, учебников, социально-значимых инициативах, мероприятиях педагогических сообществ, руководство педагогических практикой студентов педагогических учебных заведений и др.)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113" y="260350"/>
            <a:ext cx="5957887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Карта результативности на ВЫСШУЮ кв.категорию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0825" y="1484313"/>
          <a:ext cx="8712968" cy="4510256"/>
        </p:xfrm>
        <a:graphic>
          <a:graphicData uri="http://schemas.openxmlformats.org/drawingml/2006/table">
            <a:tbl>
              <a:tblPr/>
              <a:tblGrid>
                <a:gridCol w="613456"/>
                <a:gridCol w="4292456"/>
                <a:gridCol w="2820683"/>
                <a:gridCol w="986373"/>
              </a:tblGrid>
              <a:tr h="792088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Вид, тема (название или описание) мероприятия</a:t>
                      </a: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Уровень (республиканский, федеральный международный уровень)</a:t>
                      </a: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Год </a:t>
                      </a: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Рецензия на разработку методического продукта (авторской программы, пособия) «Программа развития….» кандидата </a:t>
                      </a:r>
                      <a:r>
                        <a:rPr lang="ru-RU" sz="1600" dirty="0" err="1" smtClean="0">
                          <a:latin typeface="+mn-lt"/>
                          <a:ea typeface="Calibri"/>
                          <a:cs typeface="Times New Roman"/>
                        </a:rPr>
                        <a:t>пед.наук</a:t>
                      </a: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, профессора КФУ</a:t>
                      </a:r>
                      <a:r>
                        <a:rPr lang="ru-RU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 Иванова В.В.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федеральный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2015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Выступление на тему «____» в рамках работы инновационной площадки ИРО РТ на семинаре «______» для учителей гуманитарного цикла школ РТ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2016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Публикация</a:t>
                      </a:r>
                      <a:r>
                        <a:rPr lang="ru-RU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 статьи в сборнике материалов инновационной площадки ИРО РТ «Инновации в образовании»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2017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Экспериментальная работа  по теме «Организация учебно-воспитательного процесса в системе дополнительного образования», ЦПИ им. К.Д.Ушинского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Федеральный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  <a:ea typeface="Calibri"/>
                          <a:cs typeface="Times New Roman"/>
                        </a:rPr>
                        <a:t>2017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51" name="Rectangle 1"/>
          <p:cNvSpPr>
            <a:spLocks noChangeArrowheads="1"/>
          </p:cNvSpPr>
          <p:nvPr/>
        </p:nvSpPr>
        <p:spPr bwMode="auto">
          <a:xfrm>
            <a:off x="0" y="633413"/>
            <a:ext cx="8675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>
                <a:latin typeface="Calibri" pitchFamily="34" charset="0"/>
                <a:ea typeface="Calibri" pitchFamily="34" charset="0"/>
                <a:cs typeface="Times New Roman" pitchFamily="18" charset="0"/>
              </a:rPr>
              <a:t>2.8. Результаты профессиональной деятельности, в том числе экспериментальной и инновационной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113" y="260350"/>
            <a:ext cx="5957887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Карта результативности на ВЫСШУЮ кв.категорию</a:t>
            </a:r>
          </a:p>
        </p:txBody>
      </p:sp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179388" y="771525"/>
            <a:ext cx="8496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b="1">
                <a:latin typeface="Calibri" pitchFamily="34" charset="0"/>
                <a:ea typeface="Calibri" pitchFamily="34" charset="0"/>
                <a:cs typeface="Times New Roman" pitchFamily="18" charset="0"/>
              </a:rPr>
              <a:t>П.2.1, п.2.2, п.2.3 желательны для заполнения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288" y="4149725"/>
          <a:ext cx="7848872" cy="1152128"/>
        </p:xfrm>
        <a:graphic>
          <a:graphicData uri="http://schemas.openxmlformats.org/drawingml/2006/table">
            <a:tbl>
              <a:tblPr/>
              <a:tblGrid>
                <a:gridCol w="2365735"/>
                <a:gridCol w="3225107"/>
                <a:gridCol w="2258030"/>
              </a:tblGrid>
              <a:tr h="787049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Название (предмет)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Уровень (образовательное учреждение, район, город)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Сроки руководства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079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850" y="2636838"/>
          <a:ext cx="8352928" cy="1231777"/>
        </p:xfrm>
        <a:graphic>
          <a:graphicData uri="http://schemas.openxmlformats.org/drawingml/2006/table">
            <a:tbl>
              <a:tblPr/>
              <a:tblGrid>
                <a:gridCol w="2517664"/>
                <a:gridCol w="3432223"/>
                <a:gridCol w="2403041"/>
              </a:tblGrid>
              <a:tr h="1036791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Название (предмет), цели создания проблемной группы, творческого коллектива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Уровень (образовательное учреждение, район, город)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Сроки руководства (участия)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986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187450" y="5516563"/>
          <a:ext cx="6096000" cy="1152128"/>
        </p:xfrm>
        <a:graphic>
          <a:graphicData uri="http://schemas.openxmlformats.org/drawingml/2006/table">
            <a:tbl>
              <a:tblPr/>
              <a:tblGrid>
                <a:gridCol w="2554044"/>
                <a:gridCol w="2365178"/>
                <a:gridCol w="1176778"/>
              </a:tblGrid>
              <a:tr h="921703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 и функции комиссии, наименование  учреждения, при которой создана комиссия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61" marR="62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Уровень (образовательное учреждение, район, город, республика)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61" marR="62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Сроки участия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761" marR="62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61" marR="62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61" marR="62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61" marR="62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86" name="Rectangle 1"/>
          <p:cNvSpPr>
            <a:spLocks noChangeArrowheads="1"/>
          </p:cNvSpPr>
          <p:nvPr/>
        </p:nvSpPr>
        <p:spPr bwMode="auto">
          <a:xfrm>
            <a:off x="0" y="138906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>
                <a:latin typeface="Times New Roman" pitchFamily="18" charset="0"/>
              </a:rPr>
              <a:t>2.1. Руководство  методическим объединением</a:t>
            </a:r>
            <a:endParaRPr lang="ru-RU"/>
          </a:p>
          <a:p>
            <a:pPr algn="just" eaLnBrk="0" hangingPunct="0"/>
            <a:r>
              <a:rPr lang="ru-RU">
                <a:latin typeface="Times New Roman" pitchFamily="18" charset="0"/>
              </a:rPr>
              <a:t>2.2. Руководство проблемными группами, временными творческими коллективами (или участие  в проблемных группах, временных творческих коллективах)</a:t>
            </a:r>
            <a:endParaRPr lang="ru-RU"/>
          </a:p>
          <a:p>
            <a:pPr algn="just" eaLnBrk="0" hangingPunct="0"/>
            <a:r>
              <a:rPr lang="ru-RU">
                <a:latin typeface="Times New Roman" pitchFamily="18" charset="0"/>
              </a:rPr>
              <a:t>2.3. Участие в экспертных комиссиях, экспертных советах</a:t>
            </a:r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107950" y="188913"/>
            <a:ext cx="8928100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/>
              <a:t>Раздел </a:t>
            </a:r>
            <a:r>
              <a:rPr lang="ru-RU" b="1" u="sng"/>
              <a:t>3</a:t>
            </a:r>
            <a:r>
              <a:rPr lang="ru-RU" u="sng"/>
              <a:t>. Результаты учебно-воспитательной работы за 3-5</a:t>
            </a:r>
            <a:r>
              <a:rPr lang="ru-RU"/>
              <a:t> </a:t>
            </a:r>
            <a:r>
              <a:rPr lang="ru-RU" u="sng"/>
              <a:t>лет</a:t>
            </a:r>
            <a:r>
              <a:rPr lang="ru-RU"/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/>
              <a:t>учителя-предметники</a:t>
            </a:r>
            <a:r>
              <a:rPr lang="ru-RU"/>
              <a:t> заполняют все таблицы! </a:t>
            </a:r>
          </a:p>
          <a:p>
            <a:pPr algn="just">
              <a:buFont typeface="Wingdings" pitchFamily="2" charset="2"/>
              <a:buChar char="Ø"/>
            </a:pPr>
            <a:r>
              <a:rPr lang="ru-RU"/>
              <a:t>учителя начальных классов – в обязательном порядке </a:t>
            </a:r>
            <a:r>
              <a:rPr lang="ru-RU" b="1"/>
              <a:t>мониторинги 4-х классов</a:t>
            </a:r>
            <a:r>
              <a:rPr lang="ru-RU"/>
              <a:t>, ВПР! (Таблица </a:t>
            </a:r>
            <a:r>
              <a:rPr lang="ru-RU" b="1"/>
              <a:t>3.3)</a:t>
            </a:r>
          </a:p>
          <a:p>
            <a:pPr algn="just"/>
            <a:r>
              <a:rPr lang="ru-RU" u="sng"/>
              <a:t>Олимпиадам отдается предпочтение – ОЧНЫМ! </a:t>
            </a:r>
            <a:endParaRPr lang="ru-RU"/>
          </a:p>
          <a:p>
            <a:pPr algn="just"/>
            <a:r>
              <a:rPr lang="ru-RU"/>
              <a:t>Для </a:t>
            </a:r>
            <a:r>
              <a:rPr lang="ru-RU" b="1"/>
              <a:t>высшей</a:t>
            </a:r>
            <a:r>
              <a:rPr lang="ru-RU"/>
              <a:t> – желательно уровень республики (хотя бы участие). </a:t>
            </a:r>
          </a:p>
          <a:p>
            <a:pPr algn="just"/>
            <a:r>
              <a:rPr lang="ru-RU"/>
              <a:t>У </a:t>
            </a:r>
            <a:r>
              <a:rPr lang="ru-RU" b="1"/>
              <a:t>высшей</a:t>
            </a:r>
            <a:r>
              <a:rPr lang="ru-RU"/>
              <a:t> участие детей в проектно-исследовательской деятельности подтверждается участием </a:t>
            </a:r>
            <a:r>
              <a:rPr lang="ru-RU" b="1"/>
              <a:t>в НПК</a:t>
            </a:r>
            <a:r>
              <a:rPr lang="ru-RU"/>
              <a:t> (</a:t>
            </a:r>
            <a:r>
              <a:rPr lang="ru-RU" b="1"/>
              <a:t>РТ и выше</a:t>
            </a:r>
            <a:r>
              <a:rPr lang="ru-RU"/>
              <a:t>). Город – в исключительных случаях (для нач.школы). </a:t>
            </a:r>
          </a:p>
          <a:p>
            <a:pPr algn="just"/>
            <a:r>
              <a:rPr lang="ru-RU" u="sng"/>
              <a:t>Дистанционные олимпиады и к</a:t>
            </a:r>
            <a:r>
              <a:rPr lang="ru-RU"/>
              <a:t>онкурсы фиксируются в </a:t>
            </a:r>
            <a:r>
              <a:rPr lang="ru-RU" b="1"/>
              <a:t>таблице 3.6. </a:t>
            </a:r>
            <a:r>
              <a:rPr lang="ru-RU" u="sng"/>
              <a:t>(Результаты участия в конкурсах…, олимпиадах в очной и дистанционной форме)</a:t>
            </a:r>
          </a:p>
          <a:p>
            <a:pPr algn="just"/>
            <a:r>
              <a:rPr lang="ru-RU"/>
              <a:t>В </a:t>
            </a:r>
            <a:r>
              <a:rPr lang="ru-RU" b="1"/>
              <a:t>таблице 3.8. </a:t>
            </a:r>
            <a:r>
              <a:rPr lang="ru-RU" u="sng"/>
              <a:t>(Работа за рамками тариф-х часов) </a:t>
            </a:r>
            <a:r>
              <a:rPr lang="ru-RU"/>
              <a:t>должны быть наиболее значимые мероприятия в рамках кружка, факультатива, секции. </a:t>
            </a:r>
          </a:p>
          <a:p>
            <a:pPr algn="just"/>
            <a:r>
              <a:rPr lang="ru-RU"/>
              <a:t>Для </a:t>
            </a:r>
            <a:r>
              <a:rPr lang="ru-RU" b="1"/>
              <a:t>высшей</a:t>
            </a:r>
            <a:r>
              <a:rPr lang="ru-RU"/>
              <a:t> – уровень города и республики. </a:t>
            </a:r>
          </a:p>
          <a:p>
            <a:pPr algn="just"/>
            <a:r>
              <a:rPr lang="ru-RU"/>
              <a:t>В  </a:t>
            </a:r>
            <a:r>
              <a:rPr lang="ru-RU" b="1"/>
              <a:t>таблице 3.12 </a:t>
            </a:r>
            <a:r>
              <a:rPr lang="ru-RU"/>
              <a:t>(</a:t>
            </a:r>
            <a:r>
              <a:rPr lang="ru-RU" u="sng"/>
              <a:t>Другие результаты</a:t>
            </a:r>
            <a:r>
              <a:rPr lang="ru-RU"/>
              <a:t>) фиксируются стобальники, «Лучший ученик года»; </a:t>
            </a:r>
          </a:p>
          <a:p>
            <a:pPr algn="just">
              <a:buFont typeface="Arial" charset="0"/>
              <a:buChar char="•"/>
            </a:pPr>
            <a:r>
              <a:rPr lang="ru-RU"/>
              <a:t>для физруков – золотые значки ГТО, кмс;  </a:t>
            </a:r>
          </a:p>
          <a:p>
            <a:pPr algn="just">
              <a:buFont typeface="Arial" charset="0"/>
              <a:buChar char="•"/>
            </a:pPr>
            <a:r>
              <a:rPr lang="ru-RU"/>
              <a:t>для УСПО- студенты, получившие высокие разряды, </a:t>
            </a:r>
          </a:p>
          <a:p>
            <a:pPr algn="just">
              <a:buFont typeface="Arial" charset="0"/>
              <a:buChar char="•"/>
            </a:pPr>
            <a:r>
              <a:rPr lang="ru-RU"/>
              <a:t>результаты смотра кабинетов</a:t>
            </a:r>
          </a:p>
          <a:p>
            <a:pPr algn="just">
              <a:buFont typeface="Arial" charset="0"/>
              <a:buChar char="•"/>
            </a:pPr>
            <a:r>
              <a:rPr lang="ru-RU"/>
              <a:t>трудоустройство выпускников в рамках соцадаптации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4"/>
          <p:cNvSpPr txBox="1">
            <a:spLocks noChangeArrowheads="1"/>
          </p:cNvSpPr>
          <p:nvPr/>
        </p:nvSpPr>
        <p:spPr bwMode="auto">
          <a:xfrm>
            <a:off x="179388" y="188913"/>
            <a:ext cx="8785225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</a:rPr>
              <a:t>ВОСПИТАТЕЛИ ДОУ</a:t>
            </a:r>
          </a:p>
          <a:p>
            <a:r>
              <a:rPr lang="ru-RU" u="sng"/>
              <a:t>Раздел 2 должен быть заполнен максимально! По возможности все таблицы. </a:t>
            </a:r>
          </a:p>
          <a:p>
            <a:r>
              <a:rPr lang="ru-RU" u="sng"/>
              <a:t>В разделе 3 – таблицы 3.13, 3.14, 3.15, 3.16</a:t>
            </a:r>
            <a:endParaRPr lang="ru-RU"/>
          </a:p>
          <a:p>
            <a:pPr algn="ctr"/>
            <a:r>
              <a:rPr lang="ru-RU" b="1">
                <a:solidFill>
                  <a:srgbClr val="FF0000"/>
                </a:solidFill>
              </a:rPr>
              <a:t>СТ.ВОСПИТАТЕЛИ</a:t>
            </a:r>
          </a:p>
          <a:p>
            <a:pPr algn="just"/>
            <a:r>
              <a:rPr lang="ru-RU" b="1"/>
              <a:t> </a:t>
            </a:r>
            <a:r>
              <a:rPr lang="ru-RU" u="sng"/>
              <a:t>себе в заслугу относят не детские результаты, а </a:t>
            </a:r>
            <a:r>
              <a:rPr lang="ru-RU" b="1" u="sng"/>
              <a:t>результаты педагогов</a:t>
            </a:r>
            <a:r>
              <a:rPr lang="ru-RU" u="sng"/>
              <a:t> максимально за </a:t>
            </a:r>
            <a:r>
              <a:rPr lang="ru-RU" b="1" u="sng"/>
              <a:t>3 г</a:t>
            </a:r>
            <a:r>
              <a:rPr lang="ru-RU" u="sng"/>
              <a:t>ода: таблицы 3.20, 3.21.1, 3.21.2, 3.21.3, 3.22, 3.23 (др.рез-ты): </a:t>
            </a:r>
          </a:p>
          <a:p>
            <a:pPr algn="just">
              <a:buFont typeface="Wingdings" pitchFamily="2" charset="2"/>
              <a:buChar char="Ø"/>
            </a:pPr>
            <a:r>
              <a:rPr lang="ru-RU" u="sng"/>
              <a:t>Категорийный состав, участие педагогов в конкурсах «Воспитатель года», методических конкурсах, творческих конкурсах (на основании грамот и дипломов). </a:t>
            </a:r>
          </a:p>
          <a:p>
            <a:pPr algn="just">
              <a:buFont typeface="Wingdings" pitchFamily="2" charset="2"/>
              <a:buChar char="Ø"/>
            </a:pPr>
            <a:r>
              <a:rPr lang="ru-RU" u="sng"/>
              <a:t>Статьи педагогов в сборниках, на портале </a:t>
            </a:r>
            <a:r>
              <a:rPr lang="en-US" u="sng"/>
              <a:t>KAZANOBR</a:t>
            </a:r>
            <a:r>
              <a:rPr lang="ru-RU" u="sng"/>
              <a:t>.в др.изданиях. А также организация на своей площадке семинаров и конференций</a:t>
            </a:r>
            <a:endParaRPr lang="ru-RU"/>
          </a:p>
          <a:p>
            <a:pPr algn="ctr"/>
            <a:r>
              <a:rPr lang="ru-RU" b="1"/>
              <a:t> </a:t>
            </a:r>
            <a:r>
              <a:rPr lang="ru-RU" b="1">
                <a:solidFill>
                  <a:srgbClr val="FF0000"/>
                </a:solidFill>
              </a:rPr>
              <a:t>ПРЕПОДАВАТЕЛИ И ПЕДАГОГИ УДО</a:t>
            </a:r>
          </a:p>
          <a:p>
            <a:r>
              <a:rPr lang="ru-RU"/>
              <a:t>Раздел 2 – обязательно. </a:t>
            </a:r>
          </a:p>
          <a:p>
            <a:r>
              <a:rPr lang="ru-RU"/>
              <a:t>Раздел 3 – таблицы 3.6, 3.17, 3.18, 3.19  все максимально </a:t>
            </a:r>
          </a:p>
          <a:p>
            <a:pPr algn="ctr"/>
            <a:r>
              <a:rPr lang="ru-RU" b="1">
                <a:solidFill>
                  <a:srgbClr val="FF0000"/>
                </a:solidFill>
              </a:rPr>
              <a:t>ПРЕПОДАВАТЕЛИ УСПО</a:t>
            </a:r>
            <a:r>
              <a:rPr lang="ru-RU">
                <a:solidFill>
                  <a:srgbClr val="FF0000"/>
                </a:solidFill>
              </a:rPr>
              <a:t> </a:t>
            </a:r>
          </a:p>
          <a:p>
            <a:r>
              <a:rPr lang="ru-RU"/>
              <a:t>Раздел 2 – обязательно. </a:t>
            </a:r>
          </a:p>
          <a:p>
            <a:r>
              <a:rPr lang="ru-RU"/>
              <a:t>Результаты студентов – в таблицах </a:t>
            </a:r>
            <a:r>
              <a:rPr lang="ru-RU" u="sng"/>
              <a:t>3.4, 3.5, 3.6, 3.7, 3.8, 3.9, 3.10, 3.11, 3.12</a:t>
            </a:r>
          </a:p>
          <a:p>
            <a:endParaRPr lang="ru-RU"/>
          </a:p>
          <a:p>
            <a:pPr algn="just"/>
            <a:r>
              <a:rPr lang="ru-RU" u="sng"/>
              <a:t>Пустых таблиц </a:t>
            </a:r>
            <a:r>
              <a:rPr lang="ru-RU"/>
              <a:t>в карте быть </a:t>
            </a:r>
            <a:r>
              <a:rPr lang="ru-RU" u="sng"/>
              <a:t>не должно</a:t>
            </a:r>
            <a:r>
              <a:rPr lang="ru-RU"/>
              <a:t>! Таблицы, которые не относятся к профилю деятельности педагога, </a:t>
            </a:r>
            <a:r>
              <a:rPr lang="ru-RU" b="1">
                <a:solidFill>
                  <a:srgbClr val="FF0000"/>
                </a:solidFill>
              </a:rPr>
              <a:t>удаляются</a:t>
            </a:r>
            <a:r>
              <a:rPr lang="ru-RU" b="1"/>
              <a:t>.</a:t>
            </a:r>
            <a:r>
              <a:rPr lang="ru-RU"/>
              <a:t> При этом </a:t>
            </a:r>
            <a:r>
              <a:rPr lang="ru-RU" b="1"/>
              <a:t>нумерация</a:t>
            </a:r>
            <a:r>
              <a:rPr lang="ru-RU"/>
              <a:t> оставшихся таблиц </a:t>
            </a:r>
            <a:r>
              <a:rPr lang="ru-RU" b="1"/>
              <a:t>НЕ МЕНЯЕТСЯ</a:t>
            </a:r>
            <a:r>
              <a:rPr lang="ru-RU"/>
              <a:t>! </a:t>
            </a:r>
            <a:r>
              <a:rPr lang="ru-RU" b="1"/>
              <a:t>Названия разделов сохраняются</a:t>
            </a:r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113" y="260350"/>
            <a:ext cx="5957887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Карта результативности на ВЫСШУЮ кв.категорию</a:t>
            </a:r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0" y="584200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b="1">
                <a:latin typeface="Times New Roman" pitchFamily="18" charset="0"/>
              </a:rPr>
              <a:t>Заключение:</a:t>
            </a:r>
            <a:r>
              <a:rPr lang="ru-RU">
                <a:latin typeface="Times New Roman" pitchFamily="18" charset="0"/>
              </a:rPr>
              <a:t> уровень квалификации </a:t>
            </a:r>
            <a:r>
              <a:rPr lang="ru-RU" u="sng">
                <a:latin typeface="Times New Roman" pitchFamily="18" charset="0"/>
              </a:rPr>
              <a:t>по должности «учитель» (преподаватель, педагог дополнительного образования) соответствует</a:t>
            </a:r>
            <a:r>
              <a:rPr lang="ru-RU">
                <a:latin typeface="Times New Roman" pitchFamily="18" charset="0"/>
              </a:rPr>
              <a:t> требованиям, предъявляемым к </a:t>
            </a:r>
            <a:r>
              <a:rPr lang="ru-RU" u="sng">
                <a:latin typeface="Times New Roman" pitchFamily="18" charset="0"/>
              </a:rPr>
              <a:t>высшей </a:t>
            </a:r>
            <a:r>
              <a:rPr lang="ru-RU">
                <a:latin typeface="Times New Roman" pitchFamily="18" charset="0"/>
              </a:rPr>
              <a:t>квалификационной категории</a:t>
            </a:r>
            <a:endParaRPr lang="ru-RU"/>
          </a:p>
        </p:txBody>
      </p:sp>
      <p:sp>
        <p:nvSpPr>
          <p:cNvPr id="13316" name="TextBox 8"/>
          <p:cNvSpPr txBox="1">
            <a:spLocks noChangeArrowheads="1"/>
          </p:cNvSpPr>
          <p:nvPr/>
        </p:nvSpPr>
        <p:spPr bwMode="auto">
          <a:xfrm>
            <a:off x="107950" y="1412875"/>
            <a:ext cx="2546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900113" y="6308725"/>
            <a:ext cx="2847975" cy="3698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0C0"/>
                </a:solidFill>
              </a:rPr>
              <a:t>Дата «17» января 2019г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388" y="1844675"/>
            <a:ext cx="8785225" cy="3694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Развивать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реализовывать педагогическое оценивание: использовать на уроке различные методы оценивания обучающихся </a:t>
            </a: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Повысить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уровень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эмпатийности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социорефлексии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развивать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анализировать причины поступков и поведения обучающихся  </a:t>
            </a:r>
          </a:p>
          <a:p>
            <a:pPr algn="just">
              <a:defRPr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Совершенствовать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создавать условия обеспечения позитивной мотивации обучающихся: использовать знания об интересах и потребностях обучающихся в педагогической деятельности</a:t>
            </a:r>
          </a:p>
          <a:p>
            <a:pPr algn="just">
              <a:defRPr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Активизировать работу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направлении разработки новых программных, методических и дидактических материалов, участия в конкурсах профессионального мастерства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6013" y="404813"/>
            <a:ext cx="7056437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Основания для проведения экспертизы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288" y="1341438"/>
          <a:ext cx="8496944" cy="46329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248472"/>
                <a:gridCol w="42484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Для внутреннего эксперта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Для независимого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эксперта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Посещение и анализ уроков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Карта результативности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Результаты</a:t>
                      </a:r>
                      <a:r>
                        <a:rPr lang="ru-RU" sz="280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профессиональной деятельности (</a:t>
                      </a:r>
                      <a:r>
                        <a:rPr lang="ru-RU" sz="2800" b="1" baseline="0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портфолио</a:t>
                      </a:r>
                      <a:r>
                        <a:rPr lang="ru-RU" sz="280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Подтверждающие</a:t>
                      </a:r>
                      <a:r>
                        <a:rPr lang="ru-RU" sz="280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документы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Лаборатория педагога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Экспертное заключение </a:t>
                      </a:r>
                      <a:r>
                        <a:rPr lang="ru-RU" sz="2800" b="1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вн.эксперта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83264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региональная нормативная база:</a:t>
            </a:r>
          </a:p>
          <a:p>
            <a:pPr marL="285750" indent="-285750" algn="just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Административный регламент МО и Н РТ 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по проведению аттестации педагогических работников (приказ от 25.07.2014 г. № 4231/14). Зарегистрирован в Министерстве юстиции РТ от 31.10.2014 №2464.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Times New Roman"/>
            </a:endParaRPr>
          </a:p>
          <a:p>
            <a:pPr marL="285750" indent="-285750" algn="just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Регламент </a:t>
            </a:r>
            <a:r>
              <a:rPr lang="ru-RU" sz="24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проведения оценки знаний в письменной форме 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для педагогических работников образовательных организаций Республики Татарстан (Проект направлен письмом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МОиН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РТ. Утверждён локальными актами образовательных организаций</a:t>
            </a: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.)</a:t>
            </a:r>
          </a:p>
          <a:p>
            <a:pPr marL="285750" indent="-285750" algn="just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Отраслевое соглашение </a:t>
            </a: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между </a:t>
            </a:r>
            <a:r>
              <a:rPr lang="ru-RU" sz="2400" b="1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МОиН</a:t>
            </a: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РТ и </a:t>
            </a:r>
            <a:r>
              <a:rPr lang="ru-RU" sz="2400" b="1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рескомом</a:t>
            </a: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профсоюза… на 2017-2019 гг.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None/>
            </a:pP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7042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179388" y="407987"/>
            <a:ext cx="8137525" cy="60753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ru-RU" altLang="ru-RU" sz="2400" b="1" u="sng" dirty="0" smtClean="0">
                <a:solidFill>
                  <a:srgbClr val="FF0000"/>
                </a:solidFill>
                <a:latin typeface="Times New Roman" pitchFamily="18" charset="0"/>
              </a:rPr>
              <a:t>ОБЯЗАТЕЛЬНАЯ 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</a:rPr>
              <a:t>АТТЕСТАЦИЯ</a:t>
            </a:r>
          </a:p>
          <a:p>
            <a:pPr algn="ctr" eaLnBrk="1" hangingPunct="1"/>
            <a:endParaRPr lang="ru-RU" altLang="ru-RU" sz="32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Аттестация с целью подтверждения</a:t>
            </a:r>
          </a:p>
          <a:p>
            <a:pPr algn="ctr" eaLnBrk="1" hangingPunct="1"/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соответствия  занимаемой должности </a:t>
            </a:r>
          </a:p>
          <a:p>
            <a:pPr algn="ctr" eaLnBrk="1" hangingPunct="1"/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проводится по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представлению </a:t>
            </a: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работодателя</a:t>
            </a:r>
          </a:p>
          <a:p>
            <a:pPr algn="ctr" eaLnBrk="1" hangingPunct="1"/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один раз</a:t>
            </a:r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в 5 лет </a:t>
            </a: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в отношении тех, </a:t>
            </a:r>
          </a:p>
          <a:p>
            <a:pPr algn="ctr" eaLnBrk="1" hangingPunct="1"/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у кого нет квалификационных категорий</a:t>
            </a:r>
          </a:p>
          <a:p>
            <a:pPr algn="ctr" eaLnBrk="1" hangingPunct="1"/>
            <a:r>
              <a:rPr lang="ru-RU" altLang="ru-RU" sz="3200" b="1" i="1" dirty="0" smtClean="0">
                <a:solidFill>
                  <a:srgbClr val="0033CC"/>
                </a:solidFill>
                <a:latin typeface="Times New Roman" pitchFamily="18" charset="0"/>
              </a:rPr>
              <a:t>    </a:t>
            </a:r>
          </a:p>
          <a:p>
            <a:pPr algn="ctr" eaLnBrk="1" hangingPunct="1"/>
            <a:r>
              <a:rPr lang="ru-RU" alt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Процедура </a:t>
            </a:r>
            <a:r>
              <a:rPr lang="ru-RU" altLang="ru-RU" sz="3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аттестации: </a:t>
            </a:r>
          </a:p>
          <a:p>
            <a:pPr algn="ctr" eaLnBrk="1" hangingPunct="1"/>
            <a:r>
              <a:rPr lang="ru-RU" altLang="ru-RU" sz="3200" b="1" i="1" dirty="0">
                <a:solidFill>
                  <a:srgbClr val="FF0000"/>
                </a:solidFill>
                <a:latin typeface="Times New Roman" pitchFamily="18" charset="0"/>
              </a:rPr>
              <a:t>Оценка профессиональной деятельности </a:t>
            </a:r>
          </a:p>
          <a:p>
            <a:pPr algn="ctr" eaLnBrk="1" hangingPunct="1"/>
            <a:r>
              <a:rPr lang="ru-RU" altLang="ru-RU" sz="3200" b="1" i="1" dirty="0">
                <a:solidFill>
                  <a:srgbClr val="FF0000"/>
                </a:solidFill>
                <a:latin typeface="Times New Roman" pitchFamily="18" charset="0"/>
              </a:rPr>
              <a:t>(оценка знаний в письменной </a:t>
            </a:r>
            <a:r>
              <a:rPr lang="ru-RU" altLang="ru-RU" sz="3200" b="1" i="1" dirty="0" smtClean="0">
                <a:solidFill>
                  <a:srgbClr val="FF0000"/>
                </a:solidFill>
                <a:latin typeface="Times New Roman" pitchFamily="18" charset="0"/>
              </a:rPr>
              <a:t>форме)</a:t>
            </a:r>
          </a:p>
          <a:p>
            <a:pPr algn="ctr" eaLnBrk="1" hangingPunct="1"/>
            <a:r>
              <a:rPr lang="ru-RU" altLang="ru-RU" sz="32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(Не в ИС «Аттестация»!)</a:t>
            </a:r>
            <a:endParaRPr lang="ru-RU" altLang="ru-RU" sz="3200" b="1" i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32772" name="Заголовок 2"/>
          <p:cNvSpPr>
            <a:spLocks/>
          </p:cNvSpPr>
          <p:nvPr/>
        </p:nvSpPr>
        <p:spPr bwMode="auto">
          <a:xfrm>
            <a:off x="395288" y="476250"/>
            <a:ext cx="851693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/>
            <a:r>
              <a:rPr lang="ru-RU" altLang="ru-RU" sz="4000" b="1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74073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107950" y="169863"/>
            <a:ext cx="8785225" cy="60753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alt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>
              <a:spcBef>
                <a:spcPct val="20000"/>
              </a:spcBef>
            </a:pPr>
            <a:endParaRPr lang="ru-RU" alt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 algn="just">
              <a:spcBef>
                <a:spcPct val="20000"/>
              </a:spcBef>
            </a:pP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 algn="just">
              <a:spcBef>
                <a:spcPct val="20000"/>
              </a:spcBef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Отказ </a:t>
            </a: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работника от прохождения аттестации с целью </a:t>
            </a:r>
          </a:p>
          <a:p>
            <a:pPr algn="just">
              <a:spcBef>
                <a:spcPct val="20000"/>
              </a:spcBef>
            </a:pP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подтверждения  соответствия занимаемой  должности </a:t>
            </a:r>
          </a:p>
          <a:p>
            <a:pPr algn="just">
              <a:spcBef>
                <a:spcPct val="20000"/>
              </a:spcBef>
            </a:pP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является  нарушением трудовой дисциплины, влекущее</a:t>
            </a:r>
          </a:p>
          <a:p>
            <a:pPr algn="just">
              <a:spcBef>
                <a:spcPct val="20000"/>
              </a:spcBef>
            </a:pP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за собой дисциплинарные взыскания в соответствии</a:t>
            </a:r>
          </a:p>
          <a:p>
            <a:pPr algn="just">
              <a:spcBef>
                <a:spcPct val="20000"/>
              </a:spcBef>
            </a:pP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со  статьей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192 ТК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РФ</a:t>
            </a:r>
          </a:p>
          <a:p>
            <a:pPr algn="just">
              <a:spcBef>
                <a:spcPct val="20000"/>
              </a:spcBef>
            </a:pPr>
            <a:endParaRPr lang="ru-RU" altLang="ru-RU" sz="2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ОТВЕТСТВЕННОСТЬ РАБОТОДАТЕЛЯ</a:t>
            </a:r>
            <a:endParaRPr lang="ru-RU" alt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>
              <a:spcBef>
                <a:spcPct val="20000"/>
              </a:spcBef>
            </a:pP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за своевременное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проведение </a:t>
            </a: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аттестации </a:t>
            </a: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с </a:t>
            </a: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целью</a:t>
            </a:r>
          </a:p>
          <a:p>
            <a:pPr algn="just">
              <a:spcBef>
                <a:spcPct val="20000"/>
              </a:spcBef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подтверждения </a:t>
            </a: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соответствия  занимаемой  должности </a:t>
            </a:r>
          </a:p>
          <a:p>
            <a:pPr algn="just">
              <a:spcBef>
                <a:spcPct val="20000"/>
              </a:spcBef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работником</a:t>
            </a:r>
            <a:endParaRPr lang="ru-RU" alt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rgbClr val="990000"/>
                </a:solidFill>
                <a:latin typeface="Times New Roman" pitchFamily="18" charset="0"/>
              </a:rPr>
              <a:t>- </a:t>
            </a:r>
          </a:p>
        </p:txBody>
      </p:sp>
      <p:sp>
        <p:nvSpPr>
          <p:cNvPr id="33796" name="Заголовок 2"/>
          <p:cNvSpPr>
            <a:spLocks/>
          </p:cNvSpPr>
          <p:nvPr/>
        </p:nvSpPr>
        <p:spPr bwMode="auto">
          <a:xfrm>
            <a:off x="401300" y="-387424"/>
            <a:ext cx="8516937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ОТВЕТСТВЕННОСТЬ РАБОТНИКА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241972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r" eaLnBrk="1" hangingPunct="1"/>
            <a:fld id="{8000578B-D81B-4F3B-B235-2C48BD6EF4A4}" type="slidenum">
              <a:rPr lang="ru-RU" altLang="ru-RU" sz="1200">
                <a:solidFill>
                  <a:schemeClr val="tx1"/>
                </a:solidFill>
                <a:latin typeface="Verdana" pitchFamily="34" charset="0"/>
              </a:rPr>
              <a:pPr algn="r" eaLnBrk="1" hangingPunct="1"/>
              <a:t>6</a:t>
            </a:fld>
            <a:endParaRPr lang="ru-RU" altLang="ru-RU" sz="120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107950" y="169863"/>
            <a:ext cx="8785225" cy="60753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lang="ru-RU" altLang="ru-RU" sz="28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endParaRPr lang="ru-RU" altLang="ru-RU" sz="28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2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Не подлежат аттестации работники: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имеющие квалификационные категории,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проработавшие в должности менее 2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лет в</a:t>
            </a:r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организации;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беременные </a:t>
            </a: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женщины, либо находящиеся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в отпуске по беременности  и родам или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по уходу за ребенком до 3-х лет;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2.</a:t>
            </a:r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отсутствовавшие на рабочем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месте более 4-х месяцев .</a:t>
            </a: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rgbClr val="990000"/>
                </a:solidFill>
                <a:latin typeface="Times New Roman" pitchFamily="18" charset="0"/>
              </a:rPr>
              <a:t>- </a:t>
            </a:r>
          </a:p>
        </p:txBody>
      </p:sp>
      <p:sp>
        <p:nvSpPr>
          <p:cNvPr id="35844" name="Заголовок 2"/>
          <p:cNvSpPr>
            <a:spLocks/>
          </p:cNvSpPr>
          <p:nvPr/>
        </p:nvSpPr>
        <p:spPr bwMode="auto">
          <a:xfrm>
            <a:off x="366713" y="120650"/>
            <a:ext cx="78771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ОБЯЗАТЕЛЬНАЯ  АТТЕСТАЦИЯ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10706024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107950" y="169863"/>
            <a:ext cx="8785225" cy="60753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Их аттестация возможна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По п. 1. не ранее,  чем через 2 года после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их выхода с отпуска</a:t>
            </a:r>
          </a:p>
          <a:p>
            <a:pPr algn="ctr" eaLnBrk="1" hangingPunct="1">
              <a:spcBef>
                <a:spcPct val="20000"/>
              </a:spcBef>
            </a:pPr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По п.2. не ранее, 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чем через год после выхода их на работу </a:t>
            </a:r>
          </a:p>
        </p:txBody>
      </p:sp>
      <p:sp>
        <p:nvSpPr>
          <p:cNvPr id="36868" name="Заголовок 2"/>
          <p:cNvSpPr>
            <a:spLocks/>
          </p:cNvSpPr>
          <p:nvPr/>
        </p:nvSpPr>
        <p:spPr bwMode="auto">
          <a:xfrm>
            <a:off x="366713" y="120650"/>
            <a:ext cx="8516937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/>
            <a:r>
              <a:rPr lang="ru-RU" altLang="ru-RU" sz="4000" b="1">
                <a:solidFill>
                  <a:srgbClr val="FF0000"/>
                </a:solidFill>
                <a:latin typeface="Times New Roman" pitchFamily="18" charset="0"/>
              </a:rPr>
              <a:t>СРОК ИХ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053414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179388" y="764704"/>
            <a:ext cx="8713787" cy="6191696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ОРГАНИЗАЦИЯ ОБЯЗАТЕЛЬНОЙ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АТТЕСТАЦИИ </a:t>
            </a:r>
          </a:p>
          <a:p>
            <a:pPr algn="ctr" eaLnBrk="1" hangingPunct="1"/>
            <a:endParaRPr lang="ru-RU" altLang="ru-RU" sz="24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ЛОКАЛЬНЫЕ АКТЫ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отдельный приказ об утверждении Положения 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об аттестационной комиссии ОО, согласованного</a:t>
            </a: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с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профкомом </a:t>
            </a:r>
            <a:r>
              <a:rPr lang="ru-RU" alt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(последний пункт: условия и сроки хранения 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документов по аттестации);</a:t>
            </a:r>
          </a:p>
          <a:p>
            <a:pPr marL="342900" indent="-342900" algn="just">
              <a:buFontTx/>
              <a:buChar char="-"/>
            </a:pP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отдельный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приказ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об утверждении Регламента проведения</a:t>
            </a:r>
          </a:p>
          <a:p>
            <a:pPr algn="just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оценки профессиональной деятельности (в </a:t>
            </a:r>
            <a:r>
              <a:rPr lang="ru-RU" alt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т.ч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.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ценки</a:t>
            </a:r>
          </a:p>
          <a:p>
            <a:pPr algn="just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знаний), согласованного с профкомом;</a:t>
            </a:r>
            <a:endParaRPr lang="ru-RU" altLang="ru-RU" sz="2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приказ о создании АК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ОО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, в которую входит председатель </a:t>
            </a: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рофкома; 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приказ об аттестации педагогических работников.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Внимание: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во всех локальных актах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с 2014 года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исключить</a:t>
            </a:r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онятие </a:t>
            </a:r>
            <a:r>
              <a:rPr lang="ru-RU" alt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«форма квалификационных испытаний»,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заменив</a:t>
            </a:r>
          </a:p>
          <a:p>
            <a:pPr algn="just" eaLnBrk="1" hangingPunct="1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его на </a:t>
            </a:r>
            <a:r>
              <a:rPr lang="ru-RU" alt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«оценку профессиональных знаний».</a:t>
            </a:r>
          </a:p>
          <a:p>
            <a:pPr algn="just" eaLnBrk="1" hangingPunct="1"/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just" eaLnBrk="1" hangingPunct="1"/>
            <a:endParaRPr lang="ru-RU" altLang="ru-RU" sz="2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 eaLnBrk="1" hangingPunct="1"/>
            <a:endParaRPr lang="ru-RU" altLang="ru-RU" sz="26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ts val="600"/>
              </a:spcBef>
            </a:pPr>
            <a:endParaRPr lang="ru-RU" altLang="ru-RU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0981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207963" y="136525"/>
            <a:ext cx="8785225" cy="60753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Оценка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профессиональных знаний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аттестуемых</a:t>
            </a: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педагогов </a:t>
            </a:r>
            <a:endParaRPr lang="ru-RU" alt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/>
            <a:endParaRPr lang="ru-RU" altLang="ru-RU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/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Проводится 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аттестационной </a:t>
            </a: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комиссией ОО</a:t>
            </a:r>
          </a:p>
          <a:p>
            <a:pPr eaLnBrk="1" hangingPunct="1"/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 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по </a:t>
            </a: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графику согласно приказу </a:t>
            </a:r>
          </a:p>
          <a:p>
            <a:pPr eaLnBrk="1" hangingPunct="1"/>
            <a:r>
              <a:rPr lang="ru-RU" alt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(единого графика нет)</a:t>
            </a:r>
            <a:endParaRPr lang="ru-RU" altLang="ru-RU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</a:endParaRPr>
          </a:p>
          <a:p>
            <a:pPr eaLnBrk="1" hangingPunct="1"/>
            <a:endParaRPr lang="ru-RU" altLang="ru-RU" sz="28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eaLnBrk="1" hangingPunct="1"/>
            <a:r>
              <a:rPr lang="ru-RU" altLang="ru-RU" sz="2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Альтернативные </a:t>
            </a:r>
            <a:r>
              <a:rPr lang="ru-RU" altLang="ru-RU" sz="2800" b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формы:</a:t>
            </a:r>
          </a:p>
          <a:p>
            <a:pPr eaLnBrk="1" hangingPunct="1">
              <a:buFontTx/>
              <a:buChar char="-"/>
            </a:pP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решение 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педагогических ситуаций</a:t>
            </a:r>
          </a:p>
          <a:p>
            <a:pPr eaLnBrk="1" hangingPunct="1"/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составление 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конспекта урока (занятия) </a:t>
            </a:r>
            <a:endParaRPr lang="ru-RU" alt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marL="457200" indent="-457200" eaLnBrk="1" hangingPunct="1">
              <a:buFontTx/>
              <a:buChar char="-"/>
            </a:pP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тестовые задания </a:t>
            </a:r>
            <a:r>
              <a:rPr lang="ru-RU" alt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(разрабатывает и утверждает </a:t>
            </a:r>
          </a:p>
          <a:p>
            <a:pPr eaLnBrk="1" hangingPunct="1"/>
            <a:r>
              <a:rPr lang="ru-RU" alt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сама АК ОО)</a:t>
            </a:r>
            <a:endParaRPr lang="ru-RU" altLang="ru-RU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</a:endParaRPr>
          </a:p>
          <a:p>
            <a:pPr eaLnBrk="1" hangingPunct="1"/>
            <a:endParaRPr lang="ru-RU" alt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279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124</TotalTime>
  <Words>2120</Words>
  <Application>Microsoft Office PowerPoint</Application>
  <PresentationFormat>Экран (4:3)</PresentationFormat>
  <Paragraphs>359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Солнцестояние</vt:lpstr>
      <vt:lpstr>Нормативно-правовое обеспечение аттестации педагогических кадров на подтверждение соответствия занимаемой должности   И.А.Николаевская, старший методист Информационно-методического отдела Управления образования г.Казани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образовательный маршрут педагога как инструмент овладения новыми профессиональными компетенциями</dc:title>
  <dc:creator>Tavolga</dc:creator>
  <cp:lastModifiedBy>Пользователь Windows</cp:lastModifiedBy>
  <cp:revision>19</cp:revision>
  <dcterms:created xsi:type="dcterms:W3CDTF">2018-10-29T12:25:48Z</dcterms:created>
  <dcterms:modified xsi:type="dcterms:W3CDTF">2020-01-15T08:20:12Z</dcterms:modified>
</cp:coreProperties>
</file>