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sldIdLst>
    <p:sldId id="311" r:id="rId2"/>
    <p:sldId id="349" r:id="rId3"/>
    <p:sldId id="347" r:id="rId4"/>
    <p:sldId id="473" r:id="rId5"/>
    <p:sldId id="466" r:id="rId6"/>
    <p:sldId id="437" r:id="rId7"/>
    <p:sldId id="487" r:id="rId8"/>
    <p:sldId id="486" r:id="rId9"/>
    <p:sldId id="391" r:id="rId10"/>
    <p:sldId id="462" r:id="rId11"/>
    <p:sldId id="476" r:id="rId12"/>
    <p:sldId id="443" r:id="rId13"/>
    <p:sldId id="395" r:id="rId14"/>
    <p:sldId id="397" r:id="rId15"/>
    <p:sldId id="405" r:id="rId16"/>
    <p:sldId id="445" r:id="rId17"/>
    <p:sldId id="423" r:id="rId18"/>
    <p:sldId id="447" r:id="rId19"/>
    <p:sldId id="450" r:id="rId20"/>
    <p:sldId id="464" r:id="rId21"/>
    <p:sldId id="483" r:id="rId22"/>
    <p:sldId id="459" r:id="rId23"/>
    <p:sldId id="492" r:id="rId24"/>
    <p:sldId id="456" r:id="rId25"/>
    <p:sldId id="454" r:id="rId26"/>
    <p:sldId id="407" r:id="rId27"/>
    <p:sldId id="475" r:id="rId28"/>
    <p:sldId id="421" r:id="rId29"/>
    <p:sldId id="488" r:id="rId30"/>
    <p:sldId id="493" r:id="rId31"/>
    <p:sldId id="46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99"/>
    <a:srgbClr val="991EA2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41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2822221027202341"/>
          <c:y val="7.1346051639907884E-2"/>
          <c:w val="0.3791014461579193"/>
          <c:h val="0.85730789672018703"/>
        </c:manualLayout>
      </c:layout>
      <c:barChart>
        <c:barDir val="col"/>
        <c:grouping val="clustered"/>
        <c:axId val="125099392"/>
        <c:axId val="126321792"/>
      </c:barChart>
      <c:catAx>
        <c:axId val="125099392"/>
        <c:scaling>
          <c:orientation val="minMax"/>
        </c:scaling>
        <c:delete val="1"/>
        <c:axPos val="b"/>
        <c:numFmt formatCode="General" sourceLinked="0"/>
        <c:tickLblPos val="none"/>
        <c:crossAx val="126321792"/>
        <c:crosses val="autoZero"/>
        <c:auto val="1"/>
        <c:lblAlgn val="ctr"/>
        <c:lblOffset val="100"/>
      </c:catAx>
      <c:valAx>
        <c:axId val="126321792"/>
        <c:scaling>
          <c:orientation val="minMax"/>
        </c:scaling>
        <c:delete val="1"/>
        <c:axPos val="l"/>
        <c:numFmt formatCode="General" sourceLinked="1"/>
        <c:tickLblPos val="nextTo"/>
        <c:crossAx val="1250993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A16F8-F17B-42A8-A26E-A72B1CE0BA1E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28D501-54B3-4B94-935E-AFF574C8BE6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B8ECD2-C713-4DC8-81CF-F7A5D3FE261A}" type="parTrans" cxnId="{099D3E5E-07AF-4CC3-924B-CC790CF586D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9025418-6865-4006-A15E-9B9EFD8CFD2C}" type="sibTrans" cxnId="{099D3E5E-07AF-4CC3-924B-CC790CF586D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6480576-684C-49BB-A6D2-AF1E3D864B2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1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830A51-8CB8-4B7A-8D26-D29912343672}" type="parTrans" cxnId="{C75DA66D-1D84-4B14-BB54-BE458E11B2A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E520EAA-E3F4-49BD-AB8E-4280FD8414A5}" type="sibTrans" cxnId="{C75DA66D-1D84-4B14-BB54-BE458E11B2A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7B9DD3C-5A35-4915-B447-0C6B14D31C95}">
      <dgm:prSet phldrT="[Текст]"/>
      <dgm:spPr/>
      <dgm:t>
        <a:bodyPr/>
        <a:lstStyle/>
        <a:p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C40FF2D-942F-4CF9-8F63-21DD74A00713}" type="parTrans" cxnId="{D353F37E-F0EA-49A2-BC80-A2FD96F2F1E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78AAEA3-32AA-41BD-AAA1-0CC87AFE26B7}" type="sibTrans" cxnId="{D353F37E-F0EA-49A2-BC80-A2FD96F2F1E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9CE7808-11F5-4775-A0A5-6EC8010E381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DC9FDB-AFF1-4A6A-ADCC-07F200C3AF95}" type="parTrans" cxnId="{5C21E69C-5078-41A9-8D93-731D8EECABD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60118C8-AAD1-46FF-AF88-2B551598E675}" type="sibTrans" cxnId="{5C21E69C-5078-41A9-8D93-731D8EECABD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3C0810F-73DD-4981-BFDF-50EBBAE0F7B0}" type="pres">
      <dgm:prSet presAssocID="{35EA16F8-F17B-42A8-A26E-A72B1CE0BA1E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9E75E5-6B39-42F7-960B-B05C9578B9E3}" type="pres">
      <dgm:prSet presAssocID="{35EA16F8-F17B-42A8-A26E-A72B1CE0BA1E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011E8-13E5-491B-988C-F027E01832F7}" type="pres">
      <dgm:prSet presAssocID="{35EA16F8-F17B-42A8-A26E-A72B1CE0BA1E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88A96-58F1-499A-A444-B5E719A25A7D}" type="pres">
      <dgm:prSet presAssocID="{35EA16F8-F17B-42A8-A26E-A72B1CE0BA1E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799C8-0CA9-492A-8509-C0D6DF7D1B0A}" type="pres">
      <dgm:prSet presAssocID="{35EA16F8-F17B-42A8-A26E-A72B1CE0BA1E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D3E5E-07AF-4CC3-924B-CC790CF586D9}" srcId="{35EA16F8-F17B-42A8-A26E-A72B1CE0BA1E}" destId="{C828D501-54B3-4B94-935E-AFF574C8BE60}" srcOrd="2" destOrd="0" parTransId="{BDB8ECD2-C713-4DC8-81CF-F7A5D3FE261A}" sibTransId="{99025418-6865-4006-A15E-9B9EFD8CFD2C}"/>
    <dgm:cxn modelId="{0EB4ED65-3609-46BD-99F7-5CFB933DD807}" type="presOf" srcId="{86480576-684C-49BB-A6D2-AF1E3D864B2E}" destId="{F8B799C8-0CA9-492A-8509-C0D6DF7D1B0A}" srcOrd="0" destOrd="0" presId="urn:microsoft.com/office/officeart/2005/8/layout/pyramid4"/>
    <dgm:cxn modelId="{D353F37E-F0EA-49A2-BC80-A2FD96F2F1EB}" srcId="{35EA16F8-F17B-42A8-A26E-A72B1CE0BA1E}" destId="{E7B9DD3C-5A35-4915-B447-0C6B14D31C95}" srcOrd="0" destOrd="0" parTransId="{AC40FF2D-942F-4CF9-8F63-21DD74A00713}" sibTransId="{A78AAEA3-32AA-41BD-AAA1-0CC87AFE26B7}"/>
    <dgm:cxn modelId="{C75DA66D-1D84-4B14-BB54-BE458E11B2A2}" srcId="{35EA16F8-F17B-42A8-A26E-A72B1CE0BA1E}" destId="{86480576-684C-49BB-A6D2-AF1E3D864B2E}" srcOrd="3" destOrd="0" parTransId="{4F830A51-8CB8-4B7A-8D26-D29912343672}" sibTransId="{FE520EAA-E3F4-49BD-AB8E-4280FD8414A5}"/>
    <dgm:cxn modelId="{5C21E69C-5078-41A9-8D93-731D8EECABD8}" srcId="{35EA16F8-F17B-42A8-A26E-A72B1CE0BA1E}" destId="{79CE7808-11F5-4775-A0A5-6EC8010E3819}" srcOrd="1" destOrd="0" parTransId="{28DC9FDB-AFF1-4A6A-ADCC-07F200C3AF95}" sibTransId="{B60118C8-AAD1-46FF-AF88-2B551598E675}"/>
    <dgm:cxn modelId="{78C0EE99-EFBC-4036-9F5A-B4CD2036F63C}" type="presOf" srcId="{79CE7808-11F5-4775-A0A5-6EC8010E3819}" destId="{BA1011E8-13E5-491B-988C-F027E01832F7}" srcOrd="0" destOrd="0" presId="urn:microsoft.com/office/officeart/2005/8/layout/pyramid4"/>
    <dgm:cxn modelId="{07F41634-5545-4C5A-A2C8-A3F20E98BC0B}" type="presOf" srcId="{35EA16F8-F17B-42A8-A26E-A72B1CE0BA1E}" destId="{F3C0810F-73DD-4981-BFDF-50EBBAE0F7B0}" srcOrd="0" destOrd="0" presId="urn:microsoft.com/office/officeart/2005/8/layout/pyramid4"/>
    <dgm:cxn modelId="{77EE7301-B484-4CE5-AEC7-C2340309E07A}" type="presOf" srcId="{E7B9DD3C-5A35-4915-B447-0C6B14D31C95}" destId="{A09E75E5-6B39-42F7-960B-B05C9578B9E3}" srcOrd="0" destOrd="0" presId="urn:microsoft.com/office/officeart/2005/8/layout/pyramid4"/>
    <dgm:cxn modelId="{6787A737-3384-41A7-ACC6-B49F23124D0A}" type="presOf" srcId="{C828D501-54B3-4B94-935E-AFF574C8BE60}" destId="{12988A96-58F1-499A-A444-B5E719A25A7D}" srcOrd="0" destOrd="0" presId="urn:microsoft.com/office/officeart/2005/8/layout/pyramid4"/>
    <dgm:cxn modelId="{0FEEAFEA-B8AA-465E-BD90-19213A82544A}" type="presParOf" srcId="{F3C0810F-73DD-4981-BFDF-50EBBAE0F7B0}" destId="{A09E75E5-6B39-42F7-960B-B05C9578B9E3}" srcOrd="0" destOrd="0" presId="urn:microsoft.com/office/officeart/2005/8/layout/pyramid4"/>
    <dgm:cxn modelId="{6035CFCD-DD92-40EB-B500-BAE8CA4D299F}" type="presParOf" srcId="{F3C0810F-73DD-4981-BFDF-50EBBAE0F7B0}" destId="{BA1011E8-13E5-491B-988C-F027E01832F7}" srcOrd="1" destOrd="0" presId="urn:microsoft.com/office/officeart/2005/8/layout/pyramid4"/>
    <dgm:cxn modelId="{3D2FC5BF-9B3D-432C-886E-449250D685A8}" type="presParOf" srcId="{F3C0810F-73DD-4981-BFDF-50EBBAE0F7B0}" destId="{12988A96-58F1-499A-A444-B5E719A25A7D}" srcOrd="2" destOrd="0" presId="urn:microsoft.com/office/officeart/2005/8/layout/pyramid4"/>
    <dgm:cxn modelId="{5CAE3806-C613-4AE9-AA74-F3F98BD7AB7A}" type="presParOf" srcId="{F3C0810F-73DD-4981-BFDF-50EBBAE0F7B0}" destId="{F8B799C8-0CA9-492A-8509-C0D6DF7D1B0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063F7-790C-44DB-8C4B-B11AC38F4C9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4BBE786-9408-497C-BFCC-BD42E22C061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Робототехника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434C8EA3-9630-4B66-8CF8-DA4AFEEEC994}" type="parTrans" cxnId="{922CCF04-5624-4F60-8485-87C68CA6B1BC}">
      <dgm:prSet/>
      <dgm:spPr/>
      <dgm:t>
        <a:bodyPr/>
        <a:lstStyle/>
        <a:p>
          <a:endParaRPr lang="ru-RU"/>
        </a:p>
      </dgm:t>
    </dgm:pt>
    <dgm:pt modelId="{D1E39CF6-5F09-4A28-B86C-25A04BD2C7FB}" type="sibTrans" cxnId="{922CCF04-5624-4F60-8485-87C68CA6B1BC}">
      <dgm:prSet/>
      <dgm:spPr/>
      <dgm:t>
        <a:bodyPr/>
        <a:lstStyle/>
        <a:p>
          <a:endParaRPr lang="ru-RU"/>
        </a:p>
      </dgm:t>
    </dgm:pt>
    <dgm:pt modelId="{0770BB78-9505-4762-9DE9-D6E22508110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D 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моделирование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553B080-8C95-4B14-87E2-3ED66A2C6DD1}" type="parTrans" cxnId="{D708F281-22CF-480D-A65C-AB945197A776}">
      <dgm:prSet/>
      <dgm:spPr/>
      <dgm:t>
        <a:bodyPr/>
        <a:lstStyle/>
        <a:p>
          <a:endParaRPr lang="ru-RU"/>
        </a:p>
      </dgm:t>
    </dgm:pt>
    <dgm:pt modelId="{56CE3C0B-21CC-4D04-9D7E-9089DEAE0E17}" type="sibTrans" cxnId="{D708F281-22CF-480D-A65C-AB945197A776}">
      <dgm:prSet/>
      <dgm:spPr/>
      <dgm:t>
        <a:bodyPr/>
        <a:lstStyle/>
        <a:p>
          <a:endParaRPr lang="ru-RU"/>
        </a:p>
      </dgm:t>
    </dgm:pt>
    <dgm:pt modelId="{44D78374-0EB6-49BB-AE6C-06D805AE0C7F}">
      <dgm:prSet phldrT="[Текст]" custT="1"/>
      <dgm:spPr/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IT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технологии</a:t>
          </a:r>
          <a:br>
            <a:rPr lang="ru-RU" sz="14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 дизайн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5DD4F05F-5874-4F88-9ABC-16B69ADE855F}" type="parTrans" cxnId="{AD7F4218-30E2-4598-A025-D72CBAD56BCE}">
      <dgm:prSet/>
      <dgm:spPr/>
      <dgm:t>
        <a:bodyPr/>
        <a:lstStyle/>
        <a:p>
          <a:endParaRPr lang="ru-RU"/>
        </a:p>
      </dgm:t>
    </dgm:pt>
    <dgm:pt modelId="{EB13B773-B2FC-47DF-8218-0E69F4A67C2F}" type="sibTrans" cxnId="{AD7F4218-30E2-4598-A025-D72CBAD56BCE}">
      <dgm:prSet/>
      <dgm:spPr/>
      <dgm:t>
        <a:bodyPr/>
        <a:lstStyle/>
        <a:p>
          <a:endParaRPr lang="ru-RU"/>
        </a:p>
      </dgm:t>
    </dgm:pt>
    <dgm:pt modelId="{E7941BAC-7807-475E-9ED3-872C37775F9A}">
      <dgm:prSet phldrT="[Текст]" custT="1"/>
      <dgm:spPr/>
      <dgm:t>
        <a:bodyPr/>
        <a:lstStyle/>
        <a:p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Arduino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b="1" dirty="0" err="1" smtClean="0">
              <a:latin typeface="Times New Roman" pitchFamily="18" charset="0"/>
              <a:cs typeface="Times New Roman" pitchFamily="18" charset="0"/>
            </a:rPr>
            <a:t>RPi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E948B07D-9B45-4AAA-8BD8-E687C9676D3C}" type="parTrans" cxnId="{2E017582-F25D-48BB-9493-64412AD09A75}">
      <dgm:prSet/>
      <dgm:spPr/>
      <dgm:t>
        <a:bodyPr/>
        <a:lstStyle/>
        <a:p>
          <a:endParaRPr lang="ru-RU"/>
        </a:p>
      </dgm:t>
    </dgm:pt>
    <dgm:pt modelId="{68EC8749-6CA1-472D-9439-1F50761A89E7}" type="sibTrans" cxnId="{2E017582-F25D-48BB-9493-64412AD09A75}">
      <dgm:prSet/>
      <dgm:spPr/>
      <dgm:t>
        <a:bodyPr/>
        <a:lstStyle/>
        <a:p>
          <a:endParaRPr lang="ru-RU"/>
        </a:p>
      </dgm:t>
    </dgm:pt>
    <dgm:pt modelId="{6E069188-DE5C-4957-8429-8B427984864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Лазерные технологии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D1BE9F9F-0E6A-4042-9A25-54915E276CB7}" type="parTrans" cxnId="{9C0FB360-0409-483E-ADFF-9107A94CB1D5}">
      <dgm:prSet/>
      <dgm:spPr/>
      <dgm:t>
        <a:bodyPr/>
        <a:lstStyle/>
        <a:p>
          <a:endParaRPr lang="ru-RU"/>
        </a:p>
      </dgm:t>
    </dgm:pt>
    <dgm:pt modelId="{360401E4-04D2-46A3-8A66-8530DD1B7504}" type="sibTrans" cxnId="{9C0FB360-0409-483E-ADFF-9107A94CB1D5}">
      <dgm:prSet/>
      <dgm:spPr/>
      <dgm:t>
        <a:bodyPr/>
        <a:lstStyle/>
        <a:p>
          <a:endParaRPr lang="ru-RU"/>
        </a:p>
      </dgm:t>
    </dgm:pt>
    <dgm:pt modelId="{CEB5787D-D919-415C-A9D2-E2696735F2A3}" type="pres">
      <dgm:prSet presAssocID="{457063F7-790C-44DB-8C4B-B11AC38F4C96}" presName="compositeShape" presStyleCnt="0">
        <dgm:presLayoutVars>
          <dgm:dir/>
          <dgm:resizeHandles/>
        </dgm:presLayoutVars>
      </dgm:prSet>
      <dgm:spPr/>
    </dgm:pt>
    <dgm:pt modelId="{58EC7916-55E0-43D1-B1A1-9C364E7EE74E}" type="pres">
      <dgm:prSet presAssocID="{457063F7-790C-44DB-8C4B-B11AC38F4C96}" presName="pyramid" presStyleLbl="node1" presStyleIdx="0" presStyleCnt="1"/>
      <dgm:spPr/>
    </dgm:pt>
    <dgm:pt modelId="{1D2EFE02-3252-4AFD-9247-72CF23AF5334}" type="pres">
      <dgm:prSet presAssocID="{457063F7-790C-44DB-8C4B-B11AC38F4C96}" presName="theList" presStyleCnt="0"/>
      <dgm:spPr/>
    </dgm:pt>
    <dgm:pt modelId="{BF084161-DD25-495F-A2EF-4D9F376E54CF}" type="pres">
      <dgm:prSet presAssocID="{74BBE786-9408-497C-BFCC-BD42E22C0618}" presName="aNode" presStyleLbl="fgAcc1" presStyleIdx="0" presStyleCnt="5" custScaleX="132331" custLinFactY="14837" custLinFactNeighborX="1082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841D1-05BA-451E-9C31-13AE3C4B4E01}" type="pres">
      <dgm:prSet presAssocID="{74BBE786-9408-497C-BFCC-BD42E22C0618}" presName="aSpace" presStyleCnt="0"/>
      <dgm:spPr/>
    </dgm:pt>
    <dgm:pt modelId="{035C1642-226D-4133-8AAD-38489FB2B297}" type="pres">
      <dgm:prSet presAssocID="{E7941BAC-7807-475E-9ED3-872C37775F9A}" presName="aNode" presStyleLbl="fgAcc1" presStyleIdx="1" presStyleCnt="5" custScaleX="131580" custLinFactY="14837" custLinFactNeighborX="1082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86C1D-4378-4935-BE97-636520AF282C}" type="pres">
      <dgm:prSet presAssocID="{E7941BAC-7807-475E-9ED3-872C37775F9A}" presName="aSpace" presStyleCnt="0"/>
      <dgm:spPr/>
    </dgm:pt>
    <dgm:pt modelId="{747AFB32-A6CA-4CF7-8823-6502313DB532}" type="pres">
      <dgm:prSet presAssocID="{0770BB78-9505-4762-9DE9-D6E225081108}" presName="aNode" presStyleLbl="fgAcc1" presStyleIdx="2" presStyleCnt="5" custScaleX="132093" custLinFactY="14837" custLinFactNeighborX="1082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C66D0-655A-4F4F-8FE2-5C68621426FA}" type="pres">
      <dgm:prSet presAssocID="{0770BB78-9505-4762-9DE9-D6E225081108}" presName="aSpace" presStyleCnt="0"/>
      <dgm:spPr/>
    </dgm:pt>
    <dgm:pt modelId="{E83FE514-8623-425A-81F6-6210A95494EE}" type="pres">
      <dgm:prSet presAssocID="{44D78374-0EB6-49BB-AE6C-06D805AE0C7F}" presName="aNode" presStyleLbl="fgAcc1" presStyleIdx="3" presStyleCnt="5" custScaleX="128908" custScaleY="171651" custLinFactY="14837" custLinFactNeighborX="1082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22083-34B0-4DA0-8E28-0A6C43EA9E59}" type="pres">
      <dgm:prSet presAssocID="{44D78374-0EB6-49BB-AE6C-06D805AE0C7F}" presName="aSpace" presStyleCnt="0"/>
      <dgm:spPr/>
    </dgm:pt>
    <dgm:pt modelId="{12F89F80-01DC-4333-A550-D8F19861CEAF}" type="pres">
      <dgm:prSet presAssocID="{6E069188-DE5C-4957-8429-8B4279848645}" presName="aNode" presStyleLbl="fgAcc1" presStyleIdx="4" presStyleCnt="5" custScaleX="133572" custScaleY="162681" custLinFactY="14837" custLinFactNeighborX="1082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455448-DC6A-4C4C-B030-39F8FBFDD7AC}" type="pres">
      <dgm:prSet presAssocID="{6E069188-DE5C-4957-8429-8B4279848645}" presName="aSpace" presStyleCnt="0"/>
      <dgm:spPr/>
    </dgm:pt>
  </dgm:ptLst>
  <dgm:cxnLst>
    <dgm:cxn modelId="{2E017582-F25D-48BB-9493-64412AD09A75}" srcId="{457063F7-790C-44DB-8C4B-B11AC38F4C96}" destId="{E7941BAC-7807-475E-9ED3-872C37775F9A}" srcOrd="1" destOrd="0" parTransId="{E948B07D-9B45-4AAA-8BD8-E687C9676D3C}" sibTransId="{68EC8749-6CA1-472D-9439-1F50761A89E7}"/>
    <dgm:cxn modelId="{86E10C20-1AF1-4678-A772-1DF1B3C8949C}" type="presOf" srcId="{44D78374-0EB6-49BB-AE6C-06D805AE0C7F}" destId="{E83FE514-8623-425A-81F6-6210A95494EE}" srcOrd="0" destOrd="0" presId="urn:microsoft.com/office/officeart/2005/8/layout/pyramid2"/>
    <dgm:cxn modelId="{927B78BC-339B-4BA1-87A6-C0188A206862}" type="presOf" srcId="{457063F7-790C-44DB-8C4B-B11AC38F4C96}" destId="{CEB5787D-D919-415C-A9D2-E2696735F2A3}" srcOrd="0" destOrd="0" presId="urn:microsoft.com/office/officeart/2005/8/layout/pyramid2"/>
    <dgm:cxn modelId="{AD7F4218-30E2-4598-A025-D72CBAD56BCE}" srcId="{457063F7-790C-44DB-8C4B-B11AC38F4C96}" destId="{44D78374-0EB6-49BB-AE6C-06D805AE0C7F}" srcOrd="3" destOrd="0" parTransId="{5DD4F05F-5874-4F88-9ABC-16B69ADE855F}" sibTransId="{EB13B773-B2FC-47DF-8218-0E69F4A67C2F}"/>
    <dgm:cxn modelId="{9C0FB360-0409-483E-ADFF-9107A94CB1D5}" srcId="{457063F7-790C-44DB-8C4B-B11AC38F4C96}" destId="{6E069188-DE5C-4957-8429-8B4279848645}" srcOrd="4" destOrd="0" parTransId="{D1BE9F9F-0E6A-4042-9A25-54915E276CB7}" sibTransId="{360401E4-04D2-46A3-8A66-8530DD1B7504}"/>
    <dgm:cxn modelId="{D708F281-22CF-480D-A65C-AB945197A776}" srcId="{457063F7-790C-44DB-8C4B-B11AC38F4C96}" destId="{0770BB78-9505-4762-9DE9-D6E225081108}" srcOrd="2" destOrd="0" parTransId="{B553B080-8C95-4B14-87E2-3ED66A2C6DD1}" sibTransId="{56CE3C0B-21CC-4D04-9D7E-9089DEAE0E17}"/>
    <dgm:cxn modelId="{3F25BB42-F0F5-4A2D-B65E-66806A5131C9}" type="presOf" srcId="{E7941BAC-7807-475E-9ED3-872C37775F9A}" destId="{035C1642-226D-4133-8AAD-38489FB2B297}" srcOrd="0" destOrd="0" presId="urn:microsoft.com/office/officeart/2005/8/layout/pyramid2"/>
    <dgm:cxn modelId="{EA976CCC-D893-446A-BBD2-FF03274F5DB4}" type="presOf" srcId="{0770BB78-9505-4762-9DE9-D6E225081108}" destId="{747AFB32-A6CA-4CF7-8823-6502313DB532}" srcOrd="0" destOrd="0" presId="urn:microsoft.com/office/officeart/2005/8/layout/pyramid2"/>
    <dgm:cxn modelId="{922CCF04-5624-4F60-8485-87C68CA6B1BC}" srcId="{457063F7-790C-44DB-8C4B-B11AC38F4C96}" destId="{74BBE786-9408-497C-BFCC-BD42E22C0618}" srcOrd="0" destOrd="0" parTransId="{434C8EA3-9630-4B66-8CF8-DA4AFEEEC994}" sibTransId="{D1E39CF6-5F09-4A28-B86C-25A04BD2C7FB}"/>
    <dgm:cxn modelId="{0A7C633D-905F-454A-9AA5-C852CD20B569}" type="presOf" srcId="{74BBE786-9408-497C-BFCC-BD42E22C0618}" destId="{BF084161-DD25-495F-A2EF-4D9F376E54CF}" srcOrd="0" destOrd="0" presId="urn:microsoft.com/office/officeart/2005/8/layout/pyramid2"/>
    <dgm:cxn modelId="{45B69E48-ACCE-445D-9A66-303DBA76994C}" type="presOf" srcId="{6E069188-DE5C-4957-8429-8B4279848645}" destId="{12F89F80-01DC-4333-A550-D8F19861CEAF}" srcOrd="0" destOrd="0" presId="urn:microsoft.com/office/officeart/2005/8/layout/pyramid2"/>
    <dgm:cxn modelId="{E4D2E443-7075-47FA-9050-5700C2F8DBAB}" type="presParOf" srcId="{CEB5787D-D919-415C-A9D2-E2696735F2A3}" destId="{58EC7916-55E0-43D1-B1A1-9C364E7EE74E}" srcOrd="0" destOrd="0" presId="urn:microsoft.com/office/officeart/2005/8/layout/pyramid2"/>
    <dgm:cxn modelId="{58491D58-2F94-4603-A71C-4E24BCE86AC1}" type="presParOf" srcId="{CEB5787D-D919-415C-A9D2-E2696735F2A3}" destId="{1D2EFE02-3252-4AFD-9247-72CF23AF5334}" srcOrd="1" destOrd="0" presId="urn:microsoft.com/office/officeart/2005/8/layout/pyramid2"/>
    <dgm:cxn modelId="{5F19970D-4A8B-4058-A0E1-27BC5F378F91}" type="presParOf" srcId="{1D2EFE02-3252-4AFD-9247-72CF23AF5334}" destId="{BF084161-DD25-495F-A2EF-4D9F376E54CF}" srcOrd="0" destOrd="0" presId="urn:microsoft.com/office/officeart/2005/8/layout/pyramid2"/>
    <dgm:cxn modelId="{18320BA8-3E85-488C-A469-68C56B51D21E}" type="presParOf" srcId="{1D2EFE02-3252-4AFD-9247-72CF23AF5334}" destId="{7AA841D1-05BA-451E-9C31-13AE3C4B4E01}" srcOrd="1" destOrd="0" presId="urn:microsoft.com/office/officeart/2005/8/layout/pyramid2"/>
    <dgm:cxn modelId="{EAF3BCC9-76C5-46A1-850B-467DCAB60A58}" type="presParOf" srcId="{1D2EFE02-3252-4AFD-9247-72CF23AF5334}" destId="{035C1642-226D-4133-8AAD-38489FB2B297}" srcOrd="2" destOrd="0" presId="urn:microsoft.com/office/officeart/2005/8/layout/pyramid2"/>
    <dgm:cxn modelId="{C6449682-D00A-41BB-9D8A-893E053B6E7E}" type="presParOf" srcId="{1D2EFE02-3252-4AFD-9247-72CF23AF5334}" destId="{06A86C1D-4378-4935-BE97-636520AF282C}" srcOrd="3" destOrd="0" presId="urn:microsoft.com/office/officeart/2005/8/layout/pyramid2"/>
    <dgm:cxn modelId="{A8488BD4-D1FE-4F8D-BB90-65902D8B5EDA}" type="presParOf" srcId="{1D2EFE02-3252-4AFD-9247-72CF23AF5334}" destId="{747AFB32-A6CA-4CF7-8823-6502313DB532}" srcOrd="4" destOrd="0" presId="urn:microsoft.com/office/officeart/2005/8/layout/pyramid2"/>
    <dgm:cxn modelId="{5AD4867D-E2DB-49D5-B4F6-734934ABFBFB}" type="presParOf" srcId="{1D2EFE02-3252-4AFD-9247-72CF23AF5334}" destId="{B48C66D0-655A-4F4F-8FE2-5C68621426FA}" srcOrd="5" destOrd="0" presId="urn:microsoft.com/office/officeart/2005/8/layout/pyramid2"/>
    <dgm:cxn modelId="{82E97707-803F-414E-9946-74F4EFFAA111}" type="presParOf" srcId="{1D2EFE02-3252-4AFD-9247-72CF23AF5334}" destId="{E83FE514-8623-425A-81F6-6210A95494EE}" srcOrd="6" destOrd="0" presId="urn:microsoft.com/office/officeart/2005/8/layout/pyramid2"/>
    <dgm:cxn modelId="{F03186F8-1582-4131-BDDB-045566FA4114}" type="presParOf" srcId="{1D2EFE02-3252-4AFD-9247-72CF23AF5334}" destId="{A2D22083-34B0-4DA0-8E28-0A6C43EA9E59}" srcOrd="7" destOrd="0" presId="urn:microsoft.com/office/officeart/2005/8/layout/pyramid2"/>
    <dgm:cxn modelId="{C22705D8-9B85-4CB6-82F3-44A07866DF0D}" type="presParOf" srcId="{1D2EFE02-3252-4AFD-9247-72CF23AF5334}" destId="{12F89F80-01DC-4333-A550-D8F19861CEAF}" srcOrd="8" destOrd="0" presId="urn:microsoft.com/office/officeart/2005/8/layout/pyramid2"/>
    <dgm:cxn modelId="{31099A5C-10CC-4E22-BF0D-205843FDAFFC}" type="presParOf" srcId="{1D2EFE02-3252-4AFD-9247-72CF23AF5334}" destId="{02455448-DC6A-4C4C-B030-39F8FBFDD7A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9E75E5-6B39-42F7-960B-B05C9578B9E3}">
      <dsp:nvSpPr>
        <dsp:cNvPr id="0" name=""/>
        <dsp:cNvSpPr/>
      </dsp:nvSpPr>
      <dsp:spPr>
        <a:xfrm>
          <a:off x="2983309" y="0"/>
          <a:ext cx="2262981" cy="226298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83309" y="0"/>
        <a:ext cx="2262981" cy="2262981"/>
      </dsp:txXfrm>
    </dsp:sp>
    <dsp:sp modelId="{BA1011E8-13E5-491B-988C-F027E01832F7}">
      <dsp:nvSpPr>
        <dsp:cNvPr id="0" name=""/>
        <dsp:cNvSpPr/>
      </dsp:nvSpPr>
      <dsp:spPr>
        <a:xfrm>
          <a:off x="1851818" y="2262981"/>
          <a:ext cx="2262981" cy="2262981"/>
        </a:xfrm>
        <a:prstGeom prst="triangl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51818" y="2262981"/>
        <a:ext cx="2262981" cy="2262981"/>
      </dsp:txXfrm>
    </dsp:sp>
    <dsp:sp modelId="{12988A96-58F1-499A-A444-B5E719A25A7D}">
      <dsp:nvSpPr>
        <dsp:cNvPr id="0" name=""/>
        <dsp:cNvSpPr/>
      </dsp:nvSpPr>
      <dsp:spPr>
        <a:xfrm rot="10800000">
          <a:off x="2983309" y="2262981"/>
          <a:ext cx="2262981" cy="2262981"/>
        </a:xfrm>
        <a:prstGeom prst="triangl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983309" y="2262981"/>
        <a:ext cx="2262981" cy="2262981"/>
      </dsp:txXfrm>
    </dsp:sp>
    <dsp:sp modelId="{F8B799C8-0CA9-492A-8509-C0D6DF7D1B0A}">
      <dsp:nvSpPr>
        <dsp:cNvPr id="0" name=""/>
        <dsp:cNvSpPr/>
      </dsp:nvSpPr>
      <dsp:spPr>
        <a:xfrm>
          <a:off x="4114800" y="2262981"/>
          <a:ext cx="2262981" cy="2262981"/>
        </a:xfrm>
        <a:prstGeom prst="triangl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14800" y="2262981"/>
        <a:ext cx="2262981" cy="2262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EC7916-55E0-43D1-B1A1-9C364E7EE74E}">
      <dsp:nvSpPr>
        <dsp:cNvPr id="0" name=""/>
        <dsp:cNvSpPr/>
      </dsp:nvSpPr>
      <dsp:spPr>
        <a:xfrm>
          <a:off x="260703" y="0"/>
          <a:ext cx="2262096" cy="226209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84161-DD25-495F-A2EF-4D9F376E54CF}">
      <dsp:nvSpPr>
        <dsp:cNvPr id="0" name=""/>
        <dsp:cNvSpPr/>
      </dsp:nvSpPr>
      <dsp:spPr>
        <a:xfrm>
          <a:off x="1313285" y="298343"/>
          <a:ext cx="1945745" cy="2593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Робототехника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13285" y="298343"/>
        <a:ext cx="1945745" cy="259345"/>
      </dsp:txXfrm>
    </dsp:sp>
    <dsp:sp modelId="{035C1642-226D-4133-8AAD-38489FB2B297}">
      <dsp:nvSpPr>
        <dsp:cNvPr id="0" name=""/>
        <dsp:cNvSpPr/>
      </dsp:nvSpPr>
      <dsp:spPr>
        <a:xfrm>
          <a:off x="1318807" y="590107"/>
          <a:ext cx="1934702" cy="2593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Arduino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600" b="1" kern="1200" dirty="0" err="1" smtClean="0">
              <a:latin typeface="Times New Roman" pitchFamily="18" charset="0"/>
              <a:cs typeface="Times New Roman" pitchFamily="18" charset="0"/>
            </a:rPr>
            <a:t>RPi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18807" y="590107"/>
        <a:ext cx="1934702" cy="259345"/>
      </dsp:txXfrm>
    </dsp:sp>
    <dsp:sp modelId="{747AFB32-A6CA-4CF7-8823-6502313DB532}">
      <dsp:nvSpPr>
        <dsp:cNvPr id="0" name=""/>
        <dsp:cNvSpPr/>
      </dsp:nvSpPr>
      <dsp:spPr>
        <a:xfrm>
          <a:off x="1315035" y="881871"/>
          <a:ext cx="1942245" cy="2593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n-US" sz="1600" b="1" kern="1200" dirty="0" smtClean="0">
              <a:latin typeface="Times New Roman" pitchFamily="18" charset="0"/>
              <a:cs typeface="Times New Roman" pitchFamily="18" charset="0"/>
            </a:rPr>
            <a:t>D 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моделирование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15035" y="881871"/>
        <a:ext cx="1942245" cy="259345"/>
      </dsp:txXfrm>
    </dsp:sp>
    <dsp:sp modelId="{E83FE514-8623-425A-81F6-6210A95494EE}">
      <dsp:nvSpPr>
        <dsp:cNvPr id="0" name=""/>
        <dsp:cNvSpPr/>
      </dsp:nvSpPr>
      <dsp:spPr>
        <a:xfrm>
          <a:off x="1338451" y="1173635"/>
          <a:ext cx="1895414" cy="4451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IT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технологии</a:t>
          </a:r>
          <a:br>
            <a:rPr lang="ru-RU" sz="1400" b="1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и дизайн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38451" y="1173635"/>
        <a:ext cx="1895414" cy="445169"/>
      </dsp:txXfrm>
    </dsp:sp>
    <dsp:sp modelId="{12F89F80-01DC-4333-A550-D8F19861CEAF}">
      <dsp:nvSpPr>
        <dsp:cNvPr id="0" name=""/>
        <dsp:cNvSpPr/>
      </dsp:nvSpPr>
      <dsp:spPr>
        <a:xfrm>
          <a:off x="1304162" y="1651223"/>
          <a:ext cx="1963992" cy="421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Лазерные технологии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04162" y="1651223"/>
        <a:ext cx="1963992" cy="421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0.92063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720609" cy="257176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1EE5A-94DE-4DED-836D-7170740CD527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6155B-55A6-4A36-A6F1-D25D7FF78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76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022FA-2A28-4A98-A137-43C16188497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45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6155B-55A6-4A36-A6F1-D25D7FF78F1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A5DD6-4AE1-4FBE-8A34-C952A92F9279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002F-E9EA-4B9B-B57F-3D269C51F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jpeg"/><Relationship Id="rId2" Type="http://schemas.openxmlformats.org/officeDocument/2006/relationships/image" Target="../media/image40.pn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jpe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pn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9" Type="http://schemas.openxmlformats.org/officeDocument/2006/relationships/image" Target="../media/image12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jpeg"/><Relationship Id="rId5" Type="http://schemas.openxmlformats.org/officeDocument/2006/relationships/image" Target="../media/image125.png"/><Relationship Id="rId4" Type="http://schemas.openxmlformats.org/officeDocument/2006/relationships/image" Target="../media/image1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332751"/>
            <a:ext cx="8748464" cy="1296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Муниципальное бюджетное</a:t>
            </a:r>
            <a:r>
              <a:rPr kumimoji="0" lang="ru-RU" sz="1600" b="1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учреждение дополнительного образования</a:t>
            </a:r>
            <a:endParaRPr kumimoji="0" lang="ru-RU" sz="1600" b="1" i="0" u="none" strike="noStrike" kern="1200" normalizeH="0" baseline="0" noProof="0" dirty="0" smtClean="0">
              <a:ln w="18415" cmpd="sng">
                <a:noFill/>
                <a:prstDash val="solid"/>
              </a:ln>
              <a:solidFill>
                <a:schemeClr val="tx1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kern="120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«Городской центр детского технического </a:t>
            </a:r>
            <a:r>
              <a:rPr kumimoji="0" lang="ru-RU" sz="16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творчества  </a:t>
            </a:r>
            <a:r>
              <a:rPr kumimoji="0" lang="ru-RU" sz="1600" b="1" i="0" u="none" strike="noStrike" kern="120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им. </a:t>
            </a:r>
            <a:r>
              <a:rPr kumimoji="0" lang="ru-RU" sz="16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В.П.Чкалова»  г</a:t>
            </a:r>
            <a:r>
              <a:rPr kumimoji="0" lang="ru-RU" sz="1600" b="1" i="0" u="none" strike="noStrike" kern="120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Казани</a:t>
            </a:r>
            <a:endParaRPr kumimoji="0" lang="ru-RU" sz="1600" b="1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tx1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5579079"/>
            <a:ext cx="2967992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defRPr/>
            </a:pPr>
            <a:r>
              <a:rPr lang="ru-RU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pPr lvl="0" fontAlgn="base">
              <a:spcBef>
                <a:spcPct val="20000"/>
              </a:spcBef>
              <a:defRPr/>
            </a:pPr>
            <a:r>
              <a:rPr lang="ru-RU" dirty="0" err="1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Борзенков</a:t>
            </a:r>
            <a:r>
              <a:rPr lang="ru-RU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Сергей Юрьевич </a:t>
            </a:r>
            <a:endParaRPr lang="ru-RU" sz="3600" dirty="0" smtClean="0">
              <a:ln w="18415" cmpd="sng">
                <a:noFill/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268760"/>
            <a:ext cx="820891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2017-2018 учебный год</a:t>
            </a:r>
            <a:endParaRPr lang="ru-RU" sz="3200" b="1" dirty="0">
              <a:ln w="18415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\\LANN\Users\Public\II\Центр\Tu160.pn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6300192" y="908720"/>
            <a:ext cx="1825231" cy="1217296"/>
          </a:xfrm>
          <a:prstGeom prst="rect">
            <a:avLst/>
          </a:prstGeom>
          <a:noFill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rot="21224351">
            <a:off x="421600" y="2732861"/>
            <a:ext cx="4856427" cy="33847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образовательного процесса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Художественная направленность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(новый подход к образовательному процессу)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285860"/>
            <a:ext cx="4929222" cy="2928958"/>
          </a:xfrm>
        </p:spPr>
        <p:txBody>
          <a:bodyPr>
            <a:normAutofit fontScale="25000" lnSpcReduction="20000"/>
          </a:bodyPr>
          <a:lstStyle/>
          <a:p>
            <a:pPr marL="32400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1.Основной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контингент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учащихся-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девочки.</a:t>
            </a:r>
          </a:p>
          <a:p>
            <a:pPr marL="32400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 целью приобщения учащихся к техническим видам творчества в учебный процесс внесены разделы 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ознакомления 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(теоретически и практически) с элементами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электрификации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изделий,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лазерными 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технологиями,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прототипированием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pPr marL="32400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Налажена работа по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ориентированию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учащихся и выпускников  </a:t>
            </a:r>
            <a:r>
              <a:rPr lang="ru-RU" sz="6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программы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6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6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6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дизайн»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«Лазерные технологии», </a:t>
            </a:r>
            <a:r>
              <a:rPr lang="ru-RU" sz="6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«Робототехника», </a:t>
            </a:r>
            <a:r>
              <a:rPr lang="ru-RU" sz="6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«Электроника</a:t>
            </a:r>
            <a:r>
              <a:rPr lang="ru-RU" sz="6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6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Прототипирование</a:t>
            </a:r>
            <a:r>
              <a:rPr lang="ru-RU" sz="6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514350" indent="-514350">
              <a:buAutoNum type="arabicPeriod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Годовой отчет 14.06.18\Фото\20180313_1427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4786322"/>
            <a:ext cx="1000132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Годовой отчет 14.06.18\Фото\20180329_1041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786322"/>
            <a:ext cx="2428892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Годовой отчет 14.06.18\Фото\HPIM22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643050"/>
            <a:ext cx="1714512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Desktop\Годовой отчет 14.06.18\Фото\20161005_1624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929198"/>
            <a:ext cx="2214578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User\Desktop\фото1\20170907_111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1" y="3357562"/>
            <a:ext cx="2159017" cy="1214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1381" y="1428736"/>
            <a:ext cx="1780821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3571875"/>
            <a:ext cx="1643074" cy="1086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94" y="4929198"/>
            <a:ext cx="1932503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728192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образовательного процесса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Социально-педагогическая направленность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solidFill>
                  <a:srgbClr val="991EA2"/>
                </a:solidFill>
                <a:latin typeface="Times New Roman" pitchFamily="18" charset="0"/>
                <a:cs typeface="Times New Roman" pitchFamily="18" charset="0"/>
              </a:rPr>
              <a:t>Особенность организации деятельности объединений</a:t>
            </a:r>
            <a:endParaRPr lang="ru-RU" sz="2200" u="sng" dirty="0">
              <a:solidFill>
                <a:srgbClr val="991EA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1571613"/>
            <a:ext cx="4214842" cy="407196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Младший возраст  учащихся 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сотрудничество с родителями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                                                 -заинтересованность родителей в работе объединений;                                                                     -участие родителей  с детьми в организации и проведении праздников, мастер-классов, соревнований и др. 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Старший возраст  учащихся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ТИН-Клуб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самоуправление и преемственность)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-воспитанники участвуют в организации и проведении мероприятий Центра и города;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-ведут работу по направлению «Наши выпускники. Мы гордимся!»;</a:t>
            </a:r>
          </a:p>
          <a:p>
            <a:pPr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-хорошая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предпрофессиональная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подготовка и трудоустройство выпускников.</a:t>
            </a:r>
          </a:p>
          <a:p>
            <a:pPr>
              <a:buAutoNum type="arabicPeriod"/>
            </a:pP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714751"/>
            <a:ext cx="1000132" cy="1006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5572140"/>
            <a:ext cx="1071570" cy="112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928934"/>
            <a:ext cx="874595" cy="928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357694"/>
            <a:ext cx="980585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643578"/>
            <a:ext cx="1095372" cy="947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1643050"/>
            <a:ext cx="1785950" cy="126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 descr="C:\Users\User\Desktop\Годовой отчет 14.06.18\Фото\20170427_1804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1500174"/>
            <a:ext cx="2500298" cy="1406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ida\Desktop\фото\Гарифуллина Т\IMG-20180418-WA001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4286256"/>
            <a:ext cx="242889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C:\Users\Aida\Desktop\фото\Гарифуллина Т\IMG-20180418-WA002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2857496"/>
            <a:ext cx="192882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C:\Users\Aida\Downloads\gzC-_4rp_yQ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14810" y="5214950"/>
            <a:ext cx="2214578" cy="14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95377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Характеристика образовательного процесса </a:t>
            </a:r>
            <a:r>
              <a:rPr lang="ru-RU" sz="31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работы с одаренными детьми</a:t>
            </a:r>
            <a:r>
              <a:rPr lang="ru-RU" sz="27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214423"/>
            <a:ext cx="4286280" cy="33575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72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Реализация проекта </a:t>
            </a:r>
            <a:br>
              <a:rPr lang="ru-RU" sz="72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«Детско-юношеское конструкторско-технологическое бюро»  (ДЮКТБ). 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1.Выявление одаренных детей,  организация  их взаимодействия с  учащимися и педагогами, преподавателями ВУЗов и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СУЗов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, специалистами предприятий.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2. Новый подход к использованию 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грантового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оборудования (проектная деятельность).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3. Новое качество  результатов  обучения одаренных детей и учащихся Центра.</a:t>
            </a:r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571612"/>
            <a:ext cx="2350571" cy="13573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2" descr="E:\Авиамоделисты\IMG_1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58" y="3500438"/>
            <a:ext cx="2071247" cy="14407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2" descr="E:\инновационная деятельность\освоение оборудования\DSCF3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5085184"/>
            <a:ext cx="2067076" cy="1512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Picture 2" descr="C:\Users\user\Desktop\фото грант 17\Без имени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356992"/>
            <a:ext cx="2138985" cy="1512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2" descr="E:\для леры\грант\DSCF36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571612"/>
            <a:ext cx="1819216" cy="12927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2" descr="\\LANN\Users\Public\II\Центр\radioap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5085184"/>
            <a:ext cx="2252802" cy="1501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07157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деятельности ДЮКТБ</a:t>
            </a:r>
            <a:r>
              <a:rPr lang="ru-RU" sz="31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u="sng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реального применения</a:t>
            </a: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1285860"/>
            <a:ext cx="5286412" cy="22145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образцы и изготовлены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применения в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процессе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 «Начальное техническое моделирование»,  «Техническое моделирование  и конструирование», 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Авиамоделирование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и проведения городских мастер классов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(лазерные станки).</a:t>
            </a:r>
            <a:endParaRPr lang="ru-RU" sz="1800" b="1" u="sng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93849">
            <a:off x="7750219" y="4326360"/>
            <a:ext cx="1368093" cy="991694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12841">
            <a:off x="7311935" y="5681786"/>
            <a:ext cx="1430645" cy="96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395983" y="5390967"/>
            <a:ext cx="1352166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827819" y="5530767"/>
            <a:ext cx="1214447" cy="1011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01126">
            <a:off x="7441741" y="1113980"/>
            <a:ext cx="1216711" cy="878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5500702"/>
            <a:ext cx="1554003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335669" y="5165133"/>
            <a:ext cx="1357323" cy="885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08" y="4143380"/>
            <a:ext cx="1987172" cy="800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00760" y="4000504"/>
            <a:ext cx="1540381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4857760"/>
            <a:ext cx="1357322" cy="879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C:\Users\User\Desktop\фото1\20180321_09532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619784">
            <a:off x="63706" y="1342499"/>
            <a:ext cx="1505058" cy="846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642125">
            <a:off x="87954" y="3539110"/>
            <a:ext cx="1285884" cy="1067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4" descr="C:\Users\User\Desktop\фото1\20180321_09535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14883">
            <a:off x="41782" y="2437818"/>
            <a:ext cx="1382422" cy="777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3" descr="C:\Users\User\AppData\Local\Temp\Rar$DIa0.381\20180605_154858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58082" y="2786058"/>
            <a:ext cx="1353840" cy="1015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2" descr="C:\Users\User\AppData\Local\Temp\Rar$DIa0.069\20180605_154848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29124" y="3857628"/>
            <a:ext cx="1428760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6643734" cy="164305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 ДЮКТБ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Проекты реального применения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Разработаны образцы и изготовлен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наградной материал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(Лазерные станки, 3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принтеры)</a:t>
            </a:r>
            <a:endParaRPr lang="ru-RU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71678"/>
            <a:ext cx="1248757" cy="1637944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357694"/>
            <a:ext cx="1885949" cy="1486138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071678"/>
            <a:ext cx="2187339" cy="1714512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214818"/>
            <a:ext cx="1857388" cy="1749758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1928802"/>
            <a:ext cx="1648092" cy="1766236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4214818"/>
            <a:ext cx="1229213" cy="1895036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2071678"/>
            <a:ext cx="1437841" cy="1785950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деятельности ДЮКТБ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Проекты реального применения</a:t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Разработаны образцы и изготовлена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рекламная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оформительская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продукция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(Лазерные станки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428868"/>
            <a:ext cx="2122161" cy="1660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572008"/>
            <a:ext cx="2588914" cy="1744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214554"/>
            <a:ext cx="2848452" cy="1928826"/>
          </a:xfrm>
          <a:prstGeom prst="snip2DiagRect">
            <a:avLst>
              <a:gd name="adj1" fmla="val 0"/>
              <a:gd name="adj2" fmla="val 32469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949930" y="3622706"/>
            <a:ext cx="3034396" cy="2075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719237" y="4496077"/>
            <a:ext cx="2086518" cy="1952629"/>
          </a:xfrm>
          <a:prstGeom prst="snip2DiagRect">
            <a:avLst>
              <a:gd name="adj1" fmla="val 0"/>
              <a:gd name="adj2" fmla="val 2163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деятельности ДЮКТБ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Проекты реального применения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Изготовление 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сувенирной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продукции, электронные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игрушки</a:t>
            </a:r>
            <a:b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 принтеры, лазерные станки, электронные наборы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AppData\Local\Temp\Rar$DIa0.536\20180605_155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785926"/>
            <a:ext cx="1857388" cy="139304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3075" name="Picture 3" descr="C:\Users\User\AppData\Local\Temp\Rar$DIa0.764\20180605_155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509120"/>
            <a:ext cx="2135730" cy="160179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3076" name="Picture 4" descr="C:\Users\User\AppData\Local\Temp\Rar$DIa0.449\20180605_154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928802"/>
            <a:ext cx="1941809" cy="145635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3077" name="Picture 5" descr="C:\Users\User\AppData\Local\Temp\Rar$DIa0.869\20180605_1548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060848"/>
            <a:ext cx="2404637" cy="1803478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User\Downloads\20180605_154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429000"/>
            <a:ext cx="1951816" cy="146386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643314"/>
            <a:ext cx="2395839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5143512"/>
            <a:ext cx="1462093" cy="14415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643306" y="5429264"/>
            <a:ext cx="2291969" cy="785818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деятельности ДЮКТБ</a:t>
            </a:r>
            <a:r>
              <a:rPr lang="ru-RU" sz="31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Проекты реального применения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Лазерные станки, 3</a:t>
            </a: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 принтеры, электронные наборы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200" dirty="0"/>
          </a:p>
        </p:txBody>
      </p:sp>
      <p:pic>
        <p:nvPicPr>
          <p:cNvPr id="2050" name="Picture 2" descr="C:\Users\User\Downloads\20180605_154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928802"/>
            <a:ext cx="2309830" cy="173237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Булат\Desktop\Флэшка Юля\Документы\Конкурсы\Фото-Габдеев А.А\1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602" y="3857628"/>
            <a:ext cx="1714298" cy="114300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Булат\Desktop\Флэшка Юля\Документы\Конкурсы\Фото-Габдеев А.А\1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5357826"/>
            <a:ext cx="1821467" cy="121446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User\Desktop\Электронный замок\1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933056"/>
            <a:ext cx="1739214" cy="1567646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1857364"/>
            <a:ext cx="1643074" cy="16874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4357694"/>
            <a:ext cx="2283574" cy="157163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2264" y="1857364"/>
            <a:ext cx="1266827" cy="142671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186766" cy="500066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деятельности ДЮКТБ</a:t>
            </a:r>
            <a: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проекты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Участие в конкурсах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выставках, конференциях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Лазерный, фрезерный станки, 3</a:t>
            </a: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принтеры, электронные наборы) </a:t>
            </a:r>
            <a:b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5286388"/>
            <a:ext cx="1611935" cy="1143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357826"/>
            <a:ext cx="2547283" cy="1152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3643314"/>
            <a:ext cx="2231104" cy="1071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143116"/>
            <a:ext cx="2583828" cy="1237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81342" y="3786190"/>
            <a:ext cx="2284267" cy="1071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429132"/>
            <a:ext cx="1500198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3286124"/>
            <a:ext cx="1581436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071678"/>
            <a:ext cx="1703123" cy="1500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00034" y="1571612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86314" y="157161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Перспективные проекты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21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Результативность учащихся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2017-2018  учебный год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678084"/>
              </p:ext>
            </p:extLst>
          </p:nvPr>
        </p:nvGraphicFramePr>
        <p:xfrm>
          <a:off x="357158" y="1428736"/>
          <a:ext cx="3286148" cy="2941547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378515"/>
                <a:gridCol w="907633"/>
              </a:tblGrid>
              <a:tr h="548157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призеры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8157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76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</a:tr>
              <a:tr h="4692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68580" marR="68580" marT="0" marB="0" anchor="ctr"/>
                </a:tc>
              </a:tr>
              <a:tr h="4692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</a:tr>
              <a:tr h="4692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167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Picture 4" descr="C:\Р.М\Фото\юные пилоты\101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944" y="4797152"/>
            <a:ext cx="2290797" cy="1527389"/>
          </a:xfrm>
          <a:prstGeom prst="rect">
            <a:avLst/>
          </a:prstGeom>
          <a:noFill/>
        </p:spPr>
      </p:pic>
      <p:pic>
        <p:nvPicPr>
          <p:cNvPr id="5" name="Рисунок 4" descr="C:\Users\user\Desktop\Конструирование 2013\jWf6UW961zHEBMTo1XabRavYC4AFkYww5SeRha5Jz7htS63xu8gZ.jpg"/>
          <p:cNvPicPr/>
          <p:nvPr/>
        </p:nvPicPr>
        <p:blipFill>
          <a:blip r:embed="rId3" cstate="print"/>
          <a:srcRect b="23636"/>
          <a:stretch>
            <a:fillRect/>
          </a:stretch>
        </p:blipFill>
        <p:spPr bwMode="auto">
          <a:xfrm>
            <a:off x="5900740" y="4797152"/>
            <a:ext cx="2559691" cy="152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673" y="4797152"/>
            <a:ext cx="3125271" cy="152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76423059"/>
              </p:ext>
            </p:extLst>
          </p:nvPr>
        </p:nvGraphicFramePr>
        <p:xfrm>
          <a:off x="3929058" y="1357298"/>
          <a:ext cx="5000660" cy="3150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008000"/>
          </a:xfrm>
        </p:spPr>
        <p:txBody>
          <a:bodyPr/>
          <a:lstStyle/>
          <a:p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о Центре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15370" cy="4071966"/>
          </a:xfrm>
          <a:noFill/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Основан в 1970 году.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-В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2007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году Центру присвоено имя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В.П. Чкалова.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-С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2016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года Центр является республиканской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базовой площадкой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по компетенции «Электроника»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-Имеется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бассейн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для проведения мероприятий по с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удомоделированию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-Актовый зал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полигон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для авто и авиамоделистов).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-В центре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обучается 1410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детей в возрасте от 6 до 18 лет.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Работает 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27 педагогов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Ведется внебюджетная деятельность. 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-Сетевое взаимодействие: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Предприятия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АО «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Эникс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», РОО РТ «Аэроклуб «Авиатор», ОКБ «Симонова»     АО  ГИПРОНИИАВИАПРОМ, КАЗ им. С.П. Горбунова, (филиал ПАО «Туполев»),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ПАО «Казанский вертолетный завод», АНО "ЦАК РТ ДОСААФ России".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Учебные заведения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КНИТУ-КАИ им. А.Н.Туполева, КГЭУ.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Капитальный ремонт  не производился (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2010 г .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ремонт кровли, фасада, прилегающей территории).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Информация о  деятельности Центра представлена  на сайтах  </a:t>
            </a:r>
            <a:r>
              <a:rPr lang="en-US" sz="5600" b="1" u="sng" dirty="0" smtClean="0">
                <a:latin typeface="Times New Roman" pitchFamily="18" charset="0"/>
                <a:cs typeface="Times New Roman" pitchFamily="18" charset="0"/>
              </a:rPr>
              <a:t>edu.tatar.ru</a:t>
            </a: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en-US" sz="5600" b="1" u="sng" dirty="0" smtClean="0">
                <a:latin typeface="Times New Roman" pitchFamily="18" charset="0"/>
                <a:cs typeface="Times New Roman" pitchFamily="18" charset="0"/>
              </a:rPr>
              <a:t>chkalovc.ru</a:t>
            </a:r>
            <a:endParaRPr lang="ru-RU" sz="5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\\LANN\Users\Public\II\Центр\фон для презентации\фон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929190" y="857232"/>
            <a:ext cx="2041284" cy="1357322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\\LANN\Users\Public\II\Центр\фон для презентации\20170629_100830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r="14492" b="23637"/>
          <a:stretch>
            <a:fillRect/>
          </a:stretch>
        </p:blipFill>
        <p:spPr bwMode="auto">
          <a:xfrm>
            <a:off x="2143108" y="857232"/>
            <a:ext cx="2716924" cy="1364817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Активность педагогов  в ориентации воспитанников для участия в конкурсах</a:t>
            </a:r>
            <a:endParaRPr lang="ru-RU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4858" y="5321269"/>
            <a:ext cx="1461984" cy="13938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:\Годовой отчет 14.06.18\Фото\DSC057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5357826"/>
            <a:ext cx="2143140" cy="12858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786058"/>
            <a:ext cx="2662051" cy="1428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C:\Users\User\Desktop\Фото\20171126_153649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000108"/>
            <a:ext cx="2663814" cy="15001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C:\Users\User\Desktop\Фото\20171207_1012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3175023" cy="1785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857232"/>
            <a:ext cx="6040998" cy="424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Заслуги педагогов</a:t>
            </a:r>
            <a:endParaRPr lang="ru-RU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Годовой отчет 14.06.18\Фото\works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873" y="1500174"/>
            <a:ext cx="1621921" cy="24328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\\USER-777\Users\Public\Аида\126___10\Коршунова сайт\IMG_4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581128"/>
            <a:ext cx="2558847" cy="1919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1928794" y="1071547"/>
            <a:ext cx="59293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подготовку участников и победителей  международных, республиканских и организацию городских мероприятий, сохранение традиций; воспитание  учащихся педагоги Центра награждены благодарственными письмами организаторов  мероприятий, администрацией города, родителями.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Антонов А.А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награжден медалью </a:t>
            </a:r>
            <a:r>
              <a:rPr lang="ru-RU" b="1" u="sng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 память Отечественной войны 1812 года». Торжественное вручение медали провел Предводитель Татарстанского Дворянского собрания А. Г. фон Эссен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AppData\Local\Temp\Rar$DIa0.006\IMG-20180523-WA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616277"/>
            <a:ext cx="2703244" cy="20274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85320">
            <a:off x="3552964" y="4807303"/>
            <a:ext cx="2443069" cy="15884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 работа</a:t>
            </a:r>
            <a:endParaRPr lang="ru-RU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8085584" cy="452596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Участие детей в профильных сменах г. Анапа «Смена» (5 чел.)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Высокогорский район РТ, лагерь «Костер»   (7 чел.)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Экскурсии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КНИТУ-КАИ лицей (2 раза в год. 40 чел.)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КГЭУ (20 чел.)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КВЗ (15 чел.)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Встреча с преподавателями ВУЗов 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специалистами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предприятий ( в объединениях 1 раз в четверть)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:\Годовой отчет 14.06.18\Фото\autosorev-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4572008"/>
            <a:ext cx="1743073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2071678"/>
            <a:ext cx="2177894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AppData\Local\Temp\Rar$DIa0.920\P_20171127_0920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643446"/>
            <a:ext cx="1928826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H:\Годовой отчет 14.06.18\Фото\IMG_20171214_100127_1C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429132"/>
            <a:ext cx="1384682" cy="1846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User\Desktop\Годовой отчет 14.06.18\Фото\works000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4572008"/>
            <a:ext cx="202882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1071547"/>
            <a:ext cx="4286280" cy="37147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Организованы и проведены родительские  собрания (200 чел.): организационное, итоговое с участием воспитанников-призеров.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Организованы и проведены  родительские собрания в объединениях (3 раза в год в каждом объединении).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Индивидуальные беседы педагогов  с родителями.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Привлечение педагогами родителей для участия в организации и проведении мероприятий, мастер-классов, профориентационных мероприятий.</a:t>
            </a:r>
          </a:p>
          <a:p>
            <a:endParaRPr lang="ru-RU" sz="1800" dirty="0"/>
          </a:p>
        </p:txBody>
      </p:sp>
      <p:pic>
        <p:nvPicPr>
          <p:cNvPr id="5" name="Рисунок 4" descr="C:\Users\Aida\Desktop\РОДИТЕЛЬСКОЕ СОБРАНИЕ\фото собрания\2018-05\IMG-20180605-WA00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714620"/>
            <a:ext cx="2071702" cy="3232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786322"/>
            <a:ext cx="3007486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Users\Aida\Desktop\РОДИТЕЛЬСКОЕ СОБРАНИЕ\фото собрания\20180522_1814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786322"/>
            <a:ext cx="3143272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Aida\Desktop\РОДИТЕЛЬСКОЕ СОБРАНИЕ\фото собрания\2018-05\IMG-20180605-WA00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071546"/>
            <a:ext cx="2286016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28604"/>
            <a:ext cx="185738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65820"/>
            <a:ext cx="8401080" cy="785802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и проведение городских</a:t>
            </a:r>
            <a:b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мероприятий для учащихся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192028"/>
            <a:ext cx="3731876" cy="310106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Соревнования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авиамоделирование</a:t>
            </a:r>
          </a:p>
          <a:p>
            <a:pPr lvl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автомоделирование</a:t>
            </a:r>
          </a:p>
          <a:p>
            <a:pPr lvl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судомоделирование</a:t>
            </a:r>
          </a:p>
          <a:p>
            <a:pPr lvl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робототехника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Конкурсы технического творчества, выставки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Дни открытых дверей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Р.М\Фото\юные пилоты\10040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786050" y="5214950"/>
            <a:ext cx="3000396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7000892" y="285728"/>
            <a:ext cx="1968474" cy="1372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 descr="D:\Фото центра\Собрание\20180522_184236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57158" y="1340768"/>
            <a:ext cx="1946081" cy="10946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3" descr="D:\Фото центра\роботы 20 апреля 18\20180420_104431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500694" y="3429000"/>
            <a:ext cx="2231076" cy="12549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 descr="H:\Годовой отчет 14.06.18\Фото\autosorev-74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6143636" y="4786322"/>
            <a:ext cx="2630096" cy="1857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Picture 3" descr="D:\Фото центра\летний лагерь 18\20180529_101523.jpg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214282" y="2857496"/>
            <a:ext cx="2159015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Рисунок 15" descr="C:\Users\Aida\Desktop\фото\парк урицкого сорев судоммод\IMG-20180613-WA000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286256"/>
            <a:ext cx="2428892" cy="1714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 descr="C:\Users\Aida\Desktop\фото\тин клуб\82dL_WDk28Y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1928802"/>
            <a:ext cx="1829371" cy="1371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08630"/>
          </a:xfrm>
        </p:spPr>
        <p:txBody>
          <a:bodyPr>
            <a:noAutofit/>
          </a:bodyPr>
          <a:lstStyle/>
          <a:p>
            <a:r>
              <a:rPr lang="ru-RU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и проведение городских мероприятий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928670"/>
            <a:ext cx="7992888" cy="5812698"/>
          </a:xfrm>
        </p:spPr>
        <p:txBody>
          <a:bodyPr>
            <a:noAutofit/>
          </a:bodyPr>
          <a:lstStyle/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Неделя открытых дверей ( 790 чел.)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Городские соревнования младших школьников по плавающим моделям   (137 чел.)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Городской конкурс видеороликов «Позитивный объектив» (35 чел.)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Городской конкурс по электронике «Знаток»   (38 чел.)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Городской конкурс программистов-школьников «Я - Гражданин России»   (41 чел.)</a:t>
            </a:r>
          </a:p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Городские соревнования авиамоделистов-школьников по комнатным моделям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(290 чел.)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Городские соревнования младших школьников «Моя первая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скорость»  (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чел.)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Городские соревнования по робототехнике 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(52 чел.)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Городской конкурс-выставка технического и декоративно-прикладного творчества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Дети. Техника.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Творчество»  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(146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чел.)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Творческая программа  для  пришкольных лагерей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	весенние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каникулы – 290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	летние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каникулы – 400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D:\Фото центра\летний лагерь 18\20180529_1013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57158" y="3929066"/>
            <a:ext cx="1785950" cy="1004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4" name="Picture 2" descr="H:\Годовой отчет 14.06.18\Фото\20180329_10365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786710" y="2428868"/>
            <a:ext cx="1134127" cy="2016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3" descr="C:\Р.М\Фото\юные пилоты\10109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42844" y="5000636"/>
            <a:ext cx="2464302" cy="1643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7429520" y="571480"/>
            <a:ext cx="1376633" cy="1561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3" descr="C:\Users\User\Desktop\Годовой отчет 14.06.18\Фото\мартьянов ижевск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6572264" y="4599262"/>
            <a:ext cx="2428892" cy="16153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 descr="C:\Users\Aida\Desktop\фото\126___10\пилот-конструктор лето2016\IMG_017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4500570"/>
            <a:ext cx="3643338" cy="20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Рисунок 16" descr="C:\Users\Aida\Desktop\фото\тин клуб\hs4rI5lvdJQ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3214686"/>
            <a:ext cx="1738454" cy="11519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деятельности базовой площадки</a:t>
            </a:r>
            <a:b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направлению «Электроника»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285860"/>
            <a:ext cx="5786478" cy="4000529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Проведены семинары по подготовке учащихся к соревнованиям «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Junior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Организованы и проведены сетевые и региональные соревнования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Junior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Участие в организации и проведении республиканских соревнований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Junior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Проведены семинары, мастер -классы по подготовке к городским соревнованиям школьников «Знатоки»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Организованы и проведены городские соревнования школьников «Знатоки»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Оказана методическая помощь педагогам: организация участия в стажировке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Прототипирование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», проведение  мастер-классов, консультирование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ЦДТТ\Desktop\Logotip-JuniorSkil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725144"/>
            <a:ext cx="2133989" cy="142265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14282" y="1428736"/>
            <a:ext cx="1857388" cy="1373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28596" y="3000371"/>
            <a:ext cx="1928826" cy="14486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142844" y="4714884"/>
            <a:ext cx="3307643" cy="18465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4214810" y="5357826"/>
            <a:ext cx="1942709" cy="1303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5760"/>
            <a:ext cx="82296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и проведение городских мероприятий </a:t>
            </a:r>
            <a:b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педагогов по распространению и обмену опытом</a:t>
            </a:r>
            <a:endParaRPr lang="ru-RU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476" y="1700808"/>
            <a:ext cx="5715040" cy="25202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Городские  методические объединения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Семинары-практикумы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 семинары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Мастер-классы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Направления: НТМ, авиа,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автомоделирование, робототехника, декоративно-прикладное творчество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user\AppData\Local\Temp\Rar$DI00.667\20171019_1613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583722"/>
            <a:ext cx="2499629" cy="1774235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585314"/>
            <a:ext cx="2320155" cy="1774236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060848"/>
            <a:ext cx="2819712" cy="1905558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42" y="4583722"/>
            <a:ext cx="2685995" cy="1774235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24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проведении мероприятий МО и Н РТ Управления образования и  ГБУДО «РЦВР»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1"/>
            <a:ext cx="6215106" cy="2071701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Благотворительная ярмарка «Добрая Казань»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Выставка, мастер-класс совещание  руководителей предприятий и директоров учреждений дополнительного образования (МБУДО «Заречье»)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Международная выставка «Машиностроение»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профильной смены «Костер»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военном прологе 9 мая (Ярмарочная площадь)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реквизита для оформления города, района</a:t>
            </a:r>
          </a:p>
          <a:p>
            <a:endParaRPr lang="ru-RU" sz="18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Фото\20170916_105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5072074"/>
            <a:ext cx="2468580" cy="1388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9" name="Picture 3" descr="C:\Users\User\Desktop\Фото\IMG-20180604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86124"/>
            <a:ext cx="2357454" cy="1768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D:\Фото центра\9 мая 18\20180509_0835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214422"/>
            <a:ext cx="2524143" cy="1419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User\AppData\Local\Temp\Rar$DIa0.970\DSC_0037_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5286388"/>
            <a:ext cx="2143140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User\Downloads\IMG-20180609-WA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643314"/>
            <a:ext cx="3215969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User\AppData\Local\Temp\Rar$DIa0.954\DSC_02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2857496"/>
            <a:ext cx="2464579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Сохранность контингента  в 2017-2018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у.г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 составляет 93%.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Внебюджетная деятельность – доход 760 т.руб. (190 т.руб. материально-техническое обеспечение).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Открыты новые объединения «Юный программист», «Программирование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Ардуино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Выработан новый подход к организации учебного процесса: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в объединениях НТМ, техническое конструирование, авиамоделирование (использование   продукции лазерного, фрезерного станков, 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принтера) и -в объединениях   декоративно-прикладного творчества (введение элементов электрификации, продукции лазерного станка, 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принтера);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- налажено сотрудничество с родителями  и общественностью;</a:t>
            </a:r>
          </a:p>
          <a:p>
            <a:pPr marL="457200" indent="-45720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- продолжено сотрудничество и преемственность с учащимися-выпускниками.</a:t>
            </a:r>
          </a:p>
          <a:p>
            <a:pPr marL="514350" indent="-514350">
              <a:buAutoNum type="arabicPeriod" startAt="5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Улучшено качество и увеличено количество творческих конкурсных работ воспитанников (использование современных технологий и оборудования).</a:t>
            </a:r>
          </a:p>
          <a:p>
            <a:pPr marL="514350" indent="-514350">
              <a:buAutoNum type="arabicPeriod" startAt="5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Приступили к реализации проекта по выявлению  одаренных детей и организации взаимодействия учащихся, педагогов, преподавателей ВУЗов и специалистов предприятий (ДЮКТБ).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549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технических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способностей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детей и молодежи.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изобретательского, рационализаторского и инновационного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мышления.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u="sng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115196" cy="43659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u="sng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Создание условий 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для выявления, развития и сопровождения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одарённых детей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, реализации их потенциальных способностей </a:t>
            </a:r>
            <a:b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на разных этапах обучения и развития. </a:t>
            </a:r>
          </a:p>
          <a:p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Обновление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укрепление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матер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иально-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тех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нической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базы.</a:t>
            </a:r>
          </a:p>
          <a:p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программно-методическог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о обеспечения.</a:t>
            </a:r>
          </a:p>
          <a:p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Подбор и обучение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педагогического состава 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учреждения новым инновационным технологиям</a:t>
            </a:r>
          </a:p>
          <a:p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сетевого взаимодействия 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с образовательными организациями (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школы, ВУЗы, </a:t>
            </a:r>
            <a:r>
              <a:rPr lang="ru-RU" sz="2000" u="sng" dirty="0" err="1" smtClean="0">
                <a:ln w="0"/>
                <a:latin typeface="Times New Roman" pitchFamily="18" charset="0"/>
                <a:cs typeface="Times New Roman" pitchFamily="18" charset="0"/>
              </a:rPr>
              <a:t>ССУЗы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) и </a:t>
            </a:r>
            <a:r>
              <a:rPr lang="ru-RU" sz="2000" u="sng" dirty="0" smtClean="0">
                <a:ln w="0"/>
                <a:latin typeface="Times New Roman" pitchFamily="18" charset="0"/>
                <a:cs typeface="Times New Roman" pitchFamily="18" charset="0"/>
              </a:rPr>
              <a:t>предприятиями 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города</a:t>
            </a:r>
          </a:p>
          <a:p>
            <a:pPr>
              <a:buNone/>
            </a:pP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\\LANN\Users\Public\II\Центр\Holodome_spot-500x500-30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142984"/>
            <a:ext cx="2069992" cy="2069992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Недостаточный охват учащихся в возрасте                14-18 лет.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Недостаточное финансирование на одного ребенка в год и на обновление,  укрепление  материально- технической  базы учреждения.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Кадровый состав  - специалисты с техническим образованием.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Необходим капитальный ремонт здания.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решения проблем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на 2018-2019 учебный год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8634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Сохранность контингента  94%.</a:t>
            </a:r>
          </a:p>
          <a:p>
            <a:pPr marL="514350" indent="-514350">
              <a:buAutoNum type="arabicPeriod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Продолжить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работу по сохранности классических направлений в образовательном процессе и увеличению инновационных («2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моделирование», «Программирование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сайтов»).</a:t>
            </a:r>
          </a:p>
          <a:p>
            <a:pPr marL="514350" indent="-514350">
              <a:buAutoNum type="arabicPeriod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Продолжить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работу по укреплению и обновлению материально-технической базы (участие в грантах, работа со спонсорами, внебюджетная деятельность).</a:t>
            </a:r>
          </a:p>
          <a:p>
            <a:pPr marL="514350" indent="-514350">
              <a:buAutoNum type="arabicPeriod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Увеличить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спектр платных  услуг  на    30 %.</a:t>
            </a:r>
          </a:p>
          <a:p>
            <a:pPr marL="514350" indent="-514350">
              <a:buAutoNum type="arabicPeriod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Продолжить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работу по п</a:t>
            </a:r>
            <a:r>
              <a:rPr lang="ru-RU" sz="2000" b="1" dirty="0" smtClean="0">
                <a:ln w="0"/>
                <a:latin typeface="Times New Roman" pitchFamily="18" charset="0"/>
                <a:cs typeface="Times New Roman" pitchFamily="18" charset="0"/>
              </a:rPr>
              <a:t>одбору педагогического состава и формированию кадрового резерва. Создать условия для профессионального роста педагогов (курсы повышения квалификации, стажировки, мастер-классы, семинары –практикумы).</a:t>
            </a:r>
          </a:p>
          <a:p>
            <a:pPr marL="514350" indent="-514350">
              <a:buAutoNum type="arabicPeriod"/>
            </a:pPr>
            <a:r>
              <a:rPr lang="ru-RU" sz="2000" b="1" i="1" dirty="0" smtClean="0">
                <a:ln w="0"/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000" b="1" dirty="0" smtClean="0">
                <a:ln w="0"/>
                <a:latin typeface="Times New Roman" pitchFamily="18" charset="0"/>
                <a:cs typeface="Times New Roman" pitchFamily="18" charset="0"/>
              </a:rPr>
              <a:t>сотрудничество с родителями, общественностью, выпускниками и сетевое взаимодействие с учебными заведениями,  предприятиями.</a:t>
            </a:r>
          </a:p>
          <a:p>
            <a:pPr marL="514350" indent="-514350" algn="just">
              <a:buAutoNum type="arabicPeriod"/>
            </a:pPr>
            <a:endParaRPr lang="ru-RU" sz="2000" dirty="0" smtClean="0">
              <a:ln w="0"/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sz="2000" dirty="0" smtClean="0">
              <a:ln w="0"/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2187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Содержание деятельности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837" y="993052"/>
            <a:ext cx="8229600" cy="5217238"/>
          </a:xfrm>
        </p:spPr>
        <p:txBody>
          <a:bodyPr>
            <a:normAutofit/>
          </a:bodyPr>
          <a:lstStyle/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Реализация программ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работы с одаренными детьми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(ДЮКТБ).</a:t>
            </a:r>
          </a:p>
          <a:p>
            <a:r>
              <a:rPr lang="ru-RU" sz="1800" b="1" u="sng" dirty="0" err="1" smtClean="0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работа (экскурсии, профильная смена, встречи со специалистами и преподавателями).</a:t>
            </a:r>
          </a:p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Организация и проведение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городских массовых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мероприятий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деятельности базовой площадки.</a:t>
            </a:r>
          </a:p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Активное участие в мероприятиях района, города,  республики .</a:t>
            </a:r>
          </a:p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Методическая поддержка педагогов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Центра и города в реализации программ дополнительного образования технической направленности.</a:t>
            </a:r>
          </a:p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Сетевое взаимодействие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 образовательными организациями и предприятиями.</a:t>
            </a:r>
          </a:p>
        </p:txBody>
      </p:sp>
      <p:pic>
        <p:nvPicPr>
          <p:cNvPr id="5" name="Picture 3" descr="C:\Р.М\Фото\юные пилоты\10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714" y="5000636"/>
            <a:ext cx="2394775" cy="1596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4864" y="4437112"/>
            <a:ext cx="2799266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/>
          <a:stretch>
            <a:fillRect/>
          </a:stretch>
        </p:blipFill>
        <p:spPr bwMode="auto">
          <a:xfrm>
            <a:off x="3040547" y="4857760"/>
            <a:ext cx="3068066" cy="1739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142984"/>
          <a:ext cx="8143933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214578"/>
                <a:gridCol w="1571636"/>
                <a:gridCol w="2000265"/>
              </a:tblGrid>
              <a:tr h="65838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Классическое оборудование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Современное цифровое оборудование,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полученное по грантам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990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Станки: токарный, фрезерный, заточной, сверлильный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Станки: лазерный, фрезерный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принтер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сканер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Робототехника: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WEDO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NXT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EV3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Биолоиды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Электронные конструкторы:</a:t>
                      </a:r>
                    </a:p>
                    <a:p>
                      <a:pPr lvl="0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«Знаток»</a:t>
                      </a:r>
                    </a:p>
                    <a:p>
                      <a:pPr lvl="0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Ардуино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lvl="0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«Мастер кит»</a:t>
                      </a:r>
                    </a:p>
                    <a:p>
                      <a:pPr lvl="0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«Юный электронщик»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3861048"/>
            <a:ext cx="1537912" cy="19968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23528" y="3284984"/>
            <a:ext cx="1683600" cy="2157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995936" y="3429000"/>
            <a:ext cx="2082532" cy="16137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2339752" y="4293096"/>
            <a:ext cx="1512168" cy="22505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4" descr="D:\Фото центра\роботы 20 апреля 18\20180420_104609.jp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4644007" y="5301208"/>
            <a:ext cx="2518359" cy="14165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Педагогический состав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algn="ctr"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Количественный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Качественный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664" y="1556792"/>
          <a:ext cx="591776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1143008"/>
                <a:gridCol w="1307765"/>
                <a:gridCol w="1621193"/>
                <a:gridCol w="988544"/>
              </a:tblGrid>
              <a:tr h="275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Штатные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Совместит.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Техническое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Другое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03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03648" y="3140969"/>
          <a:ext cx="6666642" cy="138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107"/>
                <a:gridCol w="1111107"/>
                <a:gridCol w="1111107"/>
                <a:gridCol w="1111107"/>
                <a:gridCol w="861945"/>
                <a:gridCol w="1360269"/>
              </a:tblGrid>
              <a:tr h="46177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Квалификация (категория)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177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Высшее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СЗД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б/категории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77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483768" y="5157192"/>
          <a:ext cx="406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КПК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Стажировка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72 часа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8-16ч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16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чел.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1744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Контингент обучающихся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Сохранность</a:t>
            </a:r>
            <a:endParaRPr lang="ru-RU" sz="3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11560" y="1484784"/>
          <a:ext cx="8086723" cy="1882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4153"/>
                <a:gridCol w="1052966"/>
                <a:gridCol w="1052966"/>
                <a:gridCol w="1263559"/>
                <a:gridCol w="1123164"/>
                <a:gridCol w="1193362"/>
                <a:gridCol w="926553"/>
              </a:tblGrid>
              <a:tr h="419578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Возраст (лет)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4802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4-6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7-10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11-14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14-18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18 и ст.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623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670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941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Внебюджет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053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690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534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1395</a:t>
                      </a:r>
                      <a:endParaRPr lang="ru-RU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4282" y="285728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Контингент учащихся</a:t>
            </a:r>
            <a:endParaRPr lang="ru-RU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560" y="4077072"/>
          <a:ext cx="8215338" cy="203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110"/>
                <a:gridCol w="1541307"/>
                <a:gridCol w="1541307"/>
                <a:gridCol w="1541307"/>
                <a:gridCol w="1541307"/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Техническая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Художественная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Социально-педагогическая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484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  01.09.17/31.05.18г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970/896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320/303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120/112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1410/1311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Внебюджет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31.05.18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962 (92%)</a:t>
                      </a:r>
                      <a:endParaRPr lang="ru-RU" sz="1600" b="1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 (94%)</a:t>
                      </a:r>
                      <a:endParaRPr lang="ru-RU" sz="1600" b="1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122(93%)</a:t>
                      </a:r>
                      <a:endParaRPr lang="ru-RU" sz="1600" b="1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1395(93%)</a:t>
                      </a:r>
                      <a:endParaRPr lang="ru-RU" sz="1600" b="1" u="sng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483768" y="908720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</a:t>
            </a:r>
            <a:endParaRPr lang="ru-RU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Направленности</a:t>
            </a:r>
            <a:br>
              <a:rPr lang="ru-RU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Количество объединений </a:t>
            </a:r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в%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соотношении</a:t>
            </a:r>
          </a:p>
          <a:p>
            <a:pPr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- 75%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-18%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-7%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09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образовательного процесса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Техническая направленность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Реализация учебного процесса идет по 2-м направлениям</a:t>
            </a:r>
            <a:br>
              <a:rPr lang="ru-RU" sz="2400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u="sng" dirty="0">
              <a:solidFill>
                <a:srgbClr val="9900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46608236"/>
              </p:ext>
            </p:extLst>
          </p:nvPr>
        </p:nvGraphicFramePr>
        <p:xfrm>
          <a:off x="1331640" y="163934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85852" y="5214950"/>
            <a:ext cx="2286016" cy="5000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Классическое 87%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2071678"/>
            <a:ext cx="2357454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Инновационное 13%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5043915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Начальное техническое моделирование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911446057"/>
              </p:ext>
            </p:extLst>
          </p:nvPr>
        </p:nvGraphicFramePr>
        <p:xfrm>
          <a:off x="4050800" y="1618489"/>
          <a:ext cx="3369633" cy="2262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04253" y="5031198"/>
            <a:ext cx="1806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Авиа-,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Судо-, Авто-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моделирование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393305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Радиотехника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электроника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C:\Users\User\Desktop\Годовой отчет 14.06.18\Фото\20171129_10175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2708920"/>
            <a:ext cx="3063897" cy="1723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7798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Words>1395</Words>
  <Application>Microsoft Office PowerPoint</Application>
  <PresentationFormat>Экран (4:3)</PresentationFormat>
  <Paragraphs>289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Информация о Центре</vt:lpstr>
      <vt:lpstr>   Цели Развитие технических способностей детей и молодежи. Формирование у учащихся изобретательского, рационализаторского и инновационного мышления.  </vt:lpstr>
      <vt:lpstr>Содержание деятельности </vt:lpstr>
      <vt:lpstr>Материально-техническое обеспечение </vt:lpstr>
      <vt:lpstr>Педагогический состав</vt:lpstr>
      <vt:lpstr>Контингент обучающихся  Сохранность</vt:lpstr>
      <vt:lpstr>Направленности </vt:lpstr>
      <vt:lpstr> Характеристика образовательного процесса Техническая направленность  Реализация учебного процесса идет по 2-м направлениям </vt:lpstr>
      <vt:lpstr>Характеристика образовательного процесса Художественная направленность (новый подход к образовательному процессу) </vt:lpstr>
      <vt:lpstr> Характеристика образовательного процесса Социально-педагогическая направленность Особенность организации деятельности объединений</vt:lpstr>
      <vt:lpstr>  Характеристика образовательного процесса  Организация работы с одаренными детьми   </vt:lpstr>
      <vt:lpstr>   Результаты деятельности ДЮКТБ Проекты реального применения   </vt:lpstr>
      <vt:lpstr>Результаты деятельности ДЮКТБ Проекты реального применения Разработаны образцы и изготовлен наградной материал   (Лазерные станки, 3D принтеры)</vt:lpstr>
      <vt:lpstr>Результаты деятельности ДЮКТБ  Проекты реального применения  Разработаны образцы и изготовлена рекламная и  оформительская продукция (Лазерные станки)</vt:lpstr>
      <vt:lpstr>Результаты деятельности ДЮКТБ Проекты реального применения Изготовление  сувенирной продукции, электронные игрушки  ( 3D принтеры, лазерные станки, электронные наборы) </vt:lpstr>
      <vt:lpstr>Результаты деятельности ДЮКТБ Проекты реального применения  (Лазерные станки, 3D принтеры, электронные наборы)</vt:lpstr>
      <vt:lpstr>Результаты деятельности ДЮКТБ Творческие проекты Участие в конкурсах, выставках, конференциях  (Лазерный, фрезерный станки, 3D принтеры, электронные наборы)     </vt:lpstr>
      <vt:lpstr>Результативность учащихся  2017-2018  учебный год </vt:lpstr>
      <vt:lpstr>Активность педагогов  в ориентации воспитанников для участия в конкурсах</vt:lpstr>
      <vt:lpstr>Заслуги педагогов</vt:lpstr>
      <vt:lpstr>Профориентационная работа</vt:lpstr>
      <vt:lpstr>Работа с родителями </vt:lpstr>
      <vt:lpstr>Организация и проведение городских  мероприятий для учащихся </vt:lpstr>
      <vt:lpstr>Организация и проведение городских мероприятий </vt:lpstr>
      <vt:lpstr>Организация деятельности базовой площадки по направлению «Электроника»</vt:lpstr>
      <vt:lpstr>Организация и проведение городских мероприятий  для педагогов по распространению и обмену опытом</vt:lpstr>
      <vt:lpstr>Участие в проведении мероприятий МО и Н РТ Управления образования и  ГБУДО «РЦВР»</vt:lpstr>
      <vt:lpstr>Выводы</vt:lpstr>
      <vt:lpstr>Проблемы</vt:lpstr>
      <vt:lpstr>Пути решения проблем План на 2018-2019 учебный год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875</cp:revision>
  <dcterms:created xsi:type="dcterms:W3CDTF">2017-03-18T12:18:04Z</dcterms:created>
  <dcterms:modified xsi:type="dcterms:W3CDTF">2018-06-14T06:34:26Z</dcterms:modified>
</cp:coreProperties>
</file>