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9" r:id="rId4"/>
    <p:sldId id="257" r:id="rId5"/>
    <p:sldId id="258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2727"/>
    <a:srgbClr val="B32623"/>
    <a:srgbClr val="833C0C"/>
    <a:srgbClr val="BE8C3E"/>
    <a:srgbClr val="A87024"/>
    <a:srgbClr val="481316"/>
    <a:srgbClr val="4F1418"/>
    <a:srgbClr val="774F4C"/>
    <a:srgbClr val="FFD6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F89C-F857-40CF-AA4C-3DC2C317E900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357F9-B6BD-49AA-AD7B-CE67E2B5BF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9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F89C-F857-40CF-AA4C-3DC2C317E900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357F9-B6BD-49AA-AD7B-CE67E2B5BF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33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F89C-F857-40CF-AA4C-3DC2C317E900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357F9-B6BD-49AA-AD7B-CE67E2B5BF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169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1" y="1122365"/>
            <a:ext cx="9144000" cy="238760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1" y="3602040"/>
            <a:ext cx="9144000" cy="165576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9" indent="0" algn="ctr">
              <a:buNone/>
              <a:defRPr sz="2000"/>
            </a:lvl2pPr>
            <a:lvl3pPr marL="914440" indent="0" algn="ctr">
              <a:buNone/>
              <a:defRPr sz="1801"/>
            </a:lvl3pPr>
            <a:lvl4pPr marL="1371659" indent="0" algn="ctr">
              <a:buNone/>
              <a:defRPr sz="1600"/>
            </a:lvl4pPr>
            <a:lvl5pPr marL="1828879" indent="0" algn="ctr">
              <a:buNone/>
              <a:defRPr sz="1600"/>
            </a:lvl5pPr>
            <a:lvl6pPr marL="2286099" indent="0" algn="ctr">
              <a:buNone/>
              <a:defRPr sz="1600"/>
            </a:lvl6pPr>
            <a:lvl7pPr marL="2743318" indent="0" algn="ctr">
              <a:buNone/>
              <a:defRPr sz="1600"/>
            </a:lvl7pPr>
            <a:lvl8pPr marL="3200538" indent="0" algn="ctr">
              <a:buNone/>
              <a:defRPr sz="1600"/>
            </a:lvl8pPr>
            <a:lvl9pPr marL="3657757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679A-D4AB-4968-A695-C8E37B477742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00B6-B2A8-4B32-9F0C-96FB8765E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52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679A-D4AB-4968-A695-C8E37B477742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00B6-B2A8-4B32-9F0C-96FB8765E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432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41"/>
            <a:ext cx="10515600" cy="285273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0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679A-D4AB-4968-A695-C8E37B477742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00B6-B2A8-4B32-9F0C-96FB8765E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94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8"/>
            <a:ext cx="5181601" cy="435133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8"/>
            <a:ext cx="5181601" cy="435133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679A-D4AB-4968-A695-C8E37B477742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00B6-B2A8-4B32-9F0C-96FB8765E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432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4"/>
            <a:ext cx="10515600" cy="1325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6"/>
            <a:ext cx="5157787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9" indent="0">
              <a:buNone/>
              <a:defRPr sz="2000" b="1"/>
            </a:lvl2pPr>
            <a:lvl3pPr marL="914440" indent="0">
              <a:buNone/>
              <a:defRPr sz="1801" b="1"/>
            </a:lvl3pPr>
            <a:lvl4pPr marL="1371659" indent="0">
              <a:buNone/>
              <a:defRPr sz="1600" b="1"/>
            </a:lvl4pPr>
            <a:lvl5pPr marL="1828879" indent="0">
              <a:buNone/>
              <a:defRPr sz="1600" b="1"/>
            </a:lvl5pPr>
            <a:lvl6pPr marL="2286099" indent="0">
              <a:buNone/>
              <a:defRPr sz="1600" b="1"/>
            </a:lvl6pPr>
            <a:lvl7pPr marL="2743318" indent="0">
              <a:buNone/>
              <a:defRPr sz="1600" b="1"/>
            </a:lvl7pPr>
            <a:lvl8pPr marL="3200538" indent="0">
              <a:buNone/>
              <a:defRPr sz="1600" b="1"/>
            </a:lvl8pPr>
            <a:lvl9pPr marL="365775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6"/>
            <a:ext cx="5157787" cy="3684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6"/>
            <a:ext cx="5183188" cy="823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9" indent="0">
              <a:buNone/>
              <a:defRPr sz="2000" b="1"/>
            </a:lvl2pPr>
            <a:lvl3pPr marL="914440" indent="0">
              <a:buNone/>
              <a:defRPr sz="1801" b="1"/>
            </a:lvl3pPr>
            <a:lvl4pPr marL="1371659" indent="0">
              <a:buNone/>
              <a:defRPr sz="1600" b="1"/>
            </a:lvl4pPr>
            <a:lvl5pPr marL="1828879" indent="0">
              <a:buNone/>
              <a:defRPr sz="1600" b="1"/>
            </a:lvl5pPr>
            <a:lvl6pPr marL="2286099" indent="0">
              <a:buNone/>
              <a:defRPr sz="1600" b="1"/>
            </a:lvl6pPr>
            <a:lvl7pPr marL="2743318" indent="0">
              <a:buNone/>
              <a:defRPr sz="1600" b="1"/>
            </a:lvl7pPr>
            <a:lvl8pPr marL="3200538" indent="0">
              <a:buNone/>
              <a:defRPr sz="1600" b="1"/>
            </a:lvl8pPr>
            <a:lvl9pPr marL="365775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679A-D4AB-4968-A695-C8E37B477742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00B6-B2A8-4B32-9F0C-96FB8765E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791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679A-D4AB-4968-A695-C8E37B477742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00B6-B2A8-4B32-9F0C-96FB8765E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4389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679A-D4AB-4968-A695-C8E37B477742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00B6-B2A8-4B32-9F0C-96FB8765E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8383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8"/>
          </a:xfrm>
        </p:spPr>
        <p:txBody>
          <a:bodyPr/>
          <a:lstStyle>
            <a:lvl1pPr>
              <a:defRPr sz="3200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90"/>
          </a:xfrm>
        </p:spPr>
        <p:txBody>
          <a:bodyPr/>
          <a:lstStyle>
            <a:lvl1pPr marL="0" indent="0">
              <a:buNone/>
              <a:defRPr sz="1600"/>
            </a:lvl1pPr>
            <a:lvl2pPr marL="457219" indent="0">
              <a:buNone/>
              <a:defRPr sz="1400"/>
            </a:lvl2pPr>
            <a:lvl3pPr marL="914440" indent="0">
              <a:buNone/>
              <a:defRPr sz="1200"/>
            </a:lvl3pPr>
            <a:lvl4pPr marL="1371659" indent="0">
              <a:buNone/>
              <a:defRPr sz="1000"/>
            </a:lvl4pPr>
            <a:lvl5pPr marL="1828879" indent="0">
              <a:buNone/>
              <a:defRPr sz="1000"/>
            </a:lvl5pPr>
            <a:lvl6pPr marL="2286099" indent="0">
              <a:buNone/>
              <a:defRPr sz="1000"/>
            </a:lvl6pPr>
            <a:lvl7pPr marL="2743318" indent="0">
              <a:buNone/>
              <a:defRPr sz="1000"/>
            </a:lvl7pPr>
            <a:lvl8pPr marL="3200538" indent="0">
              <a:buNone/>
              <a:defRPr sz="1000"/>
            </a:lvl8pPr>
            <a:lvl9pPr marL="365775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679A-D4AB-4968-A695-C8E37B477742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00B6-B2A8-4B32-9F0C-96FB8765E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32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F89C-F857-40CF-AA4C-3DC2C317E900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357F9-B6BD-49AA-AD7B-CE67E2B5BF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7671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8"/>
          </a:xfrm>
        </p:spPr>
        <p:txBody>
          <a:bodyPr/>
          <a:lstStyle>
            <a:lvl1pPr marL="0" indent="0">
              <a:buNone/>
              <a:defRPr sz="3200"/>
            </a:lvl1pPr>
            <a:lvl2pPr marL="457219" indent="0">
              <a:buNone/>
              <a:defRPr sz="2801"/>
            </a:lvl2pPr>
            <a:lvl3pPr marL="914440" indent="0">
              <a:buNone/>
              <a:defRPr sz="2400"/>
            </a:lvl3pPr>
            <a:lvl4pPr marL="1371659" indent="0">
              <a:buNone/>
              <a:defRPr sz="2000"/>
            </a:lvl4pPr>
            <a:lvl5pPr marL="1828879" indent="0">
              <a:buNone/>
              <a:defRPr sz="2000"/>
            </a:lvl5pPr>
            <a:lvl6pPr marL="2286099" indent="0">
              <a:buNone/>
              <a:defRPr sz="2000"/>
            </a:lvl6pPr>
            <a:lvl7pPr marL="2743318" indent="0">
              <a:buNone/>
              <a:defRPr sz="2000"/>
            </a:lvl7pPr>
            <a:lvl8pPr marL="3200538" indent="0">
              <a:buNone/>
              <a:defRPr sz="2000"/>
            </a:lvl8pPr>
            <a:lvl9pPr marL="3657757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90"/>
          </a:xfrm>
        </p:spPr>
        <p:txBody>
          <a:bodyPr/>
          <a:lstStyle>
            <a:lvl1pPr marL="0" indent="0">
              <a:buNone/>
              <a:defRPr sz="1600"/>
            </a:lvl1pPr>
            <a:lvl2pPr marL="457219" indent="0">
              <a:buNone/>
              <a:defRPr sz="1400"/>
            </a:lvl2pPr>
            <a:lvl3pPr marL="914440" indent="0">
              <a:buNone/>
              <a:defRPr sz="1200"/>
            </a:lvl3pPr>
            <a:lvl4pPr marL="1371659" indent="0">
              <a:buNone/>
              <a:defRPr sz="1000"/>
            </a:lvl4pPr>
            <a:lvl5pPr marL="1828879" indent="0">
              <a:buNone/>
              <a:defRPr sz="1000"/>
            </a:lvl5pPr>
            <a:lvl6pPr marL="2286099" indent="0">
              <a:buNone/>
              <a:defRPr sz="1000"/>
            </a:lvl6pPr>
            <a:lvl7pPr marL="2743318" indent="0">
              <a:buNone/>
              <a:defRPr sz="1000"/>
            </a:lvl7pPr>
            <a:lvl8pPr marL="3200538" indent="0">
              <a:buNone/>
              <a:defRPr sz="1000"/>
            </a:lvl8pPr>
            <a:lvl9pPr marL="365775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679A-D4AB-4968-A695-C8E37B477742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00B6-B2A8-4B32-9F0C-96FB8765E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093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679A-D4AB-4968-A695-C8E37B477742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00B6-B2A8-4B32-9F0C-96FB8765E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3343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3"/>
            <a:ext cx="2628900" cy="581184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3"/>
            <a:ext cx="7734300" cy="58118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679A-D4AB-4968-A695-C8E37B477742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00B6-B2A8-4B32-9F0C-96FB8765E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913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F89C-F857-40CF-AA4C-3DC2C317E900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357F9-B6BD-49AA-AD7B-CE67E2B5BF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50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F89C-F857-40CF-AA4C-3DC2C317E900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357F9-B6BD-49AA-AD7B-CE67E2B5BF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930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F89C-F857-40CF-AA4C-3DC2C317E900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357F9-B6BD-49AA-AD7B-CE67E2B5BF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377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F89C-F857-40CF-AA4C-3DC2C317E900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357F9-B6BD-49AA-AD7B-CE67E2B5BF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44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F89C-F857-40CF-AA4C-3DC2C317E900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357F9-B6BD-49AA-AD7B-CE67E2B5BF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669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F89C-F857-40CF-AA4C-3DC2C317E900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357F9-B6BD-49AA-AD7B-CE67E2B5BF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48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CF89C-F857-40CF-AA4C-3DC2C317E900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357F9-B6BD-49AA-AD7B-CE67E2B5BF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022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CF89C-F857-40CF-AA4C-3DC2C317E900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357F9-B6BD-49AA-AD7B-CE67E2B5BF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665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365124"/>
            <a:ext cx="10515600" cy="13255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1" y="1825628"/>
            <a:ext cx="10515600" cy="4351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60"/>
            <a:ext cx="2743200" cy="365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9679A-D4AB-4968-A695-C8E37B477742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60"/>
            <a:ext cx="4114800" cy="365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60"/>
            <a:ext cx="2743200" cy="365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A00B6-B2A8-4B32-9F0C-96FB8765E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60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4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0" indent="-228610" algn="l" defTabSz="91444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1" kern="1200">
          <a:solidFill>
            <a:schemeClr val="tx1"/>
          </a:solidFill>
          <a:latin typeface="+mn-lt"/>
          <a:ea typeface="+mn-ea"/>
          <a:cs typeface="+mn-cs"/>
        </a:defRPr>
      </a:lvl1pPr>
      <a:lvl2pPr marL="685830" indent="-228610" algn="l" defTabSz="914440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49" indent="-228610" algn="l" defTabSz="914440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69" indent="-228610" algn="l" defTabSz="914440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89" indent="-228610" algn="l" defTabSz="914440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708" indent="-228610" algn="l" defTabSz="914440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929" indent="-228610" algn="l" defTabSz="914440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148" indent="-228610" algn="l" defTabSz="914440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367" indent="-228610" algn="l" defTabSz="914440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4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9" algn="l" defTabSz="91444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40" algn="l" defTabSz="91444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9" algn="l" defTabSz="91444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79" algn="l" defTabSz="91444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99" algn="l" defTabSz="91444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318" algn="l" defTabSz="91444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538" algn="l" defTabSz="91444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757" algn="l" defTabSz="914440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forms.yandex.ru/u/63d37d133e9d084f240563a2/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616" y="4324182"/>
            <a:ext cx="4530274" cy="29641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0143" y="-410226"/>
            <a:ext cx="4880201" cy="36106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2016" y="3052683"/>
            <a:ext cx="5342291" cy="212792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64355" y="1294697"/>
            <a:ext cx="7837615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ВЫСТАВОК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АКЦИЙ, 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ПРОВОДИМЫХ В РАМКАХ ГОДА ПЕДАГОГА И НАСТАВНИКА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35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423868" y="84910"/>
            <a:ext cx="93209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РАЗМЕЩЕНИЯ ИНФОРМАЦИИ О ВЫСТАВКАХ И АКЦИЯХ В РАМКАХ ГОДА ПЕДАГОГА И НАСТАВНИКА</a:t>
            </a:r>
            <a:endParaRPr lang="ru-RU" sz="2000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913" y="2043972"/>
            <a:ext cx="2480002" cy="4365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203990" y="900852"/>
            <a:ext cx="27587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Ответственные за информационную кампанию размещают </a:t>
            </a:r>
            <a:r>
              <a:rPr lang="ru-RU" sz="1100" b="1" u="sng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ссылку на </a:t>
            </a:r>
            <a:r>
              <a:rPr lang="ru-RU" sz="1100" b="1" u="sng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свою новость </a:t>
            </a:r>
            <a:r>
              <a:rPr lang="ru-RU" sz="110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1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Яндекс-форме: </a:t>
            </a:r>
            <a:r>
              <a:rPr lang="en-US" sz="110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https://forms.yandex.ru/u/63d37d133e9d084f240563a2</a:t>
            </a:r>
            <a:r>
              <a:rPr lang="en-US" sz="11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r>
              <a:rPr lang="ru-RU" sz="11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504" y="900852"/>
            <a:ext cx="27031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Информация о выставках и акциях </a:t>
            </a:r>
            <a:r>
              <a:rPr lang="ru-RU" sz="110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размещается на </a:t>
            </a:r>
            <a:r>
              <a:rPr lang="ru-RU" sz="11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сайте или </a:t>
            </a:r>
            <a:r>
              <a:rPr lang="ru-RU" sz="110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1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социальной сети обр. организации </a:t>
            </a:r>
            <a:r>
              <a:rPr lang="ru-RU" sz="110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100" b="1" dirty="0" err="1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хештегами</a:t>
            </a:r>
            <a:r>
              <a:rPr lang="ru-RU" sz="11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ru-RU" sz="1100" b="1" dirty="0" smtClean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ru-RU" sz="11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ГодПедагогаНаставника</a:t>
            </a:r>
            <a:endParaRPr lang="ru-RU" sz="1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#ГодПедагога2023 </a:t>
            </a:r>
          </a:p>
          <a:p>
            <a:pPr algn="just"/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ГодНаставника2023</a:t>
            </a:r>
          </a:p>
          <a:p>
            <a:pPr algn="just"/>
            <a:endParaRPr lang="ru-RU" sz="1100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1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100" b="1" dirty="0" err="1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хештеги</a:t>
            </a:r>
            <a:r>
              <a:rPr lang="ru-RU" sz="11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указываются только в </a:t>
            </a:r>
            <a:r>
              <a:rPr lang="ru-RU" sz="1100" b="1" dirty="0" err="1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соц.сетях</a:t>
            </a:r>
            <a:r>
              <a:rPr lang="ru-RU" sz="11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100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100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01" y="2933390"/>
            <a:ext cx="2495600" cy="3048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5967219" y="815953"/>
            <a:ext cx="27818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ЦОПМКП размещает представленные в Яндекс–форме ссылки на новости на онлайн-доске </a:t>
            </a:r>
            <a:r>
              <a:rPr lang="ru-RU" sz="1100" b="1" dirty="0" err="1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110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«Выставки и акции», находящуюся в открытом доступе в ГИС ЭО РТ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18435"/>
          <a:stretch/>
        </p:blipFill>
        <p:spPr>
          <a:xfrm>
            <a:off x="6284603" y="3304360"/>
            <a:ext cx="2097397" cy="3015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215" t="403" r="1209" b="30611"/>
          <a:stretch/>
        </p:blipFill>
        <p:spPr>
          <a:xfrm>
            <a:off x="6075914" y="2026571"/>
            <a:ext cx="2564419" cy="1004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Прямая со стрелкой 12"/>
          <p:cNvCxnSpPr/>
          <p:nvPr/>
        </p:nvCxnSpPr>
        <p:spPr>
          <a:xfrm>
            <a:off x="7937483" y="2887742"/>
            <a:ext cx="8312" cy="615142"/>
          </a:xfrm>
          <a:prstGeom prst="straightConnector1">
            <a:avLst/>
          </a:prstGeom>
          <a:ln w="38100" cap="flat" cmpd="sng" algn="ctr">
            <a:solidFill>
              <a:srgbClr val="B32623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950332" y="3018652"/>
            <a:ext cx="316784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организации могут предложить ссылку на новость</a:t>
            </a:r>
            <a:r>
              <a:rPr lang="ru-RU" sz="105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размещенную в своей социальной </a:t>
            </a:r>
            <a:r>
              <a:rPr lang="ru-RU" sz="105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сети, путем ее прикрепления на </a:t>
            </a:r>
            <a:r>
              <a:rPr lang="ru-RU" sz="105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онлайн-доске </a:t>
            </a:r>
            <a:r>
              <a:rPr lang="ru-RU" sz="1050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105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«Выставки и акции</a:t>
            </a:r>
            <a:r>
              <a:rPr lang="ru-RU" sz="105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just"/>
            <a:endParaRPr lang="ru-RU" sz="1050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05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Приветствуется распространение новостей, ссылки на которые размещены на </a:t>
            </a:r>
            <a:r>
              <a:rPr lang="ru-RU" sz="105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онлайн-доске </a:t>
            </a:r>
            <a:r>
              <a:rPr lang="ru-RU" sz="1050" b="1" dirty="0" err="1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105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05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Выставки и акции</a:t>
            </a:r>
            <a:r>
              <a:rPr lang="ru-RU" sz="105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в своих социальных сетях</a:t>
            </a:r>
            <a:endParaRPr lang="ru-RU" sz="1050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450915">
            <a:off x="8319567" y="3814550"/>
            <a:ext cx="481991" cy="134782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973897" y="815953"/>
            <a:ext cx="299643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Наиболее интересные новости размещаются на стенах групп в социальных сетях всех образовательных организаций, отмеченных: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0024"/>
          <a:stretch/>
        </p:blipFill>
        <p:spPr>
          <a:xfrm>
            <a:off x="10027763" y="1520468"/>
            <a:ext cx="1317793" cy="23420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6537" y="4726812"/>
            <a:ext cx="2142779" cy="1971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728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/>
        </p:nvSpPr>
        <p:spPr>
          <a:xfrm>
            <a:off x="3835743" y="1071709"/>
            <a:ext cx="4507356" cy="696715"/>
          </a:xfrm>
          <a:custGeom>
            <a:avLst/>
            <a:gdLst>
              <a:gd name="connsiteX0" fmla="*/ 0 w 3988526"/>
              <a:gd name="connsiteY0" fmla="*/ 742992 h 1256863"/>
              <a:gd name="connsiteX1" fmla="*/ 2020389 w 3988526"/>
              <a:gd name="connsiteY1" fmla="*/ 11472 h 1256863"/>
              <a:gd name="connsiteX2" fmla="*/ 3988526 w 3988526"/>
              <a:gd name="connsiteY2" fmla="*/ 1256798 h 1256863"/>
              <a:gd name="connsiteX0" fmla="*/ 0 w 3988526"/>
              <a:gd name="connsiteY0" fmla="*/ 940937 h 1454819"/>
              <a:gd name="connsiteX1" fmla="*/ 400594 w 3988526"/>
              <a:gd name="connsiteY1" fmla="*/ 70444 h 1454819"/>
              <a:gd name="connsiteX2" fmla="*/ 2020389 w 3988526"/>
              <a:gd name="connsiteY2" fmla="*/ 209417 h 1454819"/>
              <a:gd name="connsiteX3" fmla="*/ 3988526 w 3988526"/>
              <a:gd name="connsiteY3" fmla="*/ 1454743 h 1454819"/>
              <a:gd name="connsiteX0" fmla="*/ 0 w 4059374"/>
              <a:gd name="connsiteY0" fmla="*/ 912692 h 1426497"/>
              <a:gd name="connsiteX1" fmla="*/ 400594 w 4059374"/>
              <a:gd name="connsiteY1" fmla="*/ 42199 h 1426497"/>
              <a:gd name="connsiteX2" fmla="*/ 2020389 w 4059374"/>
              <a:gd name="connsiteY2" fmla="*/ 181172 h 1426497"/>
              <a:gd name="connsiteX3" fmla="*/ 3936274 w 4059374"/>
              <a:gd name="connsiteY3" fmla="*/ 69522 h 1426497"/>
              <a:gd name="connsiteX4" fmla="*/ 3988526 w 4059374"/>
              <a:gd name="connsiteY4" fmla="*/ 1426498 h 1426497"/>
              <a:gd name="connsiteX0" fmla="*/ 0 w 4059374"/>
              <a:gd name="connsiteY0" fmla="*/ 988039 h 1501845"/>
              <a:gd name="connsiteX1" fmla="*/ 400594 w 4059374"/>
              <a:gd name="connsiteY1" fmla="*/ 117546 h 1501845"/>
              <a:gd name="connsiteX2" fmla="*/ 2098766 w 4059374"/>
              <a:gd name="connsiteY2" fmla="*/ 10625 h 1501845"/>
              <a:gd name="connsiteX3" fmla="*/ 3936274 w 4059374"/>
              <a:gd name="connsiteY3" fmla="*/ 144869 h 1501845"/>
              <a:gd name="connsiteX4" fmla="*/ 3988526 w 4059374"/>
              <a:gd name="connsiteY4" fmla="*/ 1501845 h 1501845"/>
              <a:gd name="connsiteX0" fmla="*/ 0 w 4074692"/>
              <a:gd name="connsiteY0" fmla="*/ 988039 h 1520059"/>
              <a:gd name="connsiteX1" fmla="*/ 400594 w 4074692"/>
              <a:gd name="connsiteY1" fmla="*/ 117546 h 1520059"/>
              <a:gd name="connsiteX2" fmla="*/ 2098766 w 4074692"/>
              <a:gd name="connsiteY2" fmla="*/ 10625 h 1520059"/>
              <a:gd name="connsiteX3" fmla="*/ 3936274 w 4074692"/>
              <a:gd name="connsiteY3" fmla="*/ 144869 h 1520059"/>
              <a:gd name="connsiteX4" fmla="*/ 4058194 w 4074692"/>
              <a:gd name="connsiteY4" fmla="*/ 1520059 h 1520059"/>
              <a:gd name="connsiteX0" fmla="*/ 0 w 4124503"/>
              <a:gd name="connsiteY0" fmla="*/ 988039 h 1520059"/>
              <a:gd name="connsiteX1" fmla="*/ 400594 w 4124503"/>
              <a:gd name="connsiteY1" fmla="*/ 117546 h 1520059"/>
              <a:gd name="connsiteX2" fmla="*/ 2098766 w 4124503"/>
              <a:gd name="connsiteY2" fmla="*/ 10625 h 1520059"/>
              <a:gd name="connsiteX3" fmla="*/ 3936274 w 4124503"/>
              <a:gd name="connsiteY3" fmla="*/ 144869 h 1520059"/>
              <a:gd name="connsiteX4" fmla="*/ 4058194 w 4124503"/>
              <a:gd name="connsiteY4" fmla="*/ 1520059 h 1520059"/>
              <a:gd name="connsiteX0" fmla="*/ 23707 w 4148210"/>
              <a:gd name="connsiteY0" fmla="*/ 1019237 h 1551257"/>
              <a:gd name="connsiteX1" fmla="*/ 154336 w 4148210"/>
              <a:gd name="connsiteY1" fmla="*/ 66779 h 1551257"/>
              <a:gd name="connsiteX2" fmla="*/ 2122473 w 4148210"/>
              <a:gd name="connsiteY2" fmla="*/ 41823 h 1551257"/>
              <a:gd name="connsiteX3" fmla="*/ 3959981 w 4148210"/>
              <a:gd name="connsiteY3" fmla="*/ 176067 h 1551257"/>
              <a:gd name="connsiteX4" fmla="*/ 4081901 w 4148210"/>
              <a:gd name="connsiteY4" fmla="*/ 1551257 h 1551257"/>
              <a:gd name="connsiteX0" fmla="*/ 0 w 4220297"/>
              <a:gd name="connsiteY0" fmla="*/ 1028344 h 1551257"/>
              <a:gd name="connsiteX1" fmla="*/ 226423 w 4220297"/>
              <a:gd name="connsiteY1" fmla="*/ 66779 h 1551257"/>
              <a:gd name="connsiteX2" fmla="*/ 2194560 w 4220297"/>
              <a:gd name="connsiteY2" fmla="*/ 41823 h 1551257"/>
              <a:gd name="connsiteX3" fmla="*/ 4032068 w 4220297"/>
              <a:gd name="connsiteY3" fmla="*/ 176067 h 1551257"/>
              <a:gd name="connsiteX4" fmla="*/ 4153988 w 4220297"/>
              <a:gd name="connsiteY4" fmla="*/ 1551257 h 1551257"/>
              <a:gd name="connsiteX0" fmla="*/ 8516 w 4228813"/>
              <a:gd name="connsiteY0" fmla="*/ 1028344 h 1551257"/>
              <a:gd name="connsiteX1" fmla="*/ 234939 w 4228813"/>
              <a:gd name="connsiteY1" fmla="*/ 66779 h 1551257"/>
              <a:gd name="connsiteX2" fmla="*/ 2203076 w 4228813"/>
              <a:gd name="connsiteY2" fmla="*/ 41823 h 1551257"/>
              <a:gd name="connsiteX3" fmla="*/ 4040584 w 4228813"/>
              <a:gd name="connsiteY3" fmla="*/ 176067 h 1551257"/>
              <a:gd name="connsiteX4" fmla="*/ 4162504 w 4228813"/>
              <a:gd name="connsiteY4" fmla="*/ 1551257 h 1551257"/>
              <a:gd name="connsiteX0" fmla="*/ 8516 w 4266155"/>
              <a:gd name="connsiteY0" fmla="*/ 1028344 h 1740081"/>
              <a:gd name="connsiteX1" fmla="*/ 234939 w 4266155"/>
              <a:gd name="connsiteY1" fmla="*/ 66779 h 1740081"/>
              <a:gd name="connsiteX2" fmla="*/ 2203076 w 4266155"/>
              <a:gd name="connsiteY2" fmla="*/ 41823 h 1740081"/>
              <a:gd name="connsiteX3" fmla="*/ 4040584 w 4266155"/>
              <a:gd name="connsiteY3" fmla="*/ 176067 h 1740081"/>
              <a:gd name="connsiteX4" fmla="*/ 4237133 w 4266155"/>
              <a:gd name="connsiteY4" fmla="*/ 1740081 h 1740081"/>
              <a:gd name="connsiteX0" fmla="*/ 14991 w 4272630"/>
              <a:gd name="connsiteY0" fmla="*/ 1000153 h 1711890"/>
              <a:gd name="connsiteX1" fmla="*/ 224829 w 4272630"/>
              <a:gd name="connsiteY1" fmla="*/ 162879 h 1711890"/>
              <a:gd name="connsiteX2" fmla="*/ 2209551 w 4272630"/>
              <a:gd name="connsiteY2" fmla="*/ 13632 h 1711890"/>
              <a:gd name="connsiteX3" fmla="*/ 4047059 w 4272630"/>
              <a:gd name="connsiteY3" fmla="*/ 147876 h 1711890"/>
              <a:gd name="connsiteX4" fmla="*/ 4243608 w 4272630"/>
              <a:gd name="connsiteY4" fmla="*/ 1711890 h 1711890"/>
              <a:gd name="connsiteX0" fmla="*/ 14991 w 4269323"/>
              <a:gd name="connsiteY0" fmla="*/ 999422 h 1711159"/>
              <a:gd name="connsiteX1" fmla="*/ 224829 w 4269323"/>
              <a:gd name="connsiteY1" fmla="*/ 162148 h 1711159"/>
              <a:gd name="connsiteX2" fmla="*/ 2209551 w 4269323"/>
              <a:gd name="connsiteY2" fmla="*/ 12901 h 1711159"/>
              <a:gd name="connsiteX3" fmla="*/ 4038766 w 4269323"/>
              <a:gd name="connsiteY3" fmla="*/ 423348 h 1711159"/>
              <a:gd name="connsiteX4" fmla="*/ 4243608 w 4269323"/>
              <a:gd name="connsiteY4" fmla="*/ 1711159 h 1711159"/>
              <a:gd name="connsiteX0" fmla="*/ 14991 w 4291825"/>
              <a:gd name="connsiteY0" fmla="*/ 989021 h 1700758"/>
              <a:gd name="connsiteX1" fmla="*/ 224829 w 4291825"/>
              <a:gd name="connsiteY1" fmla="*/ 151747 h 1700758"/>
              <a:gd name="connsiteX2" fmla="*/ 2209551 w 4291825"/>
              <a:gd name="connsiteY2" fmla="*/ 2500 h 1700758"/>
              <a:gd name="connsiteX3" fmla="*/ 4088520 w 4291825"/>
              <a:gd name="connsiteY3" fmla="*/ 233415 h 1700758"/>
              <a:gd name="connsiteX4" fmla="*/ 4243608 w 4291825"/>
              <a:gd name="connsiteY4" fmla="*/ 1700758 h 1700758"/>
              <a:gd name="connsiteX0" fmla="*/ 14991 w 4291825"/>
              <a:gd name="connsiteY0" fmla="*/ 963186 h 1674923"/>
              <a:gd name="connsiteX1" fmla="*/ 224829 w 4291825"/>
              <a:gd name="connsiteY1" fmla="*/ 125912 h 1674923"/>
              <a:gd name="connsiteX2" fmla="*/ 2217843 w 4291825"/>
              <a:gd name="connsiteY2" fmla="*/ 4286 h 1674923"/>
              <a:gd name="connsiteX3" fmla="*/ 4088520 w 4291825"/>
              <a:gd name="connsiteY3" fmla="*/ 207580 h 1674923"/>
              <a:gd name="connsiteX4" fmla="*/ 4243608 w 4291825"/>
              <a:gd name="connsiteY4" fmla="*/ 1674923 h 167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1825" h="1674923">
                <a:moveTo>
                  <a:pt x="14991" y="963186"/>
                </a:moveTo>
                <a:cubicBezTo>
                  <a:pt x="35311" y="969891"/>
                  <a:pt x="-111902" y="247832"/>
                  <a:pt x="224829" y="125912"/>
                </a:cubicBezTo>
                <a:cubicBezTo>
                  <a:pt x="561561" y="3992"/>
                  <a:pt x="1573895" y="-9325"/>
                  <a:pt x="2217843" y="4286"/>
                </a:cubicBezTo>
                <a:cubicBezTo>
                  <a:pt x="2861791" y="17897"/>
                  <a:pt x="3760497" y="26"/>
                  <a:pt x="4088520" y="207580"/>
                </a:cubicBezTo>
                <a:cubicBezTo>
                  <a:pt x="4416543" y="415134"/>
                  <a:pt x="4250865" y="1664298"/>
                  <a:pt x="4243608" y="1674923"/>
                </a:cubicBezTo>
              </a:path>
            </a:pathLst>
          </a:custGeom>
          <a:ln w="38100" cap="flat" cmpd="sng" algn="ctr">
            <a:solidFill>
              <a:schemeClr val="accent2">
                <a:lumMod val="50000"/>
              </a:schemeClr>
            </a:solidFill>
            <a:prstDash val="lg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3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1" b="0" i="0" u="none" strike="noStrike" kern="1200" cap="none" spc="0" normalizeH="0" baseline="0" noProof="0">
              <a:ln>
                <a:solidFill>
                  <a:srgbClr val="4F1418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5126" r="4780"/>
          <a:stretch/>
        </p:blipFill>
        <p:spPr>
          <a:xfrm>
            <a:off x="526461" y="1461121"/>
            <a:ext cx="6912078" cy="4342859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435509" y="133890"/>
            <a:ext cx="9320981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Баннер в ГИС «</a:t>
            </a:r>
            <a:r>
              <a:rPr lang="ru-RU" sz="2000" b="1" i="0" dirty="0" smtClean="0">
                <a:solidFill>
                  <a:srgbClr val="4F141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Электронное образование Республики Татарстан»</a:t>
            </a:r>
          </a:p>
          <a:p>
            <a:pPr algn="ctr"/>
            <a:endParaRPr lang="ru-RU" sz="800" b="1" i="0" dirty="0" smtClean="0">
              <a:solidFill>
                <a:srgbClr val="4F1418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ВЫСТАВКИ И АКЦИИ (февраль-декабрь 2023 г.)</a:t>
            </a:r>
            <a:endParaRPr lang="ru-RU" sz="2000" b="1" dirty="0">
              <a:solidFill>
                <a:srgbClr val="4F14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456" y="1461116"/>
            <a:ext cx="5064931" cy="515777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0302" y="1809473"/>
            <a:ext cx="5861692" cy="2911794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4" name="Прямая со стрелкой 13"/>
          <p:cNvCxnSpPr/>
          <p:nvPr/>
        </p:nvCxnSpPr>
        <p:spPr>
          <a:xfrm>
            <a:off x="10956175" y="4454477"/>
            <a:ext cx="8312" cy="615142"/>
          </a:xfrm>
          <a:prstGeom prst="straightConnector1">
            <a:avLst/>
          </a:prstGeom>
          <a:ln w="38100" cap="flat" cmpd="sng" algn="ctr">
            <a:solidFill>
              <a:srgbClr val="B32623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569199" y="5069619"/>
            <a:ext cx="4442691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16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Онлайн-доска заполняется ЦОПМКП. </a:t>
            </a:r>
          </a:p>
          <a:p>
            <a:pPr algn="just">
              <a:lnSpc>
                <a:spcPts val="2000"/>
              </a:lnSpc>
            </a:pPr>
            <a:r>
              <a:rPr lang="ru-RU" sz="16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организации могут предложить </a:t>
            </a:r>
            <a:r>
              <a:rPr lang="ru-RU" sz="1600" b="1" u="sng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ссылку на новость</a:t>
            </a:r>
            <a:r>
              <a:rPr lang="ru-RU" sz="16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размещенную в своей социальной сети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46192" y="1071709"/>
            <a:ext cx="301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Баннер ведет </a:t>
            </a:r>
            <a:r>
              <a:rPr lang="ru-RU" sz="1200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онлайн-доску </a:t>
            </a:r>
            <a:r>
              <a:rPr lang="en-US" sz="1200" b="1" dirty="0" err="1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endParaRPr lang="ru-RU" sz="1200" b="1" dirty="0" smtClean="0">
              <a:solidFill>
                <a:srgbClr val="4F14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</a:t>
            </a:r>
            <a:r>
              <a:rPr lang="ru-RU" sz="1200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педагога и наставника 2023. </a:t>
            </a:r>
            <a:r>
              <a:rPr lang="ru-RU" sz="1200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ВЫСТАВКИ И </a:t>
            </a:r>
            <a:r>
              <a:rPr lang="ru-RU" sz="1200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АКЦИИ»</a:t>
            </a:r>
            <a:endParaRPr lang="ru-RU" sz="1200" b="1" dirty="0">
              <a:solidFill>
                <a:srgbClr val="4F14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61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/>
        </p:nvSpPr>
        <p:spPr>
          <a:xfrm>
            <a:off x="3990077" y="1121290"/>
            <a:ext cx="4507356" cy="736474"/>
          </a:xfrm>
          <a:custGeom>
            <a:avLst/>
            <a:gdLst>
              <a:gd name="connsiteX0" fmla="*/ 0 w 3988526"/>
              <a:gd name="connsiteY0" fmla="*/ 742992 h 1256863"/>
              <a:gd name="connsiteX1" fmla="*/ 2020389 w 3988526"/>
              <a:gd name="connsiteY1" fmla="*/ 11472 h 1256863"/>
              <a:gd name="connsiteX2" fmla="*/ 3988526 w 3988526"/>
              <a:gd name="connsiteY2" fmla="*/ 1256798 h 1256863"/>
              <a:gd name="connsiteX0" fmla="*/ 0 w 3988526"/>
              <a:gd name="connsiteY0" fmla="*/ 940937 h 1454819"/>
              <a:gd name="connsiteX1" fmla="*/ 400594 w 3988526"/>
              <a:gd name="connsiteY1" fmla="*/ 70444 h 1454819"/>
              <a:gd name="connsiteX2" fmla="*/ 2020389 w 3988526"/>
              <a:gd name="connsiteY2" fmla="*/ 209417 h 1454819"/>
              <a:gd name="connsiteX3" fmla="*/ 3988526 w 3988526"/>
              <a:gd name="connsiteY3" fmla="*/ 1454743 h 1454819"/>
              <a:gd name="connsiteX0" fmla="*/ 0 w 4059374"/>
              <a:gd name="connsiteY0" fmla="*/ 912692 h 1426497"/>
              <a:gd name="connsiteX1" fmla="*/ 400594 w 4059374"/>
              <a:gd name="connsiteY1" fmla="*/ 42199 h 1426497"/>
              <a:gd name="connsiteX2" fmla="*/ 2020389 w 4059374"/>
              <a:gd name="connsiteY2" fmla="*/ 181172 h 1426497"/>
              <a:gd name="connsiteX3" fmla="*/ 3936274 w 4059374"/>
              <a:gd name="connsiteY3" fmla="*/ 69522 h 1426497"/>
              <a:gd name="connsiteX4" fmla="*/ 3988526 w 4059374"/>
              <a:gd name="connsiteY4" fmla="*/ 1426498 h 1426497"/>
              <a:gd name="connsiteX0" fmla="*/ 0 w 4059374"/>
              <a:gd name="connsiteY0" fmla="*/ 988039 h 1501845"/>
              <a:gd name="connsiteX1" fmla="*/ 400594 w 4059374"/>
              <a:gd name="connsiteY1" fmla="*/ 117546 h 1501845"/>
              <a:gd name="connsiteX2" fmla="*/ 2098766 w 4059374"/>
              <a:gd name="connsiteY2" fmla="*/ 10625 h 1501845"/>
              <a:gd name="connsiteX3" fmla="*/ 3936274 w 4059374"/>
              <a:gd name="connsiteY3" fmla="*/ 144869 h 1501845"/>
              <a:gd name="connsiteX4" fmla="*/ 3988526 w 4059374"/>
              <a:gd name="connsiteY4" fmla="*/ 1501845 h 1501845"/>
              <a:gd name="connsiteX0" fmla="*/ 0 w 4074692"/>
              <a:gd name="connsiteY0" fmla="*/ 988039 h 1520059"/>
              <a:gd name="connsiteX1" fmla="*/ 400594 w 4074692"/>
              <a:gd name="connsiteY1" fmla="*/ 117546 h 1520059"/>
              <a:gd name="connsiteX2" fmla="*/ 2098766 w 4074692"/>
              <a:gd name="connsiteY2" fmla="*/ 10625 h 1520059"/>
              <a:gd name="connsiteX3" fmla="*/ 3936274 w 4074692"/>
              <a:gd name="connsiteY3" fmla="*/ 144869 h 1520059"/>
              <a:gd name="connsiteX4" fmla="*/ 4058194 w 4074692"/>
              <a:gd name="connsiteY4" fmla="*/ 1520059 h 1520059"/>
              <a:gd name="connsiteX0" fmla="*/ 0 w 4124503"/>
              <a:gd name="connsiteY0" fmla="*/ 988039 h 1520059"/>
              <a:gd name="connsiteX1" fmla="*/ 400594 w 4124503"/>
              <a:gd name="connsiteY1" fmla="*/ 117546 h 1520059"/>
              <a:gd name="connsiteX2" fmla="*/ 2098766 w 4124503"/>
              <a:gd name="connsiteY2" fmla="*/ 10625 h 1520059"/>
              <a:gd name="connsiteX3" fmla="*/ 3936274 w 4124503"/>
              <a:gd name="connsiteY3" fmla="*/ 144869 h 1520059"/>
              <a:gd name="connsiteX4" fmla="*/ 4058194 w 4124503"/>
              <a:gd name="connsiteY4" fmla="*/ 1520059 h 1520059"/>
              <a:gd name="connsiteX0" fmla="*/ 23707 w 4148210"/>
              <a:gd name="connsiteY0" fmla="*/ 1019237 h 1551257"/>
              <a:gd name="connsiteX1" fmla="*/ 154336 w 4148210"/>
              <a:gd name="connsiteY1" fmla="*/ 66779 h 1551257"/>
              <a:gd name="connsiteX2" fmla="*/ 2122473 w 4148210"/>
              <a:gd name="connsiteY2" fmla="*/ 41823 h 1551257"/>
              <a:gd name="connsiteX3" fmla="*/ 3959981 w 4148210"/>
              <a:gd name="connsiteY3" fmla="*/ 176067 h 1551257"/>
              <a:gd name="connsiteX4" fmla="*/ 4081901 w 4148210"/>
              <a:gd name="connsiteY4" fmla="*/ 1551257 h 1551257"/>
              <a:gd name="connsiteX0" fmla="*/ 0 w 4220297"/>
              <a:gd name="connsiteY0" fmla="*/ 1028344 h 1551257"/>
              <a:gd name="connsiteX1" fmla="*/ 226423 w 4220297"/>
              <a:gd name="connsiteY1" fmla="*/ 66779 h 1551257"/>
              <a:gd name="connsiteX2" fmla="*/ 2194560 w 4220297"/>
              <a:gd name="connsiteY2" fmla="*/ 41823 h 1551257"/>
              <a:gd name="connsiteX3" fmla="*/ 4032068 w 4220297"/>
              <a:gd name="connsiteY3" fmla="*/ 176067 h 1551257"/>
              <a:gd name="connsiteX4" fmla="*/ 4153988 w 4220297"/>
              <a:gd name="connsiteY4" fmla="*/ 1551257 h 1551257"/>
              <a:gd name="connsiteX0" fmla="*/ 8516 w 4228813"/>
              <a:gd name="connsiteY0" fmla="*/ 1028344 h 1551257"/>
              <a:gd name="connsiteX1" fmla="*/ 234939 w 4228813"/>
              <a:gd name="connsiteY1" fmla="*/ 66779 h 1551257"/>
              <a:gd name="connsiteX2" fmla="*/ 2203076 w 4228813"/>
              <a:gd name="connsiteY2" fmla="*/ 41823 h 1551257"/>
              <a:gd name="connsiteX3" fmla="*/ 4040584 w 4228813"/>
              <a:gd name="connsiteY3" fmla="*/ 176067 h 1551257"/>
              <a:gd name="connsiteX4" fmla="*/ 4162504 w 4228813"/>
              <a:gd name="connsiteY4" fmla="*/ 1551257 h 1551257"/>
              <a:gd name="connsiteX0" fmla="*/ 8516 w 4266155"/>
              <a:gd name="connsiteY0" fmla="*/ 1028344 h 1740081"/>
              <a:gd name="connsiteX1" fmla="*/ 234939 w 4266155"/>
              <a:gd name="connsiteY1" fmla="*/ 66779 h 1740081"/>
              <a:gd name="connsiteX2" fmla="*/ 2203076 w 4266155"/>
              <a:gd name="connsiteY2" fmla="*/ 41823 h 1740081"/>
              <a:gd name="connsiteX3" fmla="*/ 4040584 w 4266155"/>
              <a:gd name="connsiteY3" fmla="*/ 176067 h 1740081"/>
              <a:gd name="connsiteX4" fmla="*/ 4237133 w 4266155"/>
              <a:gd name="connsiteY4" fmla="*/ 1740081 h 1740081"/>
              <a:gd name="connsiteX0" fmla="*/ 14991 w 4272630"/>
              <a:gd name="connsiteY0" fmla="*/ 1000153 h 1711890"/>
              <a:gd name="connsiteX1" fmla="*/ 224829 w 4272630"/>
              <a:gd name="connsiteY1" fmla="*/ 162879 h 1711890"/>
              <a:gd name="connsiteX2" fmla="*/ 2209551 w 4272630"/>
              <a:gd name="connsiteY2" fmla="*/ 13632 h 1711890"/>
              <a:gd name="connsiteX3" fmla="*/ 4047059 w 4272630"/>
              <a:gd name="connsiteY3" fmla="*/ 147876 h 1711890"/>
              <a:gd name="connsiteX4" fmla="*/ 4243608 w 4272630"/>
              <a:gd name="connsiteY4" fmla="*/ 1711890 h 1711890"/>
              <a:gd name="connsiteX0" fmla="*/ 14991 w 4269323"/>
              <a:gd name="connsiteY0" fmla="*/ 999422 h 1711159"/>
              <a:gd name="connsiteX1" fmla="*/ 224829 w 4269323"/>
              <a:gd name="connsiteY1" fmla="*/ 162148 h 1711159"/>
              <a:gd name="connsiteX2" fmla="*/ 2209551 w 4269323"/>
              <a:gd name="connsiteY2" fmla="*/ 12901 h 1711159"/>
              <a:gd name="connsiteX3" fmla="*/ 4038766 w 4269323"/>
              <a:gd name="connsiteY3" fmla="*/ 423348 h 1711159"/>
              <a:gd name="connsiteX4" fmla="*/ 4243608 w 4269323"/>
              <a:gd name="connsiteY4" fmla="*/ 1711159 h 1711159"/>
              <a:gd name="connsiteX0" fmla="*/ 14991 w 4291825"/>
              <a:gd name="connsiteY0" fmla="*/ 989021 h 1700758"/>
              <a:gd name="connsiteX1" fmla="*/ 224829 w 4291825"/>
              <a:gd name="connsiteY1" fmla="*/ 151747 h 1700758"/>
              <a:gd name="connsiteX2" fmla="*/ 2209551 w 4291825"/>
              <a:gd name="connsiteY2" fmla="*/ 2500 h 1700758"/>
              <a:gd name="connsiteX3" fmla="*/ 4088520 w 4291825"/>
              <a:gd name="connsiteY3" fmla="*/ 233415 h 1700758"/>
              <a:gd name="connsiteX4" fmla="*/ 4243608 w 4291825"/>
              <a:gd name="connsiteY4" fmla="*/ 1700758 h 1700758"/>
              <a:gd name="connsiteX0" fmla="*/ 14991 w 4291825"/>
              <a:gd name="connsiteY0" fmla="*/ 963186 h 1674923"/>
              <a:gd name="connsiteX1" fmla="*/ 224829 w 4291825"/>
              <a:gd name="connsiteY1" fmla="*/ 125912 h 1674923"/>
              <a:gd name="connsiteX2" fmla="*/ 2217843 w 4291825"/>
              <a:gd name="connsiteY2" fmla="*/ 4286 h 1674923"/>
              <a:gd name="connsiteX3" fmla="*/ 4088520 w 4291825"/>
              <a:gd name="connsiteY3" fmla="*/ 207580 h 1674923"/>
              <a:gd name="connsiteX4" fmla="*/ 4243608 w 4291825"/>
              <a:gd name="connsiteY4" fmla="*/ 1674923 h 167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1825" h="1674923">
                <a:moveTo>
                  <a:pt x="14991" y="963186"/>
                </a:moveTo>
                <a:cubicBezTo>
                  <a:pt x="35311" y="969891"/>
                  <a:pt x="-111902" y="247832"/>
                  <a:pt x="224829" y="125912"/>
                </a:cubicBezTo>
                <a:cubicBezTo>
                  <a:pt x="561561" y="3992"/>
                  <a:pt x="1573895" y="-9325"/>
                  <a:pt x="2217843" y="4286"/>
                </a:cubicBezTo>
                <a:cubicBezTo>
                  <a:pt x="2861791" y="17897"/>
                  <a:pt x="3760497" y="26"/>
                  <a:pt x="4088520" y="207580"/>
                </a:cubicBezTo>
                <a:cubicBezTo>
                  <a:pt x="4416543" y="415134"/>
                  <a:pt x="4250865" y="1664298"/>
                  <a:pt x="4243608" y="1674923"/>
                </a:cubicBezTo>
              </a:path>
            </a:pathLst>
          </a:custGeom>
          <a:ln w="38100" cap="flat" cmpd="sng" algn="ctr">
            <a:solidFill>
              <a:schemeClr val="accent2">
                <a:lumMod val="50000"/>
              </a:schemeClr>
            </a:solidFill>
            <a:prstDash val="lg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3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1" b="0" i="0" u="none" strike="noStrike" kern="1200" cap="none" spc="0" normalizeH="0" baseline="0" noProof="0">
              <a:ln>
                <a:solidFill>
                  <a:srgbClr val="481316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5126" r="4780"/>
          <a:stretch/>
        </p:blipFill>
        <p:spPr>
          <a:xfrm>
            <a:off x="555848" y="1487685"/>
            <a:ext cx="6912078" cy="4342859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435509" y="133890"/>
            <a:ext cx="932098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Баннер в ГИС «</a:t>
            </a:r>
            <a:r>
              <a:rPr lang="ru-RU" sz="2000" b="1" i="0" dirty="0" smtClean="0">
                <a:solidFill>
                  <a:srgbClr val="48131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Электронное образование Республики Татарстан»</a:t>
            </a:r>
          </a:p>
          <a:p>
            <a:pPr algn="ctr"/>
            <a:endParaRPr lang="ru-RU" sz="800" b="1" i="0" dirty="0" smtClean="0">
              <a:solidFill>
                <a:srgbClr val="48131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ФОТОАРХИВ «МОЙ ЛЮБИМЫЙ УЧИТЕЛЬ» </a:t>
            </a:r>
            <a:r>
              <a:rPr lang="ru-RU" sz="2000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(февраль-декабрь 2023 </a:t>
            </a:r>
            <a:r>
              <a:rPr lang="ru-RU" sz="20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г.)</a:t>
            </a:r>
            <a:endParaRPr lang="ru-RU" sz="2000" b="1" dirty="0">
              <a:solidFill>
                <a:srgbClr val="4F14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355" y="1487756"/>
            <a:ext cx="5068390" cy="537382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b="2433"/>
          <a:stretch/>
        </p:blipFill>
        <p:spPr>
          <a:xfrm>
            <a:off x="5393219" y="1890688"/>
            <a:ext cx="6446958" cy="3143359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467926" y="5212329"/>
            <a:ext cx="44426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Онлайн-доска заполняется всеми образовательными организациями.</a:t>
            </a:r>
          </a:p>
          <a:p>
            <a:pPr algn="just"/>
            <a:r>
              <a:rPr lang="ru-RU" sz="16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Формат: </a:t>
            </a:r>
            <a:r>
              <a:rPr lang="ru-RU" sz="1600" b="1" u="sng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 в хорошем качестве, подпись</a:t>
            </a:r>
            <a:r>
              <a:rPr lang="ru-RU" sz="16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(ФИО, должность, </a:t>
            </a:r>
            <a:r>
              <a:rPr lang="ru-RU" sz="1600" b="1" dirty="0" err="1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обр.организация</a:t>
            </a:r>
            <a:r>
              <a:rPr lang="ru-RU" sz="16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любимого учителя, 1-2 предложения о нем)</a:t>
            </a:r>
            <a:endParaRPr lang="ru-RU" sz="1600" b="1" dirty="0">
              <a:solidFill>
                <a:srgbClr val="4F14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0897985" y="4760788"/>
            <a:ext cx="8313" cy="546517"/>
          </a:xfrm>
          <a:prstGeom prst="straightConnector1">
            <a:avLst/>
          </a:prstGeom>
          <a:ln w="38100" cap="flat" cmpd="sng" algn="ctr">
            <a:solidFill>
              <a:srgbClr val="B32623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583446" y="1095059"/>
            <a:ext cx="3472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Баннер ведет на онлайн-доску </a:t>
            </a:r>
            <a:r>
              <a:rPr lang="en-US" sz="1200" b="1" dirty="0" err="1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endParaRPr lang="ru-RU" sz="1200" b="1" dirty="0">
              <a:solidFill>
                <a:srgbClr val="4F14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200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педагога и наставника 2023. ФОТОАРХИВ «МОЙ ЛЮБИМЫЙ УЧИТЕЛЬ</a:t>
            </a:r>
            <a:r>
              <a:rPr lang="ru-RU" sz="1200" b="1" dirty="0" smtClean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200" b="1" dirty="0">
              <a:solidFill>
                <a:srgbClr val="4F14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89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462593" y="125576"/>
            <a:ext cx="93209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</a:t>
            </a:r>
            <a:r>
              <a:rPr lang="ru-RU" sz="200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ВЫСТАВКАХ И </a:t>
            </a:r>
            <a:r>
              <a:rPr lang="ru-RU" sz="20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АКЦИЯХ, </a:t>
            </a:r>
          </a:p>
          <a:p>
            <a:pPr algn="ctr"/>
            <a:r>
              <a:rPr lang="ru-RU" sz="2000" b="1" dirty="0" smtClean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ПРОВОДИМЫХ </a:t>
            </a:r>
            <a:r>
              <a:rPr lang="ru-RU" sz="200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ГОДА ПЕДАГОГА И НАСТАВНИКА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933708"/>
              </p:ext>
            </p:extLst>
          </p:nvPr>
        </p:nvGraphicFramePr>
        <p:xfrm>
          <a:off x="500283" y="833462"/>
          <a:ext cx="11245600" cy="560907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3692">
                  <a:extLst>
                    <a:ext uri="{9D8B030D-6E8A-4147-A177-3AD203B41FA5}">
                      <a16:colId xmlns:a16="http://schemas.microsoft.com/office/drawing/2014/main" val="3477197669"/>
                    </a:ext>
                  </a:extLst>
                </a:gridCol>
                <a:gridCol w="6005712">
                  <a:extLst>
                    <a:ext uri="{9D8B030D-6E8A-4147-A177-3AD203B41FA5}">
                      <a16:colId xmlns:a16="http://schemas.microsoft.com/office/drawing/2014/main" val="480970080"/>
                    </a:ext>
                  </a:extLst>
                </a:gridCol>
                <a:gridCol w="1022466">
                  <a:extLst>
                    <a:ext uri="{9D8B030D-6E8A-4147-A177-3AD203B41FA5}">
                      <a16:colId xmlns:a16="http://schemas.microsoft.com/office/drawing/2014/main" val="3812887746"/>
                    </a:ext>
                  </a:extLst>
                </a:gridCol>
                <a:gridCol w="3873730">
                  <a:extLst>
                    <a:ext uri="{9D8B030D-6E8A-4147-A177-3AD203B41FA5}">
                      <a16:colId xmlns:a16="http://schemas.microsoft.com/office/drawing/2014/main" val="1708109301"/>
                    </a:ext>
                  </a:extLst>
                </a:gridCol>
              </a:tblGrid>
              <a:tr h="1638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№ п/п</a:t>
                      </a:r>
                      <a:endParaRPr lang="ru-RU" sz="105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Наименование мероприятия</a:t>
                      </a:r>
                      <a:endParaRPr lang="ru-RU" sz="105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Срок проведения</a:t>
                      </a:r>
                      <a:endParaRPr lang="ru-RU" sz="105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Форма проведения</a:t>
                      </a:r>
                      <a:endParaRPr lang="ru-RU" sz="105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996441"/>
                  </a:ext>
                </a:extLst>
              </a:tr>
              <a:tr h="78972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1.</a:t>
                      </a: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Выставка-обзор новинок педагогической литературы «Новые книги </a:t>
                      </a:r>
                      <a:r>
                        <a:rPr lang="ru-RU" sz="1050" dirty="0" smtClean="0">
                          <a:effectLst/>
                        </a:rPr>
                        <a:t>в учительском </a:t>
                      </a:r>
                      <a:r>
                        <a:rPr lang="ru-RU" sz="1050" dirty="0">
                          <a:effectLst/>
                        </a:rPr>
                        <a:t>кейсе»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Раз в квартал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Очная выставка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Виртуальная выставка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 err="1">
                          <a:effectLst/>
                        </a:rPr>
                        <a:t>Флешмобы</a:t>
                      </a:r>
                      <a:r>
                        <a:rPr lang="ru-RU" sz="1050" dirty="0">
                          <a:effectLst/>
                        </a:rPr>
                        <a:t> и акции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Прямые эфиры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 err="1">
                          <a:effectLst/>
                        </a:rPr>
                        <a:t>Видеоконтент</a:t>
                      </a:r>
                      <a:endParaRPr lang="ru-RU" sz="105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Опросы и голосования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421789"/>
                  </a:ext>
                </a:extLst>
              </a:tr>
              <a:tr h="21297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2.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Выставка-история «Как учились в старину» (о первых школах в стране, республике)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Февраль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 err="1">
                          <a:effectLst/>
                        </a:rPr>
                        <a:t>Видеоконтент</a:t>
                      </a:r>
                      <a:endParaRPr lang="ru-RU" sz="105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Опросы и голосования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Презентация </a:t>
                      </a:r>
                      <a:r>
                        <a:rPr lang="ru-RU" sz="1050" dirty="0" err="1">
                          <a:effectLst/>
                        </a:rPr>
                        <a:t>Prezi</a:t>
                      </a:r>
                      <a:endParaRPr lang="ru-RU" sz="105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Прямые эфиры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 err="1">
                          <a:effectLst/>
                        </a:rPr>
                        <a:t>Флешмобы</a:t>
                      </a:r>
                      <a:r>
                        <a:rPr lang="ru-RU" sz="1050" dirty="0">
                          <a:effectLst/>
                        </a:rPr>
                        <a:t> и акции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Фотоколлаж 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66960"/>
                  </a:ext>
                </a:extLst>
              </a:tr>
              <a:tr h="16794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3.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Фотовыставки «Весёлые мгновенья школьных перемен», «Улыбка наставника»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Март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197439"/>
                  </a:ext>
                </a:extLst>
              </a:tr>
              <a:tr h="32766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4.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Выставка-персоналия о выдающихся педагогах «Такая есть профессия - учитель»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Апрель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059468"/>
                  </a:ext>
                </a:extLst>
              </a:tr>
              <a:tr h="16383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5.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Акция-воспоминание «Школьные годы чудесные»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Май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435776"/>
                  </a:ext>
                </a:extLst>
              </a:tr>
              <a:tr h="32766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6.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Выставка-словарь «Откуда слово школьное пришло?» (значение самых известных слов, таких как педагог, декан, парта)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Июнь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446697"/>
                  </a:ext>
                </a:extLst>
              </a:tr>
              <a:tr h="32766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7.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Выставка-представление «Педагогические идеи древних философов», «Популярные методики преподавания»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Июль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136877"/>
                  </a:ext>
                </a:extLst>
              </a:tr>
              <a:tr h="116514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8.</a:t>
                      </a: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Выставка-представление «Педагоги в лицах»/«Великие педагоги, наставники прошлого»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Август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Фото и информация об учителях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Презентация </a:t>
                      </a:r>
                      <a:r>
                        <a:rPr lang="ru-RU" sz="1050" dirty="0" err="1">
                          <a:effectLst/>
                        </a:rPr>
                        <a:t>Prezi</a:t>
                      </a:r>
                      <a:r>
                        <a:rPr lang="ru-RU" sz="1050" dirty="0">
                          <a:effectLst/>
                        </a:rPr>
                        <a:t> от всего района (об учителях района)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 err="1">
                          <a:effectLst/>
                        </a:rPr>
                        <a:t>Флешмобы</a:t>
                      </a:r>
                      <a:r>
                        <a:rPr lang="ru-RU" sz="1050" dirty="0">
                          <a:effectLst/>
                        </a:rPr>
                        <a:t> и акции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Прямые эфиры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 err="1">
                          <a:effectLst/>
                        </a:rPr>
                        <a:t>Видеоконтент</a:t>
                      </a:r>
                      <a:endParaRPr lang="ru-RU" sz="105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Опросы и голосования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24911"/>
                  </a:ext>
                </a:extLst>
              </a:tr>
              <a:tr h="16383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9.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Выставка - поздравление «Букет любимому учителю»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spc="-10">
                          <a:effectLst/>
                        </a:rPr>
                        <a:t>Сентябрь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 err="1">
                          <a:effectLst/>
                        </a:rPr>
                        <a:t>Видеоконтент</a:t>
                      </a:r>
                      <a:endParaRPr lang="ru-RU" sz="105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Опросы и голосования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Презентация </a:t>
                      </a:r>
                      <a:r>
                        <a:rPr lang="ru-RU" sz="1050" dirty="0" err="1">
                          <a:effectLst/>
                        </a:rPr>
                        <a:t>Prezi</a:t>
                      </a:r>
                      <a:endParaRPr lang="ru-RU" sz="105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Прямые эфиры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 err="1">
                          <a:effectLst/>
                        </a:rPr>
                        <a:t>Флешмобы</a:t>
                      </a:r>
                      <a:r>
                        <a:rPr lang="ru-RU" sz="1050" dirty="0">
                          <a:effectLst/>
                        </a:rPr>
                        <a:t> и акции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73025" algn="l"/>
                          <a:tab pos="695960" algn="l"/>
                        </a:tabLst>
                      </a:pPr>
                      <a:r>
                        <a:rPr lang="ru-RU" sz="1050" dirty="0">
                          <a:effectLst/>
                        </a:rPr>
                        <a:t>Фотоколлаж 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0645240"/>
                  </a:ext>
                </a:extLst>
              </a:tr>
              <a:tr h="16383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10.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Акция-</a:t>
                      </a:r>
                      <a:r>
                        <a:rPr lang="ru-RU" sz="1050" dirty="0" err="1">
                          <a:effectLst/>
                        </a:rPr>
                        <a:t>видеопривет</a:t>
                      </a:r>
                      <a:r>
                        <a:rPr lang="ru-RU" sz="1050" dirty="0">
                          <a:effectLst/>
                        </a:rPr>
                        <a:t> «Здравствуй, школа!»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spc="-10">
                          <a:effectLst/>
                        </a:rPr>
                        <a:t>Сентябрь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3612906"/>
                  </a:ext>
                </a:extLst>
              </a:tr>
              <a:tr h="16383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11.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Выставка-поздравление «День учителя - праздник прекрасный»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spc="-10">
                          <a:effectLst/>
                        </a:rPr>
                        <a:t>Октябрь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804008"/>
                  </a:ext>
                </a:extLst>
              </a:tr>
              <a:tr h="32766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12.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Акция «От всей души» (Изготовление и вручение подарков ветеранам педагогического труда)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spc="-10">
                          <a:effectLst/>
                        </a:rPr>
                        <a:t>Октябрь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943020"/>
                  </a:ext>
                </a:extLst>
              </a:tr>
              <a:tr h="32766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13.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Выставка-путешествие «По самым старым учебным заведениям Татарстана»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Ноябрь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042014"/>
                  </a:ext>
                </a:extLst>
              </a:tr>
              <a:tr h="16383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106680" algn="l"/>
                        </a:tabLst>
                      </a:pPr>
                      <a:r>
                        <a:rPr lang="ru-RU" sz="1050" dirty="0" smtClean="0">
                          <a:effectLst/>
                        </a:rPr>
                        <a:t>14.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Фотоархив «Мой любимый учитель»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 течение года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206" marR="46206" marT="0" marB="0" anchor="ctr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233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314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538</Words>
  <Application>Microsoft Office PowerPoint</Application>
  <PresentationFormat>Широкоэкранный</PresentationFormat>
  <Paragraphs>103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44</cp:revision>
  <dcterms:created xsi:type="dcterms:W3CDTF">2023-02-17T07:15:56Z</dcterms:created>
  <dcterms:modified xsi:type="dcterms:W3CDTF">2023-02-20T13:46:35Z</dcterms:modified>
</cp:coreProperties>
</file>