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3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2D2E2C-60F9-460E-AEC4-20E5BAE7C2EC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897E9D-1104-4395-BF29-9FE4A5E678A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50832" y="1856340"/>
            <a:ext cx="4893168" cy="1828800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Мини-трактор «Рысь»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16632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«Центр детского творчества Новошешминского муниципального района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Республики Татарстан»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63988" y="3845092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ученик 4 класса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Хорьков Сергей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ID номер: 74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Хорьков Павел Анатольевич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2024" y="630932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с. Новошешминск, 2019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User\Downloads\WhatsApp Image 2019-04-12 at 11.28.32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5382" r="15373" b="-227"/>
          <a:stretch/>
        </p:blipFill>
        <p:spPr bwMode="auto">
          <a:xfrm>
            <a:off x="458984" y="1856340"/>
            <a:ext cx="3752975" cy="3927743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1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502227"/>
            <a:ext cx="8229600" cy="1440160"/>
          </a:xfrm>
        </p:spPr>
        <p:txBody>
          <a:bodyPr wrap="square"/>
          <a:lstStyle/>
          <a:p>
            <a:pPr marL="0" indent="0" algn="ctr">
              <a:buNone/>
            </a:pPr>
            <a:r>
              <a:rPr lang="ru-RU" dirty="0"/>
              <a:t>Также, на трактор установлены две КПП для широкого диапазона изменения скорости движения и тягового усилия.</a:t>
            </a:r>
          </a:p>
        </p:txBody>
      </p:sp>
      <p:pic>
        <p:nvPicPr>
          <p:cNvPr id="7" name="Рисунок 6" descr="D:\Дарина ЦДТ\Фото ЦДТ\138___09\IMG_104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r="8160" b="16952"/>
          <a:stretch/>
        </p:blipFill>
        <p:spPr bwMode="auto">
          <a:xfrm>
            <a:off x="722012" y="3544699"/>
            <a:ext cx="3384376" cy="253217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D:\Дарина ЦДТ\Фото ЦДТ\138___09\IMG_105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9" t="18826"/>
          <a:stretch/>
        </p:blipFill>
        <p:spPr bwMode="auto">
          <a:xfrm>
            <a:off x="4844023" y="3544699"/>
            <a:ext cx="3468843" cy="253217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23526" y="2742633"/>
            <a:ext cx="8568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Первая коробка от мотоцикла «Урал», вторая – от ВАЗ-2106.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721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58708" y="1519114"/>
            <a:ext cx="8229600" cy="1440160"/>
          </a:xfrm>
        </p:spPr>
        <p:txBody>
          <a:bodyPr wrap="square"/>
          <a:lstStyle/>
          <a:p>
            <a:pPr marL="0" indent="0" algn="ctr">
              <a:buNone/>
            </a:pPr>
            <a:r>
              <a:rPr lang="ru-RU" dirty="0"/>
              <a:t>Соединены между собой мягким </a:t>
            </a:r>
            <a:r>
              <a:rPr lang="ru-RU" dirty="0" smtClean="0"/>
              <a:t>соединением.</a:t>
            </a:r>
            <a:endParaRPr lang="ru-RU" dirty="0"/>
          </a:p>
        </p:txBody>
      </p:sp>
      <p:pic>
        <p:nvPicPr>
          <p:cNvPr id="6" name="Рисунок 5" descr="D:\Дарина ЦДТ\Фото ЦДТ\138___09\IMG_105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7" t="3725" r="9167" b="11815"/>
          <a:stretch/>
        </p:blipFill>
        <p:spPr bwMode="auto">
          <a:xfrm>
            <a:off x="558708" y="2239194"/>
            <a:ext cx="3744416" cy="338437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4269" y="5877272"/>
            <a:ext cx="84249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smtClean="0"/>
              <a:t>Сцепление выполнено отдельно от коробки передач.</a:t>
            </a:r>
            <a:endParaRPr lang="ru-RU" sz="2600" dirty="0"/>
          </a:p>
        </p:txBody>
      </p:sp>
      <p:pic>
        <p:nvPicPr>
          <p:cNvPr id="9" name="Рисунок 8" descr="D:\Дарина ЦДТ\Фото ЦДТ\138___09\IMG_105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t="9537" r="8851"/>
          <a:stretch/>
        </p:blipFill>
        <p:spPr bwMode="auto">
          <a:xfrm>
            <a:off x="4788024" y="2276872"/>
            <a:ext cx="3744416" cy="3359207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3031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2646854"/>
          </a:xfrm>
        </p:spPr>
        <p:txBody>
          <a:bodyPr wrap="square">
            <a:normAutofit/>
          </a:bodyPr>
          <a:lstStyle/>
          <a:p>
            <a:pPr marL="0" indent="0" algn="ctr">
              <a:buNone/>
            </a:pPr>
            <a:r>
              <a:rPr lang="ru-RU" dirty="0"/>
              <a:t>Гидравлическая система выполнена таким образом, что при выжатом сцеплении и временной остановке, она продолжает работать, т.е. гидравлический насос НШ-10 находится в постоянном отключаемом зацеплении, т.е. при необходимости его можно </a:t>
            </a:r>
            <a:r>
              <a:rPr lang="ru-RU" dirty="0" smtClean="0"/>
              <a:t>отключить.</a:t>
            </a:r>
            <a:endParaRPr lang="ru-RU" dirty="0"/>
          </a:p>
        </p:txBody>
      </p:sp>
      <p:pic>
        <p:nvPicPr>
          <p:cNvPr id="8" name="Рисунок 7" descr="D:\Дарина ЦДТ\Фото ЦДТ\Мини-трактор\IMG_10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46" y="3356992"/>
            <a:ext cx="4176464" cy="331236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455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502226"/>
            <a:ext cx="8229600" cy="1134686"/>
          </a:xfrm>
        </p:spPr>
        <p:txBody>
          <a:bodyPr wrap="square">
            <a:normAutofit/>
          </a:bodyPr>
          <a:lstStyle/>
          <a:p>
            <a:pPr marL="0" indent="0" algn="ctr">
              <a:buNone/>
            </a:pPr>
            <a:r>
              <a:rPr lang="ru-RU" dirty="0"/>
              <a:t>Распределитель </a:t>
            </a:r>
            <a:r>
              <a:rPr lang="ru-RU" dirty="0" smtClean="0"/>
              <a:t>Р-80 </a:t>
            </a:r>
            <a:r>
              <a:rPr lang="ru-RU" dirty="0" err="1" smtClean="0"/>
              <a:t>трехсекционный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D:\Дарина ЦДТ\Фото ЦДТ\Мини-трактор\IMG_107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3600400" cy="3096344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  <p:pic>
        <p:nvPicPr>
          <p:cNvPr id="1026" name="Picture 2" descr="C:\Users\User\Downloads\WhatsApp Image 2019-04-12 at 11.18.14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9" t="36141" r="6672" b="17472"/>
          <a:stretch/>
        </p:blipFill>
        <p:spPr bwMode="auto">
          <a:xfrm>
            <a:off x="4716016" y="2564904"/>
            <a:ext cx="3698158" cy="3096344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89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134686"/>
          </a:xfrm>
        </p:spPr>
        <p:txBody>
          <a:bodyPr wrap="square">
            <a:normAutofit/>
          </a:bodyPr>
          <a:lstStyle/>
          <a:p>
            <a:pPr marL="0" indent="0" algn="ctr">
              <a:buNone/>
            </a:pPr>
            <a:r>
              <a:rPr lang="ru-RU" dirty="0"/>
              <a:t>Кабина и облицовка изготовлены самостоятельно из листового металла и профильной трубы. </a:t>
            </a:r>
          </a:p>
        </p:txBody>
      </p:sp>
      <p:pic>
        <p:nvPicPr>
          <p:cNvPr id="6" name="Рисунок 5" descr="C:\Users\User\Downloads\WhatsApp Image 2019-02-28 at 10.51.17.jpe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00" t="17134" r="7642" b="26491"/>
          <a:stretch/>
        </p:blipFill>
        <p:spPr bwMode="auto">
          <a:xfrm>
            <a:off x="683568" y="2348880"/>
            <a:ext cx="3541383" cy="410445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C:\Users\User\Downloads\WhatsApp Image 2019-04-12 at 11.18.1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3" b="12984"/>
          <a:stretch/>
        </p:blipFill>
        <p:spPr bwMode="auto">
          <a:xfrm>
            <a:off x="5004048" y="2348880"/>
            <a:ext cx="3384376" cy="410445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04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76064"/>
          </a:xfrm>
        </p:spPr>
        <p:txBody>
          <a:bodyPr wrap="square">
            <a:normAutofit/>
          </a:bodyPr>
          <a:lstStyle/>
          <a:p>
            <a:pPr marL="0" indent="0" algn="ctr">
              <a:buNone/>
            </a:pPr>
            <a:r>
              <a:rPr lang="ru-RU" dirty="0"/>
              <a:t>Остекление от автобуса.</a:t>
            </a:r>
          </a:p>
        </p:txBody>
      </p:sp>
      <p:pic>
        <p:nvPicPr>
          <p:cNvPr id="2051" name="Picture 3" descr="C:\Users\User\Downloads\WhatsApp Image 2019-04-12 at 11.18.14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4" r="5942" b="52341"/>
          <a:stretch/>
        </p:blipFill>
        <p:spPr bwMode="auto">
          <a:xfrm>
            <a:off x="2123728" y="2170184"/>
            <a:ext cx="4795316" cy="3816424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3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627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расчёт: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3456384"/>
          </a:xfrm>
        </p:spPr>
        <p:txBody>
          <a:bodyPr numCol="2"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/>
              <a:t>Двигатель </a:t>
            </a:r>
            <a:r>
              <a:rPr lang="ru-RU" sz="2000" dirty="0"/>
              <a:t>– 16 000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Задний ведущий мост – 3 000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Передний управляемый мост – 4 000 р.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КПП «Урал» - 500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КПП «ВАЗ» - 1 500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Гидравлический насос с приводом – 1 500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Распределитель Р-80 – 1 000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Рукава высокого давления – 700 руб.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Гидроцилиндр </a:t>
            </a:r>
            <a:r>
              <a:rPr lang="ru-RU" sz="2000" dirty="0"/>
              <a:t>– 500 </a:t>
            </a:r>
            <a:r>
              <a:rPr lang="ru-RU" sz="2000" dirty="0" smtClean="0"/>
              <a:t>руб.</a:t>
            </a:r>
          </a:p>
          <a:p>
            <a:pPr>
              <a:spcBef>
                <a:spcPts val="0"/>
              </a:spcBef>
            </a:pPr>
            <a:r>
              <a:rPr lang="ru-RU" sz="2000" dirty="0" smtClean="0"/>
              <a:t>Листовой </a:t>
            </a:r>
            <a:r>
              <a:rPr lang="ru-RU" sz="2000" dirty="0"/>
              <a:t>металл, 5 м2 – 300 руб. * 5 = 1 500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Профильная труба, 18 м – 1 890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Токарные работы – 2 000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Затраты на электроэнергию – 1 500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Краска 2 банки – 1 200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Фары – 420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Стекла – 500 руб.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Сиденье водителя – 300 руб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103674"/>
            <a:ext cx="77768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Материалы, используемые для изготовления рамы, лонжерона, навески, не учитываем, т.к. они изготовлены из бросового материала, который подобрали в своем хозяйстве.</a:t>
            </a:r>
          </a:p>
          <a:p>
            <a:pPr algn="ctr"/>
            <a:r>
              <a:rPr lang="ru-RU" sz="2800" b="1" dirty="0" smtClean="0"/>
              <a:t>Итого: 38 010 р.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7583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17632" cy="638944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 и практические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3437736"/>
          </a:xfrm>
        </p:spPr>
        <p:txBody>
          <a:bodyPr>
            <a:noAutofit/>
          </a:bodyPr>
          <a:lstStyle/>
          <a:p>
            <a:pPr marL="0" indent="363538" algn="just">
              <a:spcBef>
                <a:spcPts val="0"/>
              </a:spcBef>
              <a:buNone/>
            </a:pPr>
            <a:r>
              <a:rPr lang="ru-RU" sz="1600" b="1" dirty="0" smtClean="0"/>
              <a:t>Основные преимущества </a:t>
            </a:r>
            <a:r>
              <a:rPr lang="ru-RU" sz="1600" b="1" dirty="0"/>
              <a:t>данного </a:t>
            </a:r>
            <a:r>
              <a:rPr lang="ru-RU" sz="1600" b="1" dirty="0" smtClean="0"/>
              <a:t>мини-трактора: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миниатюрные </a:t>
            </a:r>
            <a:r>
              <a:rPr lang="ru-RU" sz="1600" dirty="0"/>
              <a:t>габаритные размеры, позволяющие работать в помещении, т.к. он способен проходить дверной </a:t>
            </a:r>
            <a:r>
              <a:rPr lang="ru-RU" sz="1600" dirty="0" smtClean="0"/>
              <a:t>проем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высокая </a:t>
            </a:r>
            <a:r>
              <a:rPr lang="ru-RU" sz="1600" dirty="0"/>
              <a:t>маневренность за счет </a:t>
            </a:r>
            <a:r>
              <a:rPr lang="ru-RU" sz="1600" dirty="0" smtClean="0"/>
              <a:t>габаритов</a:t>
            </a:r>
            <a:r>
              <a:rPr lang="ru-RU" sz="1600" dirty="0"/>
              <a:t>, большого угла управляемых колес и </a:t>
            </a:r>
            <a:r>
              <a:rPr lang="ru-RU" sz="1600" dirty="0" err="1" smtClean="0"/>
              <a:t>раздель</a:t>
            </a:r>
            <a:r>
              <a:rPr lang="ru-RU" sz="1600" dirty="0" smtClean="0"/>
              <a:t>-ной </a:t>
            </a:r>
            <a:r>
              <a:rPr lang="ru-RU" sz="1600" dirty="0"/>
              <a:t>системы тормозов </a:t>
            </a:r>
            <a:r>
              <a:rPr lang="ru-RU" sz="1600" dirty="0" smtClean="0"/>
              <a:t>левого/правого </a:t>
            </a:r>
            <a:r>
              <a:rPr lang="ru-RU" sz="1600" dirty="0"/>
              <a:t>ведущего </a:t>
            </a:r>
            <a:r>
              <a:rPr lang="ru-RU" sz="1600" dirty="0" smtClean="0"/>
              <a:t>колеса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- 2 коробки </a:t>
            </a:r>
            <a:r>
              <a:rPr lang="ru-RU" sz="1600" dirty="0"/>
              <a:t>переключения передач позволяют использовать </a:t>
            </a:r>
            <a:r>
              <a:rPr lang="ru-RU" sz="1600" dirty="0" smtClean="0"/>
              <a:t>трактор: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а) в </a:t>
            </a:r>
            <a:r>
              <a:rPr lang="ru-RU" sz="1600" dirty="0"/>
              <a:t>транспортных целях, т.е. развивать высокую </a:t>
            </a:r>
            <a:r>
              <a:rPr lang="ru-RU" sz="1600" dirty="0" smtClean="0"/>
              <a:t>скорость </a:t>
            </a:r>
            <a:r>
              <a:rPr lang="ru-RU" sz="1600" dirty="0"/>
              <a:t>движения</a:t>
            </a:r>
            <a:r>
              <a:rPr lang="ru-RU" sz="1600" dirty="0" smtClean="0"/>
              <a:t>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           б) для выполнения различных сельскохозяйственных </a:t>
            </a:r>
            <a:r>
              <a:rPr lang="ru-RU" sz="1600" dirty="0" smtClean="0"/>
              <a:t>работ, т.е. обеспечивать низ-кую </a:t>
            </a:r>
            <a:r>
              <a:rPr lang="ru-RU" sz="1600" dirty="0"/>
              <a:t>скорость движения и высокую </a:t>
            </a:r>
            <a:r>
              <a:rPr lang="ru-RU" sz="1600" dirty="0" smtClean="0"/>
              <a:t>мощность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установлена </a:t>
            </a:r>
            <a:r>
              <a:rPr lang="ru-RU" sz="1600" dirty="0"/>
              <a:t>задняя навеска с гидравлическим управлением, которая способна </a:t>
            </a:r>
            <a:r>
              <a:rPr lang="ru-RU" sz="1600" dirty="0" err="1" smtClean="0"/>
              <a:t>агрегати-роваться</a:t>
            </a:r>
            <a:r>
              <a:rPr lang="ru-RU" sz="1600" dirty="0" smtClean="0"/>
              <a:t> </a:t>
            </a:r>
            <a:r>
              <a:rPr lang="ru-RU" sz="1600" dirty="0"/>
              <a:t>с любыми агрегатами </a:t>
            </a:r>
            <a:r>
              <a:rPr lang="ru-RU" sz="1600" dirty="0" smtClean="0"/>
              <a:t>заводского </a:t>
            </a:r>
            <a:r>
              <a:rPr lang="ru-RU" sz="1600" dirty="0"/>
              <a:t>производства.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предусмотрена </a:t>
            </a:r>
            <a:r>
              <a:rPr lang="ru-RU" sz="1600" dirty="0"/>
              <a:t>возможность крепления на раму переднего </a:t>
            </a:r>
            <a:r>
              <a:rPr lang="ru-RU" sz="1600" dirty="0" smtClean="0"/>
              <a:t>фронтального </a:t>
            </a:r>
            <a:r>
              <a:rPr lang="ru-RU" sz="1600" dirty="0"/>
              <a:t>погрузчика.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сиденье </a:t>
            </a:r>
            <a:r>
              <a:rPr lang="ru-RU" sz="1600" dirty="0"/>
              <a:t>водителя и рычаги управления расположены для максимального комфорта и </a:t>
            </a:r>
            <a:r>
              <a:rPr lang="ru-RU" sz="1600" dirty="0" smtClean="0"/>
              <a:t>удобства </a:t>
            </a:r>
            <a:r>
              <a:rPr lang="ru-RU" sz="1600" dirty="0"/>
              <a:t>механизатора. </a:t>
            </a:r>
          </a:p>
          <a:p>
            <a:pPr marL="0" indent="363538" algn="just">
              <a:spcBef>
                <a:spcPts val="0"/>
              </a:spcBef>
              <a:buNone/>
            </a:pPr>
            <a:r>
              <a:rPr lang="ru-RU" sz="1600" b="1" dirty="0"/>
              <a:t>Разработанный трактор имеет высокую практическую значимость</a:t>
            </a:r>
            <a:r>
              <a:rPr lang="ru-RU" sz="1600" dirty="0"/>
              <a:t>, т.к. может </a:t>
            </a:r>
            <a:r>
              <a:rPr lang="ru-RU" sz="1600" dirty="0" err="1" smtClean="0"/>
              <a:t>ис</a:t>
            </a:r>
            <a:r>
              <a:rPr lang="ru-RU" sz="1600" dirty="0" smtClean="0"/>
              <a:t>-пользоваться</a:t>
            </a:r>
            <a:r>
              <a:rPr lang="ru-RU" sz="1600" dirty="0"/>
              <a:t>, как уже было упомянуто ранее, и в помещении, и в сельском хозяйстве для выполнения широкого спектра работ: посадка и </a:t>
            </a:r>
            <a:r>
              <a:rPr lang="ru-RU" sz="1600" dirty="0" smtClean="0"/>
              <a:t>обработка </a:t>
            </a:r>
            <a:r>
              <a:rPr lang="ru-RU" sz="1600" dirty="0"/>
              <a:t>картофеля, уборка снега, вспашка земли, скашивание травы в полях, для транспортировки грузов. Для этих целей используются различные </a:t>
            </a:r>
            <a:r>
              <a:rPr lang="ru-RU" sz="1600" dirty="0" smtClean="0"/>
              <a:t>насадки</a:t>
            </a:r>
            <a:r>
              <a:rPr lang="ru-RU" sz="1600" dirty="0"/>
              <a:t>: картофелесажалка, нож для уборки </a:t>
            </a:r>
            <a:r>
              <a:rPr lang="ru-RU" sz="1600" dirty="0" smtClean="0"/>
              <a:t>снега и/или </a:t>
            </a:r>
            <a:r>
              <a:rPr lang="ru-RU" sz="1600" dirty="0"/>
              <a:t>прочих сыпучих грунтов, фреза для вспашки земли, роторная косилка для скашивания травы, прицеп (телега) для перевозки груза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7756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55" y="548680"/>
            <a:ext cx="8517632" cy="638944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891" y="1124744"/>
            <a:ext cx="8640960" cy="3437736"/>
          </a:xfrm>
        </p:spPr>
        <p:txBody>
          <a:bodyPr>
            <a:noAutofit/>
          </a:bodyPr>
          <a:lstStyle/>
          <a:p>
            <a:pPr marL="0" indent="363538" algn="just">
              <a:spcBef>
                <a:spcPts val="0"/>
              </a:spcBef>
              <a:buNone/>
            </a:pPr>
            <a:r>
              <a:rPr lang="ru-RU" sz="2000" dirty="0" smtClean="0"/>
              <a:t>По </a:t>
            </a:r>
            <a:r>
              <a:rPr lang="ru-RU" sz="2000" dirty="0"/>
              <a:t>завершении проекта можем сказать, что цель достигнута: собран </a:t>
            </a:r>
            <a:r>
              <a:rPr lang="ru-RU" sz="2000" dirty="0" smtClean="0"/>
              <a:t>мини-трактор </a:t>
            </a:r>
            <a:r>
              <a:rPr lang="ru-RU" sz="2000" dirty="0"/>
              <a:t>с заданными характеристиками. Изначально были определены требования, предъявляемые к трактору, подобраны детали, узлы, прицепные и навесные агрегаты из расчета низкой цены и высокой производительности.</a:t>
            </a:r>
          </a:p>
          <a:p>
            <a:pPr marL="0" indent="363538" algn="just">
              <a:spcBef>
                <a:spcPts val="0"/>
              </a:spcBef>
              <a:buNone/>
            </a:pPr>
            <a:r>
              <a:rPr lang="ru-RU" sz="2000" dirty="0"/>
              <a:t>Таким образом, построен своими силами в домашних условиях </a:t>
            </a:r>
            <a:r>
              <a:rPr lang="ru-RU" sz="2000" dirty="0" smtClean="0"/>
              <a:t>необходимый </a:t>
            </a:r>
            <a:r>
              <a:rPr lang="ru-RU" sz="2000" dirty="0"/>
              <a:t>для облегчения возделывания личного подсобного хозяйства и </a:t>
            </a:r>
            <a:r>
              <a:rPr lang="ru-RU" sz="2000" dirty="0" smtClean="0"/>
              <a:t>содержания </a:t>
            </a:r>
            <a:r>
              <a:rPr lang="ru-RU" sz="2000" dirty="0"/>
              <a:t>домашних животных мини-трактор. Собранный вид сельхозтехники показал свою рентабельность, т.е. обладает низкой себестоимостью и высокой производительностью.</a:t>
            </a:r>
          </a:p>
          <a:p>
            <a:pPr marL="0" indent="363538" algn="just"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4098" name="Picture 2" descr="C:\Users\User\Downloads\WhatsApp Image 2019-04-12 at 11.28.32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1" t="5011" r="14401"/>
          <a:stretch/>
        </p:blipFill>
        <p:spPr bwMode="auto">
          <a:xfrm>
            <a:off x="3369770" y="4371055"/>
            <a:ext cx="2304256" cy="2191799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6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501008"/>
            <a:ext cx="6491064" cy="114300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27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0648"/>
            <a:ext cx="3600400" cy="1143000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Аннотация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700808"/>
            <a:ext cx="6912768" cy="34563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/>
              <a:t>Данный мини-трактор обладает миниатюрными размерами, высокой </a:t>
            </a:r>
            <a:r>
              <a:rPr lang="ru-RU" sz="3200" dirty="0" smtClean="0"/>
              <a:t>манёвренностью </a:t>
            </a:r>
            <a:r>
              <a:rPr lang="ru-RU" sz="3200" dirty="0"/>
              <a:t>за </a:t>
            </a:r>
            <a:r>
              <a:rPr lang="ru-RU" sz="3200" dirty="0" smtClean="0"/>
              <a:t>счёт </a:t>
            </a:r>
            <a:r>
              <a:rPr lang="ru-RU" sz="3200" dirty="0"/>
              <a:t>габаритов, большого угла управляемых колес и </a:t>
            </a:r>
            <a:r>
              <a:rPr lang="ru-RU" sz="3200" dirty="0" smtClean="0"/>
              <a:t>раздельной </a:t>
            </a:r>
            <a:r>
              <a:rPr lang="ru-RU" sz="3200" dirty="0"/>
              <a:t>системы тормозов левого/правого ведущего колеса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3445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63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Обоснование проблемы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Модельный </a:t>
            </a:r>
            <a:r>
              <a:rPr lang="ru-RU" dirty="0"/>
              <a:t>ряд тракторов на российском рынке представлен довольно таки широко. Особую нишу занимают среди них китайские производители. Заманчивые предложения есть и у российских производителей, но </a:t>
            </a:r>
            <a:r>
              <a:rPr lang="ru-RU" dirty="0" smtClean="0"/>
              <a:t>существенным </a:t>
            </a:r>
            <a:r>
              <a:rPr lang="ru-RU" dirty="0"/>
              <a:t>недостатком во всех этих предложениях является очень высокая цена как на готовые изделия, так и на запасные части. Так же есть </a:t>
            </a:r>
            <a:r>
              <a:rPr lang="ru-RU" dirty="0" smtClean="0"/>
              <a:t>определенные </a:t>
            </a:r>
            <a:r>
              <a:rPr lang="ru-RU" dirty="0"/>
              <a:t>проблемы с </a:t>
            </a:r>
            <a:r>
              <a:rPr lang="ru-RU" dirty="0" err="1"/>
              <a:t>агрегатированием</a:t>
            </a:r>
            <a:r>
              <a:rPr lang="ru-RU" dirty="0"/>
              <a:t> этих тракторов, т.е. все прицепные и навесные агрегаты отличаются очень высокой ценой и невысокой </a:t>
            </a:r>
            <a:r>
              <a:rPr lang="ru-RU" dirty="0" smtClean="0"/>
              <a:t>производительностью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связи с вышеперечисленным, имея </a:t>
            </a:r>
            <a:r>
              <a:rPr lang="ru-RU" dirty="0" err="1" smtClean="0"/>
              <a:t>произ-водственную</a:t>
            </a:r>
            <a:r>
              <a:rPr lang="ru-RU" dirty="0" smtClean="0"/>
              <a:t> </a:t>
            </a:r>
            <a:r>
              <a:rPr lang="ru-RU" dirty="0"/>
              <a:t>необходимость, т.к. мы имеем личное подсобное хозяйство и домашних животных, было </a:t>
            </a:r>
            <a:r>
              <a:rPr lang="ru-RU" dirty="0" smtClean="0"/>
              <a:t>решено </a:t>
            </a:r>
            <a:r>
              <a:rPr lang="ru-RU" dirty="0"/>
              <a:t>построить мини-трактор, который так необходим, собственными силами в домашних условиях.</a:t>
            </a:r>
          </a:p>
          <a:p>
            <a:pPr marL="0" indent="0" algn="just">
              <a:buNone/>
            </a:pPr>
            <a:r>
              <a:rPr lang="ru-RU" dirty="0" smtClean="0"/>
              <a:t>	Представленный </a:t>
            </a:r>
            <a:r>
              <a:rPr lang="ru-RU" dirty="0"/>
              <a:t>проект как раз об этом.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6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Цель</a:t>
            </a:r>
            <a:r>
              <a:rPr lang="ru-RU" b="1" i="1" dirty="0"/>
              <a:t>: </a:t>
            </a:r>
            <a:r>
              <a:rPr lang="ru-RU" dirty="0"/>
              <a:t>создать мини-трактор с заданными техническими </a:t>
            </a:r>
            <a:r>
              <a:rPr lang="ru-RU" dirty="0" smtClean="0"/>
              <a:t>характеристиками.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Задачи: </a:t>
            </a:r>
          </a:p>
          <a:p>
            <a:pPr marL="0" indent="0">
              <a:buNone/>
            </a:pPr>
            <a:r>
              <a:rPr lang="ru-RU" dirty="0" smtClean="0"/>
              <a:t>1. Определить </a:t>
            </a:r>
            <a:r>
              <a:rPr lang="ru-RU" dirty="0"/>
              <a:t>требования, предъявляемые к </a:t>
            </a:r>
            <a:r>
              <a:rPr lang="ru-RU" dirty="0" smtClean="0"/>
              <a:t>трактору;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2. Подобрать </a:t>
            </a:r>
            <a:r>
              <a:rPr lang="ru-RU" dirty="0"/>
              <a:t>узлы и агрегаты для будущего </a:t>
            </a:r>
            <a:r>
              <a:rPr lang="ru-RU" dirty="0" smtClean="0"/>
              <a:t>трактора;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Собрать мини-трактор.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6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2420888"/>
            <a:ext cx="3744416" cy="214159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За основу была изготовлена самодельная рама из швеллера размером </a:t>
            </a:r>
            <a:r>
              <a:rPr lang="ru-RU" dirty="0" smtClean="0"/>
              <a:t>100*50 </a:t>
            </a:r>
            <a:r>
              <a:rPr lang="ru-RU" dirty="0"/>
              <a:t>мм.</a:t>
            </a:r>
          </a:p>
        </p:txBody>
      </p:sp>
      <p:pic>
        <p:nvPicPr>
          <p:cNvPr id="4" name="Рисунок 3" descr="D:\Дарина ЦДТ\Фото ЦДТ\138___09\IMG_10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4236212" cy="4123595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68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60848"/>
            <a:ext cx="3528392" cy="363640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/>
              <a:t>На нее установлен задний ведущий мост от автомобиля Нива с укороченными по ширине чулками по 300 мм с каждой стороны.</a:t>
            </a:r>
          </a:p>
        </p:txBody>
      </p:sp>
      <p:pic>
        <p:nvPicPr>
          <p:cNvPr id="5" name="Рисунок 4" descr="D:\Дарина ЦДТ\Фото ЦДТ\138___09\IMG_104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0"/>
          <a:stretch/>
        </p:blipFill>
        <p:spPr bwMode="auto">
          <a:xfrm>
            <a:off x="4067944" y="1772816"/>
            <a:ext cx="4696182" cy="3744466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12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340768"/>
            <a:ext cx="6384060" cy="2141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Передний управляемый мост разработан индивидуально под этот трактор, в котором использованы ступицы от классики, колеса от сельхоз-машин.</a:t>
            </a:r>
          </a:p>
        </p:txBody>
      </p:sp>
      <p:pic>
        <p:nvPicPr>
          <p:cNvPr id="5" name="Рисунок 4" descr="D:\Дарина ЦДТ\Фото ЦДТ\Мини-трактор\IMG_106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95"/>
          <a:stretch/>
        </p:blipFill>
        <p:spPr bwMode="auto">
          <a:xfrm>
            <a:off x="1619672" y="3222171"/>
            <a:ext cx="5935980" cy="3124200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06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9027" y="1628800"/>
            <a:ext cx="8229600" cy="1296144"/>
          </a:xfrm>
        </p:spPr>
        <p:txBody>
          <a:bodyPr wrap="square"/>
          <a:lstStyle/>
          <a:p>
            <a:pPr marL="0" indent="0" algn="ctr">
              <a:buNone/>
            </a:pPr>
            <a:r>
              <a:rPr lang="ru-RU" dirty="0" smtClean="0"/>
              <a:t>Двигатель </a:t>
            </a:r>
            <a:r>
              <a:rPr lang="ru-RU" dirty="0"/>
              <a:t>приобретен новый, китайского производства, мощность 13 </a:t>
            </a:r>
            <a:r>
              <a:rPr lang="ru-RU" dirty="0" err="1"/>
              <a:t>л.с</a:t>
            </a:r>
            <a:r>
              <a:rPr lang="ru-RU" dirty="0"/>
              <a:t>., </a:t>
            </a:r>
            <a:r>
              <a:rPr lang="ru-RU" dirty="0" smtClean="0"/>
              <a:t>4-хтактный. </a:t>
            </a:r>
            <a:endParaRPr lang="ru-RU" dirty="0"/>
          </a:p>
        </p:txBody>
      </p:sp>
      <p:pic>
        <p:nvPicPr>
          <p:cNvPr id="6" name="Рисунок 5" descr="D:\Дарина ЦДТ\Фото ЦДТ\138___09\IMG_10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5"/>
          <a:stretch/>
        </p:blipFill>
        <p:spPr bwMode="auto">
          <a:xfrm>
            <a:off x="1763688" y="2780928"/>
            <a:ext cx="5560278" cy="3778807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052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сборки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296144"/>
          </a:xfrm>
        </p:spPr>
        <p:txBody>
          <a:bodyPr wrap="square"/>
          <a:lstStyle/>
          <a:p>
            <a:pPr marL="0" indent="0" algn="ctr">
              <a:buNone/>
            </a:pPr>
            <a:r>
              <a:rPr lang="ru-RU" dirty="0" smtClean="0"/>
              <a:t>На двигателе </a:t>
            </a:r>
            <a:r>
              <a:rPr lang="ru-RU" dirty="0"/>
              <a:t>был изготовлен специальный </a:t>
            </a:r>
            <a:r>
              <a:rPr lang="ru-RU" dirty="0" err="1"/>
              <a:t>шкиф</a:t>
            </a:r>
            <a:r>
              <a:rPr lang="ru-RU" dirty="0"/>
              <a:t> для ременной передачи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D:\Дарина ЦДТ\Фото ЦДТ\138___09\IMG_105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9" r="13916" b="9018"/>
          <a:stretch/>
        </p:blipFill>
        <p:spPr bwMode="auto">
          <a:xfrm>
            <a:off x="2771799" y="2492896"/>
            <a:ext cx="3745283" cy="4048772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142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</TotalTime>
  <Words>775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Мини-трактор «Рысь»</vt:lpstr>
      <vt:lpstr>Аннотация</vt:lpstr>
      <vt:lpstr>Обоснование проблемы</vt:lpstr>
      <vt:lpstr>Цель и задачи проекта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Схема сборки</vt:lpstr>
      <vt:lpstr>Экономический расчёт:</vt:lpstr>
      <vt:lpstr>Вывод и практические рекомендации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Мини-трактор «Рысь»</dc:title>
  <dc:creator>User</dc:creator>
  <cp:lastModifiedBy>User</cp:lastModifiedBy>
  <cp:revision>15</cp:revision>
  <dcterms:created xsi:type="dcterms:W3CDTF">2019-04-12T06:49:54Z</dcterms:created>
  <dcterms:modified xsi:type="dcterms:W3CDTF">2019-04-12T11:15:23Z</dcterms:modified>
</cp:coreProperties>
</file>