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9" r:id="rId3"/>
    <p:sldId id="257" r:id="rId4"/>
    <p:sldId id="262" r:id="rId5"/>
    <p:sldId id="265" r:id="rId6"/>
    <p:sldId id="258" r:id="rId7"/>
    <p:sldId id="261" r:id="rId8"/>
    <p:sldId id="263" r:id="rId9"/>
    <p:sldId id="278" r:id="rId10"/>
    <p:sldId id="260" r:id="rId11"/>
    <p:sldId id="274" r:id="rId12"/>
    <p:sldId id="266" r:id="rId13"/>
    <p:sldId id="267" r:id="rId14"/>
    <p:sldId id="280" r:id="rId15"/>
    <p:sldId id="273" r:id="rId16"/>
    <p:sldId id="268" r:id="rId17"/>
    <p:sldId id="269" r:id="rId18"/>
    <p:sldId id="270" r:id="rId19"/>
    <p:sldId id="271" r:id="rId20"/>
    <p:sldId id="272" r:id="rId21"/>
    <p:sldId id="275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4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1" autoAdjust="0"/>
    <p:restoredTop sz="94671" autoAdjust="0"/>
  </p:normalViewPr>
  <p:slideViewPr>
    <p:cSldViewPr snapToGrid="0">
      <p:cViewPr>
        <p:scale>
          <a:sx n="214" d="100"/>
          <a:sy n="214" d="100"/>
        </p:scale>
        <p:origin x="4614" y="40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13" Type="http://schemas.openxmlformats.org/officeDocument/2006/relationships/image" Target="../media/image5.jpg"/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12" Type="http://schemas.openxmlformats.org/officeDocument/2006/relationships/image" Target="../media/image36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11" Type="http://schemas.openxmlformats.org/officeDocument/2006/relationships/image" Target="../media/image35.jpg"/><Relationship Id="rId5" Type="http://schemas.openxmlformats.org/officeDocument/2006/relationships/image" Target="../media/image29.jpg"/><Relationship Id="rId10" Type="http://schemas.openxmlformats.org/officeDocument/2006/relationships/image" Target="../media/image34.jpg"/><Relationship Id="rId4" Type="http://schemas.openxmlformats.org/officeDocument/2006/relationships/image" Target="../media/image28.jpg"/><Relationship Id="rId9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435" y="936822"/>
            <a:ext cx="8611945" cy="3617259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Тема: «Портрет. Конструкция головы человека и её основные пропорции»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965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93" y="1098544"/>
            <a:ext cx="8836022" cy="2209006"/>
          </a:xfrm>
        </p:spPr>
      </p:pic>
      <p:sp>
        <p:nvSpPr>
          <p:cNvPr id="8" name="Прямоугольник 7"/>
          <p:cNvSpPr/>
          <p:nvPr/>
        </p:nvSpPr>
        <p:spPr>
          <a:xfrm>
            <a:off x="1201003" y="385763"/>
            <a:ext cx="70695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Форма лица 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8" name="Picture 2" descr="C:\Users\Эльвира\Documents\img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672" y="3898383"/>
            <a:ext cx="6646459" cy="258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47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809" y="1934807"/>
            <a:ext cx="4335998" cy="4351338"/>
          </a:xfrm>
        </p:spPr>
      </p:pic>
      <p:sp>
        <p:nvSpPr>
          <p:cNvPr id="5" name="Прямоугольник 4"/>
          <p:cNvSpPr/>
          <p:nvPr/>
        </p:nvSpPr>
        <p:spPr>
          <a:xfrm>
            <a:off x="1419567" y="374215"/>
            <a:ext cx="62229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схема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головы человека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099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13" y="1172994"/>
            <a:ext cx="3859213" cy="533876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039" y="1642374"/>
            <a:ext cx="3583185" cy="4272948"/>
          </a:xfr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1364783" y="2402009"/>
            <a:ext cx="3179929" cy="5459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173707" y="5022378"/>
            <a:ext cx="3603009" cy="6823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996287" y="3248161"/>
            <a:ext cx="3957850" cy="9553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998316" y="1172994"/>
            <a:ext cx="0" cy="533876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96287" y="4148918"/>
            <a:ext cx="3957850" cy="4094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996287" y="1678678"/>
            <a:ext cx="3957850" cy="1364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996287" y="3534770"/>
            <a:ext cx="3957850" cy="2729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996287" y="4653887"/>
            <a:ext cx="3548425" cy="1364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870723" y="73959"/>
            <a:ext cx="540256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Схема рисования  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Головы человека в фас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126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044" y="1852921"/>
            <a:ext cx="3202877" cy="4351338"/>
          </a:xfr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147" y="1883391"/>
            <a:ext cx="3668243" cy="43809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660" y="1817122"/>
            <a:ext cx="2861250" cy="44472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441" y="1766149"/>
            <a:ext cx="2920441" cy="45433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297" y="1691414"/>
            <a:ext cx="3021192" cy="4618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930" y="1568088"/>
            <a:ext cx="3117021" cy="47067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570" y="1609032"/>
            <a:ext cx="3045090" cy="46372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570" y="1691414"/>
            <a:ext cx="3045090" cy="44762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94" y="1646229"/>
            <a:ext cx="3203046" cy="470847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03" y="1684484"/>
            <a:ext cx="3592901" cy="470670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03" y="436729"/>
            <a:ext cx="4831368" cy="624626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585" y="441347"/>
            <a:ext cx="4513591" cy="624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alimba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695700"/>
            <a:ext cx="609600" cy="609600"/>
          </a:xfrm>
        </p:spPr>
      </p:pic>
      <p:sp>
        <p:nvSpPr>
          <p:cNvPr id="5" name="Прямоугольник 4"/>
          <p:cNvSpPr/>
          <p:nvPr/>
        </p:nvSpPr>
        <p:spPr>
          <a:xfrm>
            <a:off x="1410048" y="1711719"/>
            <a:ext cx="63239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физкультминутка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836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49" y="955130"/>
            <a:ext cx="7415066" cy="562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1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93" y="493393"/>
            <a:ext cx="5715000" cy="42862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772" y="1108454"/>
            <a:ext cx="5715000" cy="4286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981" y="2230556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61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49" y="634704"/>
            <a:ext cx="4114160" cy="5485546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352" y="607409"/>
            <a:ext cx="4107976" cy="5477300"/>
          </a:xfrm>
        </p:spPr>
      </p:pic>
    </p:spTree>
    <p:extLst>
      <p:ext uri="{BB962C8B-B14F-4D97-AF65-F5344CB8AC3E}">
        <p14:creationId xmlns:p14="http://schemas.microsoft.com/office/powerpoint/2010/main" val="318452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46" y="1016841"/>
            <a:ext cx="3710423" cy="494723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942" y="948603"/>
            <a:ext cx="3725201" cy="4966934"/>
          </a:xfrm>
        </p:spPr>
      </p:pic>
    </p:spTree>
    <p:extLst>
      <p:ext uri="{BB962C8B-B14F-4D97-AF65-F5344CB8AC3E}">
        <p14:creationId xmlns:p14="http://schemas.microsoft.com/office/powerpoint/2010/main" val="197857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91" y="1139672"/>
            <a:ext cx="3838371" cy="511782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800" y="1166965"/>
            <a:ext cx="3979176" cy="5305567"/>
          </a:xfrm>
        </p:spPr>
      </p:pic>
    </p:spTree>
    <p:extLst>
      <p:ext uri="{BB962C8B-B14F-4D97-AF65-F5344CB8AC3E}">
        <p14:creationId xmlns:p14="http://schemas.microsoft.com/office/powerpoint/2010/main" val="119029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686" y="470978"/>
            <a:ext cx="4496916" cy="5995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458" y="1293126"/>
            <a:ext cx="2795754" cy="4534467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-Если видишь, что с картины</a:t>
            </a:r>
          </a:p>
          <a:p>
            <a:r>
              <a:rPr lang="ru-RU" sz="1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Смотрит кто-нибудь на нас,-</a:t>
            </a:r>
          </a:p>
          <a:p>
            <a:r>
              <a:rPr lang="ru-RU" sz="1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Или принц в плаще старинном,</a:t>
            </a:r>
          </a:p>
          <a:p>
            <a:r>
              <a:rPr lang="ru-RU" sz="1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Или в робе верхолаз,</a:t>
            </a:r>
          </a:p>
          <a:p>
            <a:r>
              <a:rPr lang="ru-RU" sz="1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Летчик или балерина,</a:t>
            </a:r>
          </a:p>
          <a:p>
            <a:r>
              <a:rPr lang="ru-RU" sz="1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Или Колька, твой сосед,-</a:t>
            </a:r>
          </a:p>
          <a:p>
            <a:r>
              <a:rPr lang="ru-RU" sz="1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Обязательно картина</a:t>
            </a:r>
          </a:p>
          <a:p>
            <a:r>
              <a:rPr lang="ru-RU" sz="1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Называется …………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6848" y="5260159"/>
            <a:ext cx="357254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ПОРТРЕТ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61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97" y="818865"/>
            <a:ext cx="4154890" cy="55398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078" y="818865"/>
            <a:ext cx="4190716" cy="558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83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12" y="1414619"/>
            <a:ext cx="3674660" cy="48995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008" y="1344588"/>
            <a:ext cx="3708069" cy="496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23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5528" y="232012"/>
            <a:ext cx="41585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рефлексия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46762" y="1508500"/>
            <a:ext cx="69555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>
                <a:solidFill>
                  <a:schemeClr val="bg1"/>
                </a:solidFill>
              </a:rPr>
              <a:t>   Чему  вы научились на уроке</a:t>
            </a:r>
            <a:r>
              <a:rPr lang="ru-RU" sz="3200" dirty="0" smtClean="0">
                <a:solidFill>
                  <a:schemeClr val="bg1"/>
                </a:solidFill>
              </a:rPr>
              <a:t>?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solidFill>
                  <a:schemeClr val="bg1"/>
                </a:solidFill>
              </a:rPr>
              <a:t> Что  </a:t>
            </a:r>
            <a:r>
              <a:rPr lang="ru-RU" sz="3200" dirty="0">
                <a:solidFill>
                  <a:schemeClr val="bg1"/>
                </a:solidFill>
              </a:rPr>
              <a:t>особенно запомнилось? </a:t>
            </a:r>
            <a:endParaRPr lang="ru-RU" sz="32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ru-RU" sz="3200" dirty="0" smtClean="0">
                <a:solidFill>
                  <a:schemeClr val="bg1"/>
                </a:solidFill>
              </a:rPr>
              <a:t>Что было не понятно?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solidFill>
                  <a:schemeClr val="bg1"/>
                </a:solidFill>
              </a:rPr>
              <a:t>Что бы еще хотели  узнать по теме  урока?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94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0741" y="101255"/>
            <a:ext cx="7683691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Портрет – это жанр изобразительного искусства, с изображением  человека </a:t>
            </a:r>
          </a:p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или группы людей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58" y="2541305"/>
            <a:ext cx="4581872" cy="3436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599" y="2505075"/>
            <a:ext cx="2664474" cy="3684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парадный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31" y="2505075"/>
            <a:ext cx="2674962" cy="4113769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камерный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216" y="2505075"/>
            <a:ext cx="2685655" cy="36845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596788" y="218365"/>
            <a:ext cx="5826252" cy="13542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Виды портретов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 назначению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7" name="Picture 3" descr="C:\Users\Эльвира\Pictures\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966" y="2674227"/>
            <a:ext cx="3028950" cy="3773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Эльвира\Pictures\1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809" y="2533208"/>
            <a:ext cx="3002508" cy="3996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9954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033" y="1572582"/>
            <a:ext cx="3425588" cy="4861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Объект 8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905" y="1572582"/>
            <a:ext cx="3807299" cy="47117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641445" y="218365"/>
            <a:ext cx="7734135" cy="13542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Виды портретов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(композиция На картинной плоскости)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94112" y="1674300"/>
            <a:ext cx="3865666" cy="47781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6762" y="1674300"/>
            <a:ext cx="3865666" cy="4788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4" name="Picture 2" descr="C:\Users\Эльвира\Documents\ИЗО, искусство\виды и жанры искусства\S500886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5" r="6876" b="25017"/>
          <a:stretch/>
        </p:blipFill>
        <p:spPr bwMode="auto">
          <a:xfrm>
            <a:off x="789496" y="1824326"/>
            <a:ext cx="3719016" cy="46280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8983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B0F0"/>
                </a:solidFill>
              </a:rPr>
              <a:t>Портреты          </a:t>
            </a:r>
            <a:r>
              <a:rPr lang="ru-RU" sz="3200" b="1" u="sng" dirty="0" smtClean="0">
                <a:solidFill>
                  <a:srgbClr val="00B0F0"/>
                </a:solidFill>
              </a:rPr>
              <a:t>в графике</a:t>
            </a:r>
            <a:endParaRPr lang="ru-RU" sz="3200" b="1" u="sng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ru-RU" sz="3200" b="1" dirty="0">
                <a:solidFill>
                  <a:srgbClr val="00B0F0"/>
                </a:solidFill>
              </a:rPr>
              <a:t>рисуют: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карандашом,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тушью,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сангиной,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углём,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мелками</a:t>
            </a:r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…</a:t>
            </a:r>
          </a:p>
          <a:p>
            <a:pPr marL="0" indent="0">
              <a:buNone/>
            </a:pPr>
            <a:endParaRPr lang="ru-RU" sz="3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152" y="1678666"/>
            <a:ext cx="4046435" cy="51112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14388" y="281274"/>
            <a:ext cx="773448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Разновидности 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портретов </a:t>
            </a:r>
          </a:p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по  виду </a:t>
            </a:r>
            <a:r>
              <a:rPr lang="ru-RU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используемых 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художественных  материалов</a:t>
            </a:r>
            <a:r>
              <a:rPr lang="ru-RU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09003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00B0F0"/>
                </a:solidFill>
              </a:rPr>
              <a:t>Портреты</a:t>
            </a:r>
          </a:p>
          <a:p>
            <a:pPr marL="0" indent="0">
              <a:buNone/>
            </a:pPr>
            <a:r>
              <a:rPr lang="ru-RU" sz="3200" b="1" u="sng" dirty="0">
                <a:solidFill>
                  <a:srgbClr val="00B0F0"/>
                </a:solidFill>
              </a:rPr>
              <a:t>в </a:t>
            </a:r>
            <a:r>
              <a:rPr lang="ru-RU" sz="3200" b="1" u="sng" dirty="0" smtClean="0">
                <a:solidFill>
                  <a:srgbClr val="00B0F0"/>
                </a:solidFill>
              </a:rPr>
              <a:t>живописи</a:t>
            </a:r>
            <a:endParaRPr lang="ru-RU" sz="3200" b="1" u="sng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B0F0"/>
                </a:solidFill>
              </a:rPr>
              <a:t>пишут</a:t>
            </a:r>
            <a:r>
              <a:rPr lang="ru-RU" sz="3200" b="1" dirty="0">
                <a:solidFill>
                  <a:srgbClr val="00B0F0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а</a:t>
            </a:r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кварелью,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м</a:t>
            </a:r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аслом,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т</a:t>
            </a:r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емперой,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гуашью</a:t>
            </a:r>
          </a:p>
          <a:p>
            <a:pPr marL="0" indent="0">
              <a:buNone/>
            </a:pPr>
            <a:endParaRPr lang="ru-RU" sz="3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59"/>
          <a:stretch/>
        </p:blipFill>
        <p:spPr bwMode="auto">
          <a:xfrm>
            <a:off x="4148921" y="1856090"/>
            <a:ext cx="3534770" cy="4625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Прямоугольник 7"/>
          <p:cNvSpPr/>
          <p:nvPr/>
        </p:nvSpPr>
        <p:spPr>
          <a:xfrm>
            <a:off x="914388" y="281274"/>
            <a:ext cx="773448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Разновидности 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портретов </a:t>
            </a:r>
          </a:p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по  виду </a:t>
            </a:r>
            <a:r>
              <a:rPr lang="ru-RU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используемых 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художественных  материалов</a:t>
            </a:r>
            <a:r>
              <a:rPr lang="ru-RU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4429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Лепят из глины и гипса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Вырезают из дерева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Высекают из камня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Льют из металла</a:t>
            </a:r>
          </a:p>
          <a:p>
            <a:pPr marL="0" indent="0">
              <a:buNone/>
            </a:pPr>
            <a:endParaRPr lang="ru-RU" sz="3200" dirty="0" smtClean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endParaRPr lang="ru-RU" sz="3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25576" y="1850934"/>
            <a:ext cx="3223293" cy="4625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 descr="C:\Users\Эльвира\Pictures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404" y="1850935"/>
            <a:ext cx="5133985" cy="457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3958" y="384330"/>
            <a:ext cx="54181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4000" b="1" dirty="0" smtClean="0">
                <a:solidFill>
                  <a:srgbClr val="FFC000"/>
                </a:solidFill>
              </a:rPr>
              <a:t>Портреты  </a:t>
            </a:r>
            <a:r>
              <a:rPr lang="ru-RU" sz="4000" b="1" u="sng" dirty="0" smtClean="0">
                <a:solidFill>
                  <a:srgbClr val="FFC000"/>
                </a:solidFill>
              </a:rPr>
              <a:t>в </a:t>
            </a:r>
            <a:r>
              <a:rPr lang="ru-RU" sz="4000" b="1" u="sng" dirty="0">
                <a:solidFill>
                  <a:srgbClr val="FFC000"/>
                </a:solidFill>
              </a:rPr>
              <a:t>скульптуре</a:t>
            </a:r>
          </a:p>
        </p:txBody>
      </p:sp>
      <p:pic>
        <p:nvPicPr>
          <p:cNvPr id="2051" name="Picture 3" descr="C:\Users\Эльвира\Pictures\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182" y="1447800"/>
            <a:ext cx="3236224" cy="483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Эльвира\Pictures\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928" y="1597928"/>
            <a:ext cx="3504181" cy="467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90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7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7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75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75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7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75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75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7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7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7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846" y="2129729"/>
            <a:ext cx="5627376" cy="42164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1050047" y="319623"/>
            <a:ext cx="70439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Портрет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технике «Аппликация»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06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185</Words>
  <Application>Microsoft Office PowerPoint</Application>
  <PresentationFormat>Экран (4:3)</PresentationFormat>
  <Paragraphs>53</Paragraphs>
  <Slides>22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Тема: «Портрет. Конструкция головы человека и её основные пропорции»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фаррахутдинова</cp:lastModifiedBy>
  <cp:revision>64</cp:revision>
  <dcterms:created xsi:type="dcterms:W3CDTF">2014-11-21T11:00:06Z</dcterms:created>
  <dcterms:modified xsi:type="dcterms:W3CDTF">2017-02-20T08:15:03Z</dcterms:modified>
</cp:coreProperties>
</file>