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26"/>
  </p:notesMasterIdLst>
  <p:sldIdLst>
    <p:sldId id="256" r:id="rId2"/>
    <p:sldId id="257" r:id="rId3"/>
    <p:sldId id="259" r:id="rId4"/>
    <p:sldId id="281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1" r:id="rId13"/>
    <p:sldId id="269" r:id="rId14"/>
    <p:sldId id="270" r:id="rId15"/>
    <p:sldId id="272" r:id="rId16"/>
    <p:sldId id="273" r:id="rId17"/>
    <p:sldId id="274" r:id="rId18"/>
    <p:sldId id="271" r:id="rId19"/>
    <p:sldId id="288" r:id="rId20"/>
    <p:sldId id="262" r:id="rId21"/>
    <p:sldId id="276" r:id="rId22"/>
    <p:sldId id="286" r:id="rId23"/>
    <p:sldId id="287" r:id="rId24"/>
    <p:sldId id="28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A53AFB7C-223D-4365-8EFA-38DD6F6E87FC}">
          <p14:sldIdLst>
            <p14:sldId id="256"/>
            <p14:sldId id="257"/>
            <p14:sldId id="259"/>
            <p14:sldId id="281"/>
            <p14:sldId id="260"/>
            <p14:sldId id="263"/>
            <p14:sldId id="264"/>
            <p14:sldId id="265"/>
            <p14:sldId id="266"/>
            <p14:sldId id="267"/>
            <p14:sldId id="268"/>
            <p14:sldId id="261"/>
            <p14:sldId id="269"/>
            <p14:sldId id="270"/>
            <p14:sldId id="272"/>
            <p14:sldId id="273"/>
            <p14:sldId id="274"/>
            <p14:sldId id="271"/>
            <p14:sldId id="288"/>
            <p14:sldId id="262"/>
            <p14:sldId id="276"/>
            <p14:sldId id="286"/>
            <p14:sldId id="287"/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FD71D-B63B-4E72-A619-3AF1545FB597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59E15-0B15-4B83-A7D9-B073EC43C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65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59E15-0B15-4B83-A7D9-B073EC43C6A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294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59E15-0B15-4B83-A7D9-B073EC43C6A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1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5" b="50000"/>
          <a:stretch/>
        </p:blipFill>
        <p:spPr bwMode="auto">
          <a:xfrm>
            <a:off x="179512" y="-27384"/>
            <a:ext cx="4294725" cy="2532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Эльвира\Documents\казань курсы, проект, закачки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5254">
            <a:off x="4679493" y="1591078"/>
            <a:ext cx="3483177" cy="22530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6911117" cy="4536504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Мастер-класс: </a:t>
            </a:r>
            <a:br>
              <a:rPr lang="ru-RU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«Нетрадиционные </a:t>
            </a:r>
            <a:r>
              <a:rPr lang="ru-RU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техники</a:t>
            </a:r>
            <a:br>
              <a:rPr lang="ru-RU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рисования»</a:t>
            </a:r>
            <a:endParaRPr lang="ru-RU" sz="4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4067944" y="4149080"/>
            <a:ext cx="4680520" cy="2016224"/>
          </a:xfrm>
        </p:spPr>
        <p:txBody>
          <a:bodyPr>
            <a:normAutofit/>
          </a:bodyPr>
          <a:lstStyle/>
          <a:p>
            <a:pPr algn="ctr"/>
            <a:endParaRPr lang="tt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tt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Фаррахутднова Э.Р. </a:t>
            </a:r>
          </a:p>
          <a:p>
            <a:pPr algn="ctr"/>
            <a:r>
              <a:rPr lang="tt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Учител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ь ИЗО  МБОУ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</a:t>
            </a:r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Новочутинская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ООШ»</a:t>
            </a:r>
          </a:p>
          <a:p>
            <a:pPr algn="ctr"/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71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r"/>
            <a:r>
              <a:rPr lang="ru-RU" dirty="0" smtClean="0"/>
              <a:t>Черно-белый и цветной </a:t>
            </a:r>
            <a:r>
              <a:rPr lang="ru-RU" dirty="0" err="1" smtClean="0"/>
              <a:t>граттаж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50" y="2636912"/>
            <a:ext cx="2639322" cy="363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077" y="3098304"/>
            <a:ext cx="4556347" cy="2562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721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Рисование ластиком</a:t>
            </a:r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65574"/>
            <a:ext cx="4060224" cy="2535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933056"/>
            <a:ext cx="3563491" cy="2462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284984"/>
            <a:ext cx="3707904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4"/>
          <a:stretch/>
        </p:blipFill>
        <p:spPr>
          <a:xfrm>
            <a:off x="790855" y="3284983"/>
            <a:ext cx="3995936" cy="2799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9700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525" y="2312988"/>
            <a:ext cx="3138401" cy="349408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548680"/>
            <a:ext cx="3384376" cy="18002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Рисование пальчиками и ладошкой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2" t="5575"/>
          <a:stretch/>
        </p:blipFill>
        <p:spPr>
          <a:xfrm>
            <a:off x="4788024" y="3372843"/>
            <a:ext cx="3284682" cy="2504429"/>
          </a:xfrm>
        </p:spPr>
      </p:pic>
      <p:pic>
        <p:nvPicPr>
          <p:cNvPr id="4098" name="Picture 2" descr="C:\Users\Эльвира\Documents\казань курсы, проект, закачки\__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80728"/>
            <a:ext cx="3313917" cy="221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31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3952130" cy="2160240"/>
          </a:xfrm>
        </p:spPr>
        <p:style>
          <a:lnRef idx="1">
            <a:schemeClr val="accent2"/>
          </a:lnRef>
          <a:fillRef idx="1003">
            <a:schemeClr val="dk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/>
              <a:t>Изображение на мятой бумаге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48064" y="980728"/>
            <a:ext cx="2736304" cy="32546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179060"/>
            <a:ext cx="3816424" cy="27861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706" y="4379366"/>
            <a:ext cx="3968750" cy="178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36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Акварель и соль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8" y="2777728"/>
            <a:ext cx="3419475" cy="2564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902" y="2312988"/>
            <a:ext cx="3119720" cy="3494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968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6175" y="1124744"/>
            <a:ext cx="5154017" cy="468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9833" y="4149080"/>
            <a:ext cx="3304572" cy="144016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err="1" smtClean="0"/>
              <a:t>Кляксография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36592" y="836712"/>
            <a:ext cx="3298784" cy="4818186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Клякса 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это бесформенное пятно</a:t>
            </a:r>
          </a:p>
          <a:p>
            <a:pPr algn="ctr"/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краски или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чернил</a:t>
            </a:r>
          </a:p>
        </p:txBody>
      </p:sp>
    </p:spTree>
    <p:extLst>
      <p:ext uri="{BB962C8B-B14F-4D97-AF65-F5344CB8AC3E}">
        <p14:creationId xmlns:p14="http://schemas.microsoft.com/office/powerpoint/2010/main" val="243139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74" t="11388"/>
          <a:stretch/>
        </p:blipFill>
        <p:spPr bwMode="auto">
          <a:xfrm>
            <a:off x="827584" y="548680"/>
            <a:ext cx="3337749" cy="36370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6" t="3660" r="8811" b="4564"/>
          <a:stretch/>
        </p:blipFill>
        <p:spPr bwMode="auto">
          <a:xfrm>
            <a:off x="5220072" y="1916832"/>
            <a:ext cx="2952328" cy="41741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836712"/>
            <a:ext cx="3960440" cy="9361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tt-RU" sz="3200" dirty="0" smtClean="0"/>
              <a:t>Кляксография </a:t>
            </a:r>
            <a:br>
              <a:rPr lang="tt-RU" sz="3200" dirty="0" smtClean="0"/>
            </a:br>
            <a:r>
              <a:rPr lang="tt-RU" sz="3200" dirty="0" smtClean="0"/>
              <a:t>и сухая кист</a:t>
            </a:r>
            <a:r>
              <a:rPr lang="ru-RU" sz="3200" dirty="0" smtClean="0"/>
              <a:t>ь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4581128"/>
            <a:ext cx="3672408" cy="10081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68580" indent="0" algn="ctr">
              <a:buNone/>
            </a:pPr>
            <a:r>
              <a:rPr lang="ru-RU" b="1" dirty="0" err="1" smtClean="0"/>
              <a:t>Кляксография</a:t>
            </a:r>
            <a:r>
              <a:rPr lang="ru-RU" b="1" dirty="0" smtClean="0"/>
              <a:t> с </a:t>
            </a:r>
          </a:p>
          <a:p>
            <a:pPr marL="68580" indent="0" algn="ctr">
              <a:buNone/>
            </a:pPr>
            <a:r>
              <a:rPr lang="ru-RU" b="1" dirty="0" smtClean="0"/>
              <a:t>трубочкой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6546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344816" cy="550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67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5" y="1052736"/>
            <a:ext cx="3996556" cy="4968551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6766"/>
            <a:ext cx="3840163" cy="475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4608512" cy="108012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Монотипия на стекле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342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Монотипия</a:t>
            </a:r>
            <a:br>
              <a:rPr lang="ru-RU" dirty="0" smtClean="0"/>
            </a:br>
            <a:r>
              <a:rPr lang="ru-RU" dirty="0" smtClean="0"/>
              <a:t>предметная и симметричная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76872"/>
            <a:ext cx="4104456" cy="3528392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898835"/>
            <a:ext cx="3419475" cy="2322393"/>
          </a:xfrm>
        </p:spPr>
      </p:pic>
    </p:spTree>
    <p:extLst>
      <p:ext uri="{BB962C8B-B14F-4D97-AF65-F5344CB8AC3E}">
        <p14:creationId xmlns:p14="http://schemas.microsoft.com/office/powerpoint/2010/main" val="1505034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908720"/>
            <a:ext cx="6480720" cy="266429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68580" indent="0" algn="ctr">
              <a:buNone/>
            </a:pPr>
            <a:r>
              <a:rPr lang="ru-RU" sz="3200" dirty="0" smtClean="0"/>
              <a:t>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Методическая тема:</a:t>
            </a:r>
          </a:p>
          <a:p>
            <a:pPr marL="68580" indent="0" algn="ctr">
              <a:buNone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«Развитие творческих способностей и креативности личности школьника </a:t>
            </a:r>
          </a:p>
          <a:p>
            <a:pPr marL="68580" indent="0" algn="ctr">
              <a:buNone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уроках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изобразительного</a:t>
            </a:r>
          </a:p>
          <a:p>
            <a:pPr marL="68580" indent="0" algn="ctr">
              <a:buNone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искусства 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C:\Users\Эльвира\Documents\казань курсы, проект, закачки\руч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690" y="3861048"/>
            <a:ext cx="3189734" cy="22100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0790" y="3919381"/>
            <a:ext cx="3364108" cy="220830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91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96752"/>
            <a:ext cx="3064344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739833" y="764705"/>
            <a:ext cx="3304572" cy="115212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/>
              <a:t>Оттиск мятой бумагой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736592" y="1988840"/>
            <a:ext cx="3298784" cy="366605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Способ получения изображения: ребенок прижимает смятую бумагу к штемпельной подушке с краской и наносит оттиск на бумагу. Чтобы получить другой цвет, меняются и блюдце, и смятая бумага.</a:t>
            </a:r>
          </a:p>
        </p:txBody>
      </p:sp>
    </p:spTree>
    <p:extLst>
      <p:ext uri="{BB962C8B-B14F-4D97-AF65-F5344CB8AC3E}">
        <p14:creationId xmlns:p14="http://schemas.microsoft.com/office/powerpoint/2010/main" val="175965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1027664"/>
            <a:ext cx="3456384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3</a:t>
            </a:r>
            <a:r>
              <a:rPr lang="en-US" dirty="0" smtClean="0"/>
              <a:t>D </a:t>
            </a:r>
            <a:r>
              <a:rPr lang="ru-RU" dirty="0" smtClean="0"/>
              <a:t>рисование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805" y="2920206"/>
            <a:ext cx="4759635" cy="31730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42" y="404664"/>
            <a:ext cx="4420490" cy="314269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39" y="3813720"/>
            <a:ext cx="3779837" cy="148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69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28267"/>
            <a:ext cx="3936438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3312665"/>
            <a:ext cx="3815407" cy="2861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776740" y="332656"/>
            <a:ext cx="7590539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Зинтангл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и 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Дудлинг</a:t>
            </a:r>
            <a:endParaRPr lang="ru-RU" sz="4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8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переводе «Запутывать», </a:t>
            </a:r>
            <a:r>
              <a:rPr lang="ru-RU" sz="28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«Каракуля»)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852936"/>
            <a:ext cx="3888432" cy="2916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9"/>
          <a:stretch/>
        </p:blipFill>
        <p:spPr>
          <a:xfrm>
            <a:off x="3950971" y="2276872"/>
            <a:ext cx="3779911" cy="3645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479561"/>
            <a:ext cx="4320417" cy="32403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6" r="8842"/>
          <a:stretch/>
        </p:blipFill>
        <p:spPr>
          <a:xfrm>
            <a:off x="4572004" y="1922079"/>
            <a:ext cx="3589357" cy="40992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2734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980728"/>
            <a:ext cx="7024744" cy="1143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Смешанные техники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рисование, применяя различные техники рисования</a:t>
            </a:r>
          </a:p>
          <a:p>
            <a:pPr>
              <a:buFontTx/>
              <a:buChar char="-"/>
            </a:pPr>
            <a:r>
              <a:rPr lang="ru-RU" dirty="0"/>
              <a:t>А</a:t>
            </a:r>
            <a:r>
              <a:rPr lang="ru-RU" dirty="0" smtClean="0"/>
              <a:t>кварель, воск, соль;</a:t>
            </a:r>
          </a:p>
          <a:p>
            <a:pPr>
              <a:buFontTx/>
              <a:buChar char="-"/>
            </a:pPr>
            <a:r>
              <a:rPr lang="ru-RU" dirty="0" smtClean="0"/>
              <a:t>Акварель, соль, </a:t>
            </a:r>
            <a:r>
              <a:rPr lang="ru-RU" dirty="0" err="1" smtClean="0"/>
              <a:t>набрызг</a:t>
            </a:r>
            <a:r>
              <a:rPr lang="ru-RU" dirty="0" smtClean="0"/>
              <a:t>;</a:t>
            </a:r>
          </a:p>
          <a:p>
            <a:pPr>
              <a:buFontTx/>
              <a:buChar char="-"/>
            </a:pPr>
            <a:r>
              <a:rPr lang="ru-RU" dirty="0" smtClean="0"/>
              <a:t>Гуашь, мятая бумага, </a:t>
            </a:r>
            <a:r>
              <a:rPr lang="ru-RU" dirty="0" err="1" smtClean="0"/>
              <a:t>набрызг</a:t>
            </a:r>
            <a:r>
              <a:rPr lang="ru-RU" dirty="0"/>
              <a:t> </a:t>
            </a:r>
            <a:r>
              <a:rPr lang="ru-RU" dirty="0" smtClean="0"/>
              <a:t>и др.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53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836712"/>
            <a:ext cx="5481101" cy="4100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354869" y="5241394"/>
            <a:ext cx="74574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СПАСИБО ЗА ВНИМАНИЕ!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635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59855" y="3531200"/>
            <a:ext cx="7140537" cy="256209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время, реализация ФГОС второго поколения создаёт возможности для развития одаренности, творческого потенциала  и креативности  школьника,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условия для творческой самореализации педагогов. 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Эльвира\Documents\казань курсы, проект, закачки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2736304" cy="26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440" y="929384"/>
            <a:ext cx="4211960" cy="2283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646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980728"/>
            <a:ext cx="7024744" cy="48965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Каждый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  ребенок уникален и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талантлив.                                                    Задача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учителя -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раскрыть эти таланты, создать условия для творческой реализации ребенка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Творческая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работа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– это возможность выразить языком различных материалов свой восторг перед окружающим миром или показать его неприятие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10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88024" y="908720"/>
            <a:ext cx="3672408" cy="525658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700" dirty="0" smtClean="0">
                <a:solidFill>
                  <a:srgbClr val="002060"/>
                </a:solidFill>
              </a:rPr>
              <a:t>Каждая </a:t>
            </a:r>
            <a:r>
              <a:rPr lang="ru-RU" sz="2700" dirty="0">
                <a:solidFill>
                  <a:srgbClr val="002060"/>
                </a:solidFill>
              </a:rPr>
              <a:t>из этих техник - это маленькая игра</a:t>
            </a:r>
            <a:r>
              <a:rPr lang="ru-RU" sz="2700" dirty="0" smtClean="0">
                <a:solidFill>
                  <a:srgbClr val="002060"/>
                </a:solidFill>
              </a:rPr>
              <a:t>.</a:t>
            </a:r>
            <a:br>
              <a:rPr lang="ru-RU" sz="2700" dirty="0" smtClean="0">
                <a:solidFill>
                  <a:srgbClr val="002060"/>
                </a:solidFill>
              </a:rPr>
            </a:br>
            <a:r>
              <a:rPr lang="ru-RU" sz="2700" dirty="0" smtClean="0">
                <a:solidFill>
                  <a:srgbClr val="002060"/>
                </a:solidFill>
              </a:rPr>
              <a:t> </a:t>
            </a:r>
            <a:r>
              <a:rPr lang="ru-RU" sz="2700" dirty="0">
                <a:solidFill>
                  <a:srgbClr val="002060"/>
                </a:solidFill>
              </a:rPr>
              <a:t>Их использование позволяет детям чувствовать себя </a:t>
            </a:r>
            <a:r>
              <a:rPr lang="ru-RU" sz="2700" dirty="0" smtClean="0">
                <a:solidFill>
                  <a:srgbClr val="002060"/>
                </a:solidFill>
              </a:rPr>
              <a:t>смелее</a:t>
            </a:r>
            <a:r>
              <a:rPr lang="ru-RU" sz="2700" dirty="0">
                <a:solidFill>
                  <a:srgbClr val="002060"/>
                </a:solidFill>
              </a:rPr>
              <a:t>, непосредственнее, развивает воображение, дает полную свободу для самовыражения.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764704"/>
            <a:ext cx="3960440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Развитие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творческих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способностей и креативности 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через использование нетрадиционных техник рисования.</a:t>
            </a:r>
          </a:p>
        </p:txBody>
      </p:sp>
      <p:pic>
        <p:nvPicPr>
          <p:cNvPr id="1026" name="Picture 2" descr="C:\Users\Эльвира\Documents\казань курсы, проект, закачки\креативч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3284984"/>
            <a:ext cx="3600400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7997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8" t="14072" r="8369"/>
          <a:stretch/>
        </p:blipFill>
        <p:spPr>
          <a:xfrm>
            <a:off x="3554799" y="1628800"/>
            <a:ext cx="4905633" cy="40572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404664"/>
            <a:ext cx="7272926" cy="1766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/>
              <a:t>Точечный рисунок</a:t>
            </a:r>
            <a:br>
              <a:rPr lang="ru-RU" dirty="0" smtClean="0"/>
            </a:br>
            <a:r>
              <a:rPr lang="ru-RU" sz="3100" dirty="0" smtClean="0"/>
              <a:t>(Ватные палочки, круглая кисть)</a:t>
            </a:r>
            <a:endParaRPr lang="ru-RU" sz="31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455193"/>
            <a:ext cx="2736882" cy="3494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645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/>
              <a:t>Техника  </a:t>
            </a:r>
            <a:r>
              <a:rPr lang="ru-RU" dirty="0" err="1" smtClean="0"/>
              <a:t>набрызга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8" y="2952830"/>
            <a:ext cx="3419475" cy="306845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420888"/>
            <a:ext cx="3419475" cy="2564606"/>
          </a:xfrm>
        </p:spPr>
      </p:pic>
    </p:spTree>
    <p:extLst>
      <p:ext uri="{BB962C8B-B14F-4D97-AF65-F5344CB8AC3E}">
        <p14:creationId xmlns:p14="http://schemas.microsoft.com/office/powerpoint/2010/main" val="18396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Восковые мелки и акварель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20826"/>
            <a:ext cx="4215221" cy="3028454"/>
          </a:xfrm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 </a:t>
            </a:r>
            <a:r>
              <a:rPr lang="ru-RU" dirty="0"/>
              <a:t>ребенок рисует восковыми мелками на белой бумаге. Затем закрашивает лист акварелью в один или несколько цветов. Рисунок мелками остается не закрашенным.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582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980728"/>
            <a:ext cx="702474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Свечка и акварель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8" y="2777728"/>
            <a:ext cx="3419475" cy="2564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763967"/>
            <a:ext cx="3419475" cy="2537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839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1685</TotalTime>
  <Words>224</Words>
  <Application>Microsoft Office PowerPoint</Application>
  <PresentationFormat>Экран (4:3)</PresentationFormat>
  <Paragraphs>45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Остин</vt:lpstr>
      <vt:lpstr>Мастер-класс:  «Нетрадиционные техники  рисования»</vt:lpstr>
      <vt:lpstr>Презентация PowerPoint</vt:lpstr>
      <vt:lpstr>В настоящее время, реализация ФГОС второго поколения создаёт возможности для развития одаренности, творческого потенциала  и креативности  школьника,   а также условия для творческой самореализации педагогов.  </vt:lpstr>
      <vt:lpstr>Каждый  ребенок уникален и талантлив.                                                    Задача учителя - раскрыть эти таланты, создать условия для творческой реализации ребенка.   Творческая работа – это возможность выразить языком различных материалов свой восторг перед окружающим миром или показать его неприятие.  </vt:lpstr>
      <vt:lpstr>              Каждая из этих техник - это маленькая игра.  Их использование позволяет детям чувствовать себя смелее, непосредственнее, развивает воображение, дает полную свободу для самовыражения. </vt:lpstr>
      <vt:lpstr>Точечный рисунок (Ватные палочки, круглая кисть)</vt:lpstr>
      <vt:lpstr>Техника  набрызга</vt:lpstr>
      <vt:lpstr>Восковые мелки и акварель</vt:lpstr>
      <vt:lpstr>Свечка и акварель</vt:lpstr>
      <vt:lpstr>Черно-белый и цветной граттаж</vt:lpstr>
      <vt:lpstr>Рисование ластиком</vt:lpstr>
      <vt:lpstr>Рисование пальчиками и ладошкой</vt:lpstr>
      <vt:lpstr>Изображение на мятой бумаге</vt:lpstr>
      <vt:lpstr>Акварель и соль</vt:lpstr>
      <vt:lpstr>Кляксография</vt:lpstr>
      <vt:lpstr>Кляксография  и сухая кисть</vt:lpstr>
      <vt:lpstr>Презентация PowerPoint</vt:lpstr>
      <vt:lpstr>Монотипия на стекле</vt:lpstr>
      <vt:lpstr>Монотипия предметная и симметричная</vt:lpstr>
      <vt:lpstr>Оттиск мятой бумагой</vt:lpstr>
      <vt:lpstr>3D рисование</vt:lpstr>
      <vt:lpstr>Презентация PowerPoint</vt:lpstr>
      <vt:lpstr>Смешанные техники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развитием креативности личности современного школьника в условиях перехода на ФГОС нового поколения</dc:title>
  <dc:creator>учитель</dc:creator>
  <cp:lastModifiedBy>фаррахутдинова</cp:lastModifiedBy>
  <cp:revision>82</cp:revision>
  <dcterms:created xsi:type="dcterms:W3CDTF">2016-10-16T14:13:39Z</dcterms:created>
  <dcterms:modified xsi:type="dcterms:W3CDTF">2017-01-18T15:02:30Z</dcterms:modified>
</cp:coreProperties>
</file>