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42" r:id="rId2"/>
    <p:sldId id="345" r:id="rId3"/>
    <p:sldId id="347" r:id="rId4"/>
    <p:sldId id="349" r:id="rId5"/>
    <p:sldId id="348" r:id="rId6"/>
    <p:sldId id="350" r:id="rId7"/>
    <p:sldId id="351" r:id="rId8"/>
    <p:sldId id="352" r:id="rId9"/>
    <p:sldId id="353" r:id="rId10"/>
    <p:sldId id="343" r:id="rId11"/>
    <p:sldId id="354" r:id="rId12"/>
    <p:sldId id="356" r:id="rId13"/>
    <p:sldId id="355" r:id="rId14"/>
    <p:sldId id="34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65"/>
    <p:penClr>
      <a:srgbClr val="FF0000"/>
    </p:penClr>
  </p:showPr>
  <p:clrMru>
    <a:srgbClr val="57257D"/>
    <a:srgbClr val="2D1341"/>
    <a:srgbClr val="4C216D"/>
    <a:srgbClr val="800080"/>
    <a:srgbClr val="FF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76522" autoAdjust="0"/>
  </p:normalViewPr>
  <p:slideViewPr>
    <p:cSldViewPr>
      <p:cViewPr varScale="1">
        <p:scale>
          <a:sx n="69" d="100"/>
          <a:sy n="69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  <c:showLeaderLines val="1"/>
          </c:dLbls>
          <c:cat>
            <c:strRef>
              <c:f>Лист1!$A$2:$A$5</c:f>
              <c:strCache>
                <c:ptCount val="2"/>
                <c:pt idx="0">
                  <c:v>с высшим образованием</c:v>
                </c:pt>
                <c:pt idx="1">
                  <c:v>средне-специальным обр 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0.85000000000000064</c:v>
                </c:pt>
                <c:pt idx="1">
                  <c:v>0.15000000000000024</c:v>
                </c:pt>
              </c:numCache>
            </c:numRef>
          </c:val>
        </c:ser>
        <c:firstSliceAng val="0"/>
      </c:pieChart>
    </c:plotArea>
    <c:legend>
      <c:legendPos val="r"/>
      <c:legendEntry>
        <c:idx val="2"/>
        <c:delete val="1"/>
      </c:legendEntry>
      <c:legendEntry>
        <c:idx val="3"/>
        <c:delete val="1"/>
      </c:legendEntry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6"/>
  <c:chart>
    <c:plotArea>
      <c:layout>
        <c:manualLayout>
          <c:layoutTarget val="inner"/>
          <c:xMode val="edge"/>
          <c:yMode val="edge"/>
          <c:x val="0.21036636723274571"/>
          <c:y val="6.1786931081619527E-2"/>
          <c:w val="0.7896336327672544"/>
          <c:h val="0.5763766574116564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1-5 лет</c:v>
                </c:pt>
                <c:pt idx="1">
                  <c:v>5-10 лет</c:v>
                </c:pt>
                <c:pt idx="2">
                  <c:v>10-20 лет</c:v>
                </c:pt>
                <c:pt idx="3">
                  <c:v>свыше 20 лет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6.0000000000000032E-2</c:v>
                </c:pt>
                <c:pt idx="1">
                  <c:v>6.0000000000000032E-2</c:v>
                </c:pt>
                <c:pt idx="2">
                  <c:v>0.52</c:v>
                </c:pt>
                <c:pt idx="3">
                  <c:v>0.36000000000000032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1-5 лет</c:v>
                </c:pt>
                <c:pt idx="1">
                  <c:v>5-10 лет</c:v>
                </c:pt>
                <c:pt idx="2">
                  <c:v>10-20 лет</c:v>
                </c:pt>
                <c:pt idx="3">
                  <c:v>свыше 20 лет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1-5 лет</c:v>
                </c:pt>
                <c:pt idx="1">
                  <c:v>5-10 лет</c:v>
                </c:pt>
                <c:pt idx="2">
                  <c:v>10-20 лет</c:v>
                </c:pt>
                <c:pt idx="3">
                  <c:v>свыше 20 лет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axId val="66561536"/>
        <c:axId val="66563072"/>
      </c:barChart>
      <c:catAx>
        <c:axId val="66561536"/>
        <c:scaling>
          <c:orientation val="minMax"/>
        </c:scaling>
        <c:axPos val="b"/>
        <c:tickLblPos val="nextTo"/>
        <c:crossAx val="66563072"/>
        <c:crosses val="autoZero"/>
        <c:auto val="1"/>
        <c:lblAlgn val="ctr"/>
        <c:lblOffset val="100"/>
      </c:catAx>
      <c:valAx>
        <c:axId val="66563072"/>
        <c:scaling>
          <c:orientation val="minMax"/>
        </c:scaling>
        <c:axPos val="l"/>
        <c:majorGridlines/>
        <c:numFmt formatCode="0%" sourceLinked="1"/>
        <c:tickLblPos val="nextTo"/>
        <c:crossAx val="66561536"/>
        <c:crosses val="autoZero"/>
        <c:crossBetween val="between"/>
      </c:valAx>
      <c:spPr>
        <a:solidFill>
          <a:srgbClr val="FFC000"/>
        </a:solidFill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2BCEE-F872-4F82-BC0D-F5F183F92300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881C5-5318-460D-8D6C-A4DC112EF3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61A07-122C-4667-A296-B34A1592C465}" type="datetimeFigureOut">
              <a:rPr lang="ru-RU" smtClean="0"/>
              <a:pPr/>
              <a:t>17.10.2019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C1D27-90C5-4E5A-9B88-863703539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2071701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образования «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Новокинерский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Дом детского творчества»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Арского муниципального района Республики Татарстан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100" b="1" dirty="0" smtClean="0">
                <a:solidFill>
                  <a:srgbClr val="002060"/>
                </a:solidFill>
              </a:rPr>
              <a:t/>
            </a:r>
            <a:br>
              <a:rPr lang="ru-RU" sz="31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3100" b="1" dirty="0" smtClean="0">
                <a:solidFill>
                  <a:srgbClr val="002060"/>
                </a:solidFill>
              </a:rPr>
              <a:t/>
            </a:r>
            <a:br>
              <a:rPr lang="ru-RU" sz="3100" b="1" dirty="0" smtClean="0">
                <a:solidFill>
                  <a:srgbClr val="002060"/>
                </a:solidFill>
              </a:rPr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428736"/>
            <a:ext cx="7572428" cy="3857652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sz="4000" b="1" i="1" dirty="0" smtClean="0">
                <a:solidFill>
                  <a:srgbClr val="C00000"/>
                </a:solidFill>
              </a:rPr>
              <a:t>ДОРОЖНАЯ КАРТА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«РЕАЛИЗАЦИЯ В ОБРАЗОВАТЕЛЬНОЙ ОРГАНИЗАЦИИ СОВРЕМЕННЫХ ОБРАЗОВАТЕЛЬНЫХ МОДЕЛЕЙ в 2018-2023 гг.»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Реализация современных образовательных моделей на базе</a:t>
            </a:r>
            <a:b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МБУ ДО «НДДТ»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286116" y="2857496"/>
            <a:ext cx="2571768" cy="100013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МБУ ДО «НДДТ»</a:t>
            </a:r>
            <a:endParaRPr lang="ru-RU" dirty="0"/>
          </a:p>
        </p:txBody>
      </p:sp>
      <p:sp>
        <p:nvSpPr>
          <p:cNvPr id="6" name="Стрелка вверх 5"/>
          <p:cNvSpPr/>
          <p:nvPr/>
        </p:nvSpPr>
        <p:spPr>
          <a:xfrm>
            <a:off x="4429124" y="1785926"/>
            <a:ext cx="71438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071484" flipV="1">
            <a:off x="5824740" y="3810942"/>
            <a:ext cx="1115297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 rot="20334006">
            <a:off x="2361194" y="3723125"/>
            <a:ext cx="957693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18238690">
            <a:off x="3263538" y="4276554"/>
            <a:ext cx="992538" cy="57273"/>
          </a:xfrm>
          <a:prstGeom prst="leftArrow">
            <a:avLst>
              <a:gd name="adj1" fmla="val 50000"/>
              <a:gd name="adj2" fmla="val 1983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4226101">
            <a:off x="4958858" y="4293254"/>
            <a:ext cx="892365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 rot="1981267">
            <a:off x="2565869" y="2606198"/>
            <a:ext cx="1030223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9596691">
            <a:off x="5572055" y="2639624"/>
            <a:ext cx="1041286" cy="52382"/>
          </a:xfrm>
          <a:prstGeom prst="rightArrow">
            <a:avLst>
              <a:gd name="adj1" fmla="val 50000"/>
              <a:gd name="adj2" fmla="val 476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143240" y="928670"/>
            <a:ext cx="2714644" cy="7858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Инновационная образовательная программа</a:t>
            </a:r>
            <a:endParaRPr lang="ru-RU" sz="13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785918" y="4857760"/>
            <a:ext cx="2571768" cy="92869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Проектная работа</a:t>
            </a:r>
            <a:endParaRPr lang="ru-RU" sz="13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786314" y="4857760"/>
            <a:ext cx="2714644" cy="85725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работа</a:t>
            </a:r>
            <a:endParaRPr lang="ru-RU" sz="13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6429388" y="1571612"/>
            <a:ext cx="2500330" cy="92869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Навигатор ДО РТ</a:t>
            </a:r>
            <a:endParaRPr lang="ru-RU" sz="13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7000892" y="3571876"/>
            <a:ext cx="2143108" cy="9144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Частно-государственное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партнёрство</a:t>
            </a:r>
            <a:endParaRPr lang="ru-RU" sz="13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214282" y="1571612"/>
            <a:ext cx="2500330" cy="928694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Социальное партнёрство</a:t>
            </a:r>
            <a:endParaRPr lang="ru-RU" sz="13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0" y="3429000"/>
            <a:ext cx="2285984" cy="9144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НОКО</a:t>
            </a:r>
          </a:p>
          <a:p>
            <a:pPr algn="ctr"/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Взаимосвязь с населением, родителями</a:t>
            </a:r>
            <a:endParaRPr lang="ru-RU" sz="13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2285992"/>
            <a:ext cx="4429156" cy="14287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Реализация авторского проекта «Земский доктор»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28662" y="285728"/>
            <a:ext cx="3357586" cy="135732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Проектная работа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214942" y="285728"/>
            <a:ext cx="3286148" cy="135732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с учреждением здравоохранения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5852" y="4500570"/>
            <a:ext cx="3214710" cy="150019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Новые образовательные программы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43504" y="4500570"/>
            <a:ext cx="3429024" cy="150019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484350">
            <a:off x="3491168" y="1842603"/>
            <a:ext cx="691637" cy="233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2379698">
            <a:off x="5953310" y="1640000"/>
            <a:ext cx="237777" cy="6086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 rot="2275289">
            <a:off x="3843286" y="3712289"/>
            <a:ext cx="244422" cy="7347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19399234">
            <a:off x="5974900" y="3717745"/>
            <a:ext cx="266033" cy="71916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Реализация проекта «Земский доктор»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G:\Современный образовательный модель\Учени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00108"/>
            <a:ext cx="1928826" cy="22860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1000108"/>
            <a:ext cx="1143008" cy="228601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«НДДТ»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ЦРБ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3214678" y="1785926"/>
            <a:ext cx="285752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214678" y="2285992"/>
            <a:ext cx="3571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214678" y="2643182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714744" y="1000108"/>
            <a:ext cx="1285884" cy="23574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общеобраз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«Школа юного медика»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2018-2023 год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трелка вправо 36"/>
          <p:cNvSpPr/>
          <p:nvPr/>
        </p:nvSpPr>
        <p:spPr>
          <a:xfrm flipV="1">
            <a:off x="5072066" y="2143116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500694" y="1000108"/>
            <a:ext cx="1428760" cy="23574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Администрация района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Управление образование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ЦРБ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7000892" y="1857364"/>
            <a:ext cx="214314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7072330" y="2214554"/>
            <a:ext cx="2143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7000892" y="2571744"/>
            <a:ext cx="285752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7358082" y="1000108"/>
            <a:ext cx="1214446" cy="23574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Представление целевого направления для учащихся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трелка вправо 49"/>
          <p:cNvSpPr/>
          <p:nvPr/>
        </p:nvSpPr>
        <p:spPr>
          <a:xfrm>
            <a:off x="8643966" y="2214554"/>
            <a:ext cx="50003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142976" y="3500438"/>
            <a:ext cx="1000132" cy="2500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ВУЗ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ССУЗ</a:t>
            </a:r>
          </a:p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(медицинский)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трелка вправо 51"/>
          <p:cNvSpPr/>
          <p:nvPr/>
        </p:nvSpPr>
        <p:spPr>
          <a:xfrm flipV="1">
            <a:off x="214282" y="4714884"/>
            <a:ext cx="642942" cy="71438"/>
          </a:xfrm>
          <a:prstGeom prst="rightArrow">
            <a:avLst>
              <a:gd name="adj1" fmla="val 90539"/>
              <a:gd name="adj2" fmla="val 378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2285984" y="4429132"/>
            <a:ext cx="357190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2214546" y="5072074"/>
            <a:ext cx="428628" cy="214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2714612" y="3500438"/>
            <a:ext cx="1285884" cy="2500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по целевому направлению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трелка вправо 63"/>
          <p:cNvSpPr/>
          <p:nvPr/>
        </p:nvSpPr>
        <p:spPr>
          <a:xfrm flipV="1">
            <a:off x="4143372" y="4714884"/>
            <a:ext cx="64294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5000628" y="3500438"/>
            <a:ext cx="1928826" cy="2500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Обеспечение медицинских учреждений района и сельских ФАП </a:t>
            </a:r>
            <a:r>
              <a:rPr lang="ru-RU" sz="1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</a:t>
            </a:r>
            <a:r>
              <a:rPr lang="ru-RU" sz="1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молодыми спец.по программе «Земский доктор»</a:t>
            </a:r>
            <a:endPara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 descr="G:\Современный образовательный модель\Доктор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3500438"/>
            <a:ext cx="1929383" cy="250033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G:\Современный образовательный модель\план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14290"/>
            <a:ext cx="4000528" cy="6286544"/>
          </a:xfrm>
          <a:prstGeom prst="rect">
            <a:avLst/>
          </a:prstGeom>
          <a:noFill/>
        </p:spPr>
      </p:pic>
      <p:pic>
        <p:nvPicPr>
          <p:cNvPr id="8196" name="Picture 4" descr="G:\Современный образовательный модель\шюм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4071966" cy="614366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 fontScale="90000"/>
          </a:bodyPr>
          <a:lstStyle/>
          <a:p>
            <a:r>
              <a:rPr lang="tt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700" b="1" dirty="0" smtClean="0">
                <a:latin typeface="Times New Roman" pitchFamily="18" charset="0"/>
                <a:cs typeface="Times New Roman" pitchFamily="18" charset="0"/>
              </a:rPr>
              <a:t>Более подробные информации можно найти:</a:t>
            </a:r>
            <a:br>
              <a:rPr lang="tt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- На нашем сайте </a:t>
            </a:r>
            <a:r>
              <a:rPr lang="tt-RU" sz="27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https://edu.tatar.ru/arsk/page518697.htm</a:t>
            </a:r>
            <a:r>
              <a:rPr lang="tt-RU" sz="27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t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 В социальной сети</a:t>
            </a:r>
            <a:r>
              <a:rPr lang="tt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“В контакте”-группа “Новокинерский ДДТ”;</a:t>
            </a:r>
            <a:r>
              <a:rPr lang="tt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2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tt-RU" sz="27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Наши контакты:</a:t>
            </a:r>
            <a:br>
              <a:rPr lang="tt-RU" sz="27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sz="27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        Телефон:  88436691377</a:t>
            </a:r>
            <a:br>
              <a:rPr lang="tt-RU" sz="27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t-RU" sz="27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 Электронная почта: </a:t>
            </a:r>
            <a:r>
              <a:rPr lang="en-US" sz="27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ddt.Kiner@tatar.ru,ddtkiner@rambler.ru</a:t>
            </a:r>
            <a:r>
              <a:rPr lang="tt-RU" sz="2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000264"/>
          </a:xfrm>
        </p:spPr>
        <p:txBody>
          <a:bodyPr>
            <a:normAutofit fontScale="90000"/>
          </a:bodyPr>
          <a:lstStyle/>
          <a:p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>Краткая нформация о нашем учреждении</a:t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40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Кадровый состав</a:t>
            </a: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2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учреждении работают 33 педагога дополнительного образования,  из них  4 педагога с высшей , 16 с первой категории</a:t>
            </a: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22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0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>Сосотав педколлектива               </a:t>
            </a:r>
            <a:br>
              <a:rPr lang="tt-RU" sz="20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2000" b="1" dirty="0" smtClean="0">
                <a:solidFill>
                  <a:srgbClr val="5419F9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педагогический стаж </a:t>
            </a:r>
            <a:endParaRPr lang="ru-RU" sz="20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71472" y="2786058"/>
          <a:ext cx="4286280" cy="3071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5143504" y="3857628"/>
          <a:ext cx="3714776" cy="2643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AsOne/>
      </p:bldGraphic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6297634"/>
          </a:xfrm>
        </p:spPr>
        <p:txBody>
          <a:bodyPr>
            <a:normAutofit/>
          </a:bodyPr>
          <a:lstStyle/>
          <a:p>
            <a:pPr fontAlgn="t"/>
            <a:r>
              <a:rPr lang="tt-RU" b="1" dirty="0" smtClean="0">
                <a:ln w="1905"/>
                <a:solidFill>
                  <a:srgbClr val="B925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Направления деятельности</a:t>
            </a:r>
            <a:endParaRPr lang="ru-RU" b="1" dirty="0"/>
          </a:p>
        </p:txBody>
      </p:sp>
      <p:sp>
        <p:nvSpPr>
          <p:cNvPr id="3" name="Стрелка вверх 2"/>
          <p:cNvSpPr/>
          <p:nvPr/>
        </p:nvSpPr>
        <p:spPr>
          <a:xfrm rot="18497033">
            <a:off x="2301669" y="2356441"/>
            <a:ext cx="245333" cy="8869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верх 3"/>
          <p:cNvSpPr/>
          <p:nvPr/>
        </p:nvSpPr>
        <p:spPr>
          <a:xfrm rot="2917212">
            <a:off x="6372280" y="2318486"/>
            <a:ext cx="269787" cy="10147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 rot="2140392">
            <a:off x="2457757" y="3776590"/>
            <a:ext cx="262666" cy="9186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357686" y="4214818"/>
            <a:ext cx="285752" cy="1071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4286248" y="1857364"/>
            <a:ext cx="285752" cy="92869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 rot="20268147">
            <a:off x="503498" y="1644636"/>
            <a:ext cx="22293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Художественное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28992" y="928670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     </a:t>
            </a:r>
            <a:r>
              <a:rPr lang="ru-RU" b="1" i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Физкультурно</a:t>
            </a:r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-    спортивное</a:t>
            </a:r>
          </a:p>
        </p:txBody>
      </p:sp>
      <p:sp>
        <p:nvSpPr>
          <p:cNvPr id="10" name="TextBox 9"/>
          <p:cNvSpPr txBox="1"/>
          <p:nvPr/>
        </p:nvSpPr>
        <p:spPr>
          <a:xfrm rot="1306767">
            <a:off x="7043824" y="1664468"/>
            <a:ext cx="172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Естественные науки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 rot="1003297">
            <a:off x="772185" y="4997525"/>
            <a:ext cx="2388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Научно-техническое              </a:t>
            </a:r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        </a:t>
            </a:r>
            <a:r>
              <a:rPr lang="tt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0430" y="5643578"/>
            <a:ext cx="2071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80008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краеведческое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80008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Стрелка вниз 15"/>
          <p:cNvSpPr/>
          <p:nvPr/>
        </p:nvSpPr>
        <p:spPr>
          <a:xfrm rot="19177813">
            <a:off x="6595906" y="3810196"/>
            <a:ext cx="236745" cy="1042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 rot="20270504">
            <a:off x="6814261" y="4805745"/>
            <a:ext cx="2031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57257D"/>
                </a:solidFill>
              </a:rPr>
              <a:t>СОЦИАЛЬНО-ПЕДАГОГИЧЕСКОЕ</a:t>
            </a:r>
            <a:endParaRPr lang="ru-RU" b="1" i="1" dirty="0">
              <a:solidFill>
                <a:srgbClr val="57257D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000"/>
                            </p:stCondLst>
                            <p:childTnLst>
                              <p:par>
                                <p:cTn id="3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000"/>
                            </p:stCondLst>
                            <p:childTnLst>
                              <p:par>
                                <p:cTn id="4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000"/>
                            </p:stCondLst>
                            <p:childTnLst>
                              <p:par>
                                <p:cTn id="5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000"/>
                            </p:stCondLst>
                            <p:childTnLst>
                              <p:par>
                                <p:cTn id="5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000"/>
                            </p:stCondLst>
                            <p:childTnLst>
                              <p:par>
                                <p:cTn id="6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7000"/>
                            </p:stCondLst>
                            <p:childTnLst>
                              <p:par>
                                <p:cTn id="7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2000"/>
                            </p:stCondLst>
                            <p:childTnLst>
                              <p:par>
                                <p:cTn id="7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Современный образовательный модель\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Современный образовательный модель\hello_html_7b6758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Современный образовательный модель\img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Современный образовательный модель\img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Современный образовательный модель\slide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Современный образовательный модель\slid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2453</TotalTime>
  <Words>150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учреждение дополнительного образования «Новокинерский Дом детского творчества»  Арского муниципального района Республики Татарстан      </vt:lpstr>
      <vt:lpstr>                                      Краткая нформация о нашем учреждении   Кадровый состав    В учреждении работают 33 педагога дополнительного образования,  из них  4 педагога с высшей , 16 с первой категории.    Сосотав педколлектива                                                                                                          педагогический стаж </vt:lpstr>
      <vt:lpstr>Направления деятельности</vt:lpstr>
      <vt:lpstr>Слайд 4</vt:lpstr>
      <vt:lpstr>Слайд 5</vt:lpstr>
      <vt:lpstr>Слайд 6</vt:lpstr>
      <vt:lpstr>Слайд 7</vt:lpstr>
      <vt:lpstr>Слайд 8</vt:lpstr>
      <vt:lpstr>Слайд 9</vt:lpstr>
      <vt:lpstr>Реализация современных образовательных моделей на базе  МБУ ДО «НДДТ»</vt:lpstr>
      <vt:lpstr>Слайд 11</vt:lpstr>
      <vt:lpstr>Реализация проекта «Земский доктор»</vt:lpstr>
      <vt:lpstr>Слайд 13</vt:lpstr>
      <vt:lpstr>  Более подробные информации можно найти:   - На нашем сайте (https://edu.tatar.ru/arsk/page518697.htm) - В социальной сети“В контакте”-группа “Новокинерский ДДТ”;      Наши контакты:           Телефон:  88436691377   Электронная почта: ddt.Kiner@tatar.ru,ddtkiner@rambler.ru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Яңа Кенәр балалар иҗаты йорты</dc:title>
  <dc:creator>User</dc:creator>
  <cp:lastModifiedBy>User</cp:lastModifiedBy>
  <cp:revision>239</cp:revision>
  <dcterms:created xsi:type="dcterms:W3CDTF">2016-04-21T04:28:16Z</dcterms:created>
  <dcterms:modified xsi:type="dcterms:W3CDTF">2019-10-17T11:32:21Z</dcterms:modified>
</cp:coreProperties>
</file>