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9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>
        <c:manualLayout>
          <c:layoutTarget val="inner"/>
          <c:xMode val="edge"/>
          <c:yMode val="edge"/>
          <c:x val="8.0369713778426465E-3"/>
          <c:y val="0"/>
          <c:w val="0.75689953312799663"/>
          <c:h val="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Общее количество детей с ОВЗ</c:v>
                </c:pt>
              </c:strCache>
            </c:strRef>
          </c:tx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16456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146-46FA-855A-A02F643F75CD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20701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146-46FA-855A-A02F643F75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2015 год</c:v>
                </c:pt>
                <c:pt idx="1">
                  <c:v>2016 год</c:v>
                </c:pt>
                <c:pt idx="2">
                  <c:v>2017 год</c:v>
                </c:pt>
                <c:pt idx="3">
                  <c:v>2018 год</c:v>
                </c:pt>
                <c:pt idx="4">
                  <c:v>2019год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16456</c:v>
                </c:pt>
                <c:pt idx="1">
                  <c:v>20701</c:v>
                </c:pt>
                <c:pt idx="2">
                  <c:v>20954</c:v>
                </c:pt>
                <c:pt idx="3">
                  <c:v>21094</c:v>
                </c:pt>
                <c:pt idx="4">
                  <c:v>22304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146-46FA-855A-A02F643F75C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Дети с ОВЗ дошкольного возраста</c:v>
                </c:pt>
              </c:strCache>
            </c:strRef>
          </c:tx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3414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146-46FA-855A-A02F643F75CD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3415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146-46FA-855A-A02F643F75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2015 год</c:v>
                </c:pt>
                <c:pt idx="1">
                  <c:v>2016 год</c:v>
                </c:pt>
                <c:pt idx="2">
                  <c:v>2017 год</c:v>
                </c:pt>
                <c:pt idx="3">
                  <c:v>2018 год</c:v>
                </c:pt>
                <c:pt idx="4">
                  <c:v>2019год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3414</c:v>
                </c:pt>
                <c:pt idx="1">
                  <c:v>3415</c:v>
                </c:pt>
                <c:pt idx="2">
                  <c:v>3941</c:v>
                </c:pt>
                <c:pt idx="3">
                  <c:v>4216</c:v>
                </c:pt>
                <c:pt idx="4">
                  <c:v>4305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9146-46FA-855A-A02F643F75C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Дети с ОВЗ школьного возраста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1.6073940124573034E-2"/>
                  <c:y val="-5.668934240362806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1 649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9146-46FA-855A-A02F643F75CD}"/>
                </c:ext>
              </c:extLst>
            </c:dLbl>
            <c:dLbl>
              <c:idx val="1"/>
              <c:layout>
                <c:manualLayout>
                  <c:x val="0"/>
                  <c:y val="5.668934240362806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13584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9146-46FA-855A-A02F643F75CD}"/>
                </c:ext>
              </c:extLst>
            </c:dLbl>
            <c:dLbl>
              <c:idx val="3"/>
              <c:layout>
                <c:manualLayout>
                  <c:x val="1.2055455093429781E-2"/>
                  <c:y val="0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9146-46FA-855A-A02F643F75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2015 год</c:v>
                </c:pt>
                <c:pt idx="1">
                  <c:v>2016 год</c:v>
                </c:pt>
                <c:pt idx="2">
                  <c:v>2017 год</c:v>
                </c:pt>
                <c:pt idx="3">
                  <c:v>2018 год</c:v>
                </c:pt>
                <c:pt idx="4">
                  <c:v>2019год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13042</c:v>
                </c:pt>
                <c:pt idx="1">
                  <c:v>13584</c:v>
                </c:pt>
                <c:pt idx="2">
                  <c:v>13793</c:v>
                </c:pt>
                <c:pt idx="3">
                  <c:v>13824</c:v>
                </c:pt>
                <c:pt idx="4">
                  <c:v>14646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9146-46FA-855A-A02F643F75CD}"/>
            </c:ext>
          </c:extLst>
        </c:ser>
        <c:firstSliceAng val="0"/>
        <c:holeSize val="50"/>
      </c:doughnutChart>
    </c:plotArea>
    <c:legend>
      <c:legendPos val="r"/>
      <c:layout/>
      <c:txPr>
        <a:bodyPr/>
        <a:lstStyle/>
        <a:p>
          <a:pPr>
            <a:defRPr sz="900" b="1"/>
          </a:pPr>
          <a:endParaRPr lang="ru-RU"/>
        </a:p>
      </c:txPr>
    </c:legend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E79D8D3-CAD6-4DDC-A098-357670D8F3BF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3" y="2214554"/>
            <a:ext cx="6788107" cy="2143140"/>
          </a:xfrm>
        </p:spPr>
        <p:txBody>
          <a:bodyPr>
            <a:normAutofit/>
          </a:bodyPr>
          <a:lstStyle/>
          <a:p>
            <a:r>
              <a:rPr lang="ru-RU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Разработка адаптированной программы для детей с ОВЗ</a:t>
            </a:r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57752" y="5072074"/>
            <a:ext cx="4057656" cy="642942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Галимзянов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И.Н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 дополнительного образования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71604" y="1214422"/>
            <a:ext cx="6572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525698" y="297759"/>
            <a:ext cx="87352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М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униципальное бюджетное учреждение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дополнительного образования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Новокинерский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Дом детского творчества» Арского муниципального района РТ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28992" y="6215082"/>
            <a:ext cx="2857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.Новый Кинер,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2020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>
            <a:spLocks noGrp="1"/>
          </p:cNvSpPr>
          <p:nvPr>
            <p:ph type="body" idx="2"/>
          </p:nvPr>
        </p:nvSpPr>
        <p:spPr>
          <a:xfrm>
            <a:off x="357158" y="285728"/>
            <a:ext cx="8215369" cy="1785949"/>
          </a:xfrm>
        </p:spPr>
        <p:txBody>
          <a:bodyPr>
            <a:normAutofit fontScale="90000" lnSpcReduction="20000"/>
          </a:bodyPr>
          <a:lstStyle/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По данным мониторинга Министерства образования и науки Республики Татарстан общее количество детей с ограниченными возможностями здоровья (далее – ОВЗ) в республике ежегодно увеличивается и в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году составило 22 304 человека.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1"/>
          <p:cNvGraphicFramePr>
            <a:graphicFrameLocks noGrp="1"/>
          </p:cNvGraphicFramePr>
          <p:nvPr>
            <p:ph sz="half" idx="1"/>
          </p:nvPr>
        </p:nvGraphicFramePr>
        <p:xfrm>
          <a:off x="1071538" y="2143116"/>
          <a:ext cx="6572296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4294967295"/>
          </p:nvPr>
        </p:nvSpPr>
        <p:spPr>
          <a:xfrm>
            <a:off x="214283" y="500063"/>
            <a:ext cx="8501121" cy="5853112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Адаптированная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образовательная программа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образовательная   программа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 адаптированная  для  обучения  лиц  с  ограниченными возможностями  здоровья  с  учетом  особенностей  их  психофизического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развития, индивидуальных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возможностей  и  при  необходимости  обеспечивающая  коррекцию нарушений развития и социальную адаптацию указанных лиц таких как: слабовидящие, слабослышащие,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аутисты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дети с синдромом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дауна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 задержкой речевого и психического развития.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1214414" y="1357298"/>
            <a:ext cx="7072362" cy="5500702"/>
          </a:xfrm>
        </p:spPr>
        <p:txBody>
          <a:bodyPr>
            <a:normAutofit fontScale="25000" lnSpcReduction="20000"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9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6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Титульный  </a:t>
            </a: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лист  программы  </a:t>
            </a:r>
            <a:endParaRPr lang="ru-RU" sz="7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Паспорт программы</a:t>
            </a:r>
            <a:endParaRPr lang="ru-RU" sz="72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Оглавление</a:t>
            </a:r>
          </a:p>
          <a:p>
            <a:pPr algn="ctr">
              <a:buFont typeface="Arial" pitchFamily="34" charset="0"/>
              <a:buChar char="•"/>
            </a:pPr>
            <a:r>
              <a:rPr lang="ru-RU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Пояснительная </a:t>
            </a: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записка (общая характеристика программы</a:t>
            </a:r>
            <a:r>
              <a:rPr lang="ru-RU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buFont typeface="Arial" pitchFamily="34" charset="0"/>
              <a:buChar char="•"/>
            </a:pPr>
            <a:r>
              <a:rPr lang="ru-RU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Адресат </a:t>
            </a: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 - примерный портрет учащегося, для </a:t>
            </a:r>
            <a:r>
              <a:rPr lang="ru-RU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которого будет </a:t>
            </a: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актуальным обучение по данной </a:t>
            </a:r>
            <a:r>
              <a:rPr lang="ru-RU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программе</a:t>
            </a:r>
          </a:p>
          <a:p>
            <a:pPr algn="ctr">
              <a:buFont typeface="Arial" pitchFamily="34" charset="0"/>
              <a:buChar char="•"/>
            </a:pP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и задачи </a:t>
            </a:r>
            <a:r>
              <a:rPr lang="ru-RU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algn="ctr">
              <a:buFont typeface="Arial" pitchFamily="34" charset="0"/>
              <a:buChar char="•"/>
            </a:pPr>
            <a:r>
              <a:rPr lang="ru-RU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 программы</a:t>
            </a:r>
          </a:p>
          <a:p>
            <a:pPr algn="ctr">
              <a:buFont typeface="Arial" pitchFamily="34" charset="0"/>
              <a:buChar char="•"/>
            </a:pPr>
            <a:r>
              <a:rPr lang="ru-RU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Планируемые  результаты</a:t>
            </a:r>
          </a:p>
          <a:p>
            <a:pPr algn="ctr">
              <a:buFont typeface="Arial" pitchFamily="34" charset="0"/>
              <a:buChar char="•"/>
            </a:pP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Календарный учебный </a:t>
            </a:r>
            <a:r>
              <a:rPr lang="ru-RU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график</a:t>
            </a:r>
          </a:p>
          <a:p>
            <a:pPr algn="ctr">
              <a:buFont typeface="Arial" pitchFamily="34" charset="0"/>
              <a:buChar char="•"/>
            </a:pP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Диагностический </a:t>
            </a:r>
            <a:r>
              <a:rPr lang="ru-RU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инструментарий</a:t>
            </a:r>
          </a:p>
          <a:p>
            <a:pPr algn="ctr">
              <a:buFont typeface="Arial" pitchFamily="34" charset="0"/>
              <a:buChar char="•"/>
            </a:pP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Методические материалы</a:t>
            </a:r>
            <a:r>
              <a:rPr lang="ru-RU" sz="7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72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Условия реализации программы</a:t>
            </a:r>
            <a:r>
              <a:rPr lang="ru-RU" sz="7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72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Индивидуальный  учебный  </a:t>
            </a:r>
            <a:r>
              <a:rPr lang="ru-RU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</a:p>
          <a:p>
            <a:pPr algn="ctr">
              <a:buFont typeface="Arial" pitchFamily="34" charset="0"/>
              <a:buChar char="•"/>
            </a:pP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Список информационных ресурсов и  литературы</a:t>
            </a:r>
            <a:endParaRPr lang="ru-RU" sz="7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9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/>
          </a:p>
          <a:p>
            <a:pPr>
              <a:buFontTx/>
              <a:buChar char="-"/>
            </a:pP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Tx/>
              <a:buChar char="-"/>
            </a:pPr>
            <a:endParaRPr lang="ru-RU" b="1" dirty="0" smtClean="0"/>
          </a:p>
          <a:p>
            <a:pPr>
              <a:buFontTx/>
              <a:buChar char="-"/>
            </a:pPr>
            <a:endParaRPr lang="ru-RU" b="1" dirty="0"/>
          </a:p>
          <a:p>
            <a:pPr>
              <a:buFontTx/>
              <a:buChar char="-"/>
            </a:pPr>
            <a:endParaRPr lang="ru-RU" b="1" dirty="0" smtClean="0"/>
          </a:p>
          <a:p>
            <a:pPr>
              <a:buFontTx/>
              <a:buChar char="-"/>
            </a:pPr>
            <a:endParaRPr lang="ru-RU" b="1" dirty="0"/>
          </a:p>
          <a:p>
            <a:pPr>
              <a:buFontTx/>
              <a:buChar char="-"/>
            </a:pPr>
            <a:endParaRPr lang="ru-RU" b="1" dirty="0" smtClean="0"/>
          </a:p>
          <a:p>
            <a:pPr>
              <a:buFontTx/>
              <a:buChar char="-"/>
            </a:pPr>
            <a:endParaRPr lang="ru-RU" b="1" dirty="0"/>
          </a:p>
          <a:p>
            <a:pPr>
              <a:buFontTx/>
              <a:buChar char="-"/>
            </a:pPr>
            <a:endParaRPr lang="ru-RU" b="1" dirty="0" smtClean="0"/>
          </a:p>
          <a:p>
            <a:pPr>
              <a:buFontTx/>
              <a:buChar char="-"/>
            </a:pPr>
            <a:endParaRPr lang="ru-RU" b="1" dirty="0"/>
          </a:p>
          <a:p>
            <a:pPr>
              <a:buFontTx/>
              <a:buChar char="-"/>
            </a:pPr>
            <a:endParaRPr lang="ru-RU" b="1" dirty="0" smtClean="0"/>
          </a:p>
          <a:p>
            <a:pPr>
              <a:buFontTx/>
              <a:buChar char="-"/>
            </a:pP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7772400" cy="500066"/>
          </a:xfrm>
        </p:spPr>
        <p:txBody>
          <a:bodyPr>
            <a:noAutofit/>
          </a:bodyPr>
          <a:lstStyle/>
          <a:p>
            <a:pPr algn="ctr"/>
            <a:r>
              <a:rPr lang="ru-RU" sz="2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sz="24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адаптированной дополнительной</a:t>
            </a:r>
            <a:br>
              <a:rPr lang="ru-RU" sz="24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общеобразовательной программы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64294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и задачи 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90855" y="1369539"/>
            <a:ext cx="864399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Цель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создание   коррекционно-развивающих условий,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способствующих    раскрытию  творческого  потенциала личности, удовлетворению   образовательных  потребностей  каждого  ребёнка  с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ограниченными возможностями  здоровья;   сохранению   и   поддержанию   его   физического   и психического   здоровья,  адаптации   детей  с  ОВЗ  к   новым   социальным   условиям через  реализацию  индивидуальной  адаптированной  образовательной  программы дополнительного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образования.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2976" y="3571876"/>
            <a:ext cx="6715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398012" y="4409083"/>
            <a:ext cx="842968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Задачи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социально - психологическая  адаптация  (социальная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интеграция, расширение сферы деятельности); развитие  и  коррекция  эмоциональной  сферы,  осуществляемая  в  рамках группового взаимодействия.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43230" cy="1162050"/>
          </a:xfrm>
        </p:spPr>
        <p:txBody>
          <a:bodyPr>
            <a:noAutofit/>
          </a:bodyPr>
          <a:lstStyle/>
          <a:p>
            <a:pPr algn="ctr"/>
            <a:r>
              <a:rPr lang="ru-RU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МБУ ДО «НДДТ»</a:t>
            </a:r>
            <a:r>
              <a:rPr lang="ru-RU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могут заниматься дети со следующими отклонениями:</a:t>
            </a:r>
            <a:endParaRPr lang="ru-RU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357158" y="1435100"/>
            <a:ext cx="3108355" cy="4691063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Слабовидящие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Слабослышащие и позднооглохшие дети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Аутисты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(контактные)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Задержка речевого развития, возраст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7-16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лет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Задержка психического развития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Дауны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00430" y="1785926"/>
            <a:ext cx="5111750" cy="3786214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509</TotalTime>
  <Words>305</Words>
  <Application>Microsoft Office PowerPoint</Application>
  <PresentationFormat>Экран (4:3)</PresentationFormat>
  <Paragraphs>88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Трек</vt:lpstr>
      <vt:lpstr>Разработка адаптированной программы для детей с ОВЗ</vt:lpstr>
      <vt:lpstr>Слайд 2</vt:lpstr>
      <vt:lpstr>Слайд 3</vt:lpstr>
      <vt:lpstr>структура адаптированной дополнительной общеобразовательной программы</vt:lpstr>
      <vt:lpstr>Цель и задачи </vt:lpstr>
      <vt:lpstr>В МБУ ДО «НДДТ» могут заниматься дети со следующими отклонениями: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адаптированной программы для детей с ОВЗ</dc:title>
  <dc:creator>user</dc:creator>
  <cp:lastModifiedBy>User</cp:lastModifiedBy>
  <cp:revision>44</cp:revision>
  <dcterms:created xsi:type="dcterms:W3CDTF">2021-01-15T05:44:24Z</dcterms:created>
  <dcterms:modified xsi:type="dcterms:W3CDTF">2021-05-25T10:09:14Z</dcterms:modified>
</cp:coreProperties>
</file>