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97" r:id="rId2"/>
    <p:sldId id="322" r:id="rId3"/>
    <p:sldId id="325" r:id="rId4"/>
    <p:sldId id="298" r:id="rId5"/>
    <p:sldId id="326" r:id="rId6"/>
    <p:sldId id="327" r:id="rId7"/>
    <p:sldId id="329" r:id="rId8"/>
    <p:sldId id="330" r:id="rId9"/>
    <p:sldId id="331" r:id="rId10"/>
    <p:sldId id="349" r:id="rId11"/>
    <p:sldId id="355" r:id="rId12"/>
    <p:sldId id="345" r:id="rId13"/>
    <p:sldId id="332" r:id="rId14"/>
    <p:sldId id="350" r:id="rId15"/>
    <p:sldId id="333" r:id="rId16"/>
    <p:sldId id="352" r:id="rId17"/>
    <p:sldId id="348" r:id="rId18"/>
    <p:sldId id="319" r:id="rId19"/>
    <p:sldId id="301" r:id="rId20"/>
    <p:sldId id="353" r:id="rId21"/>
    <p:sldId id="354" r:id="rId22"/>
    <p:sldId id="302" r:id="rId23"/>
    <p:sldId id="320" r:id="rId24"/>
    <p:sldId id="321" r:id="rId25"/>
    <p:sldId id="30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132457-FC52-4055-B365-6976C2B79416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28293C-A241-4D37-8935-74710804C3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60B44CE-6FAB-4287-B143-B08C241E5864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BA1CB03-8A65-4DC3-96EE-DBC56C0C84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0B44CE-6FAB-4287-B143-B08C241E5864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A1CB03-8A65-4DC3-96EE-DBC56C0C84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0B44CE-6FAB-4287-B143-B08C241E5864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A1CB03-8A65-4DC3-96EE-DBC56C0C84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0B44CE-6FAB-4287-B143-B08C241E5864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A1CB03-8A65-4DC3-96EE-DBC56C0C84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0B44CE-6FAB-4287-B143-B08C241E5864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A1CB03-8A65-4DC3-96EE-DBC56C0C84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0B44CE-6FAB-4287-B143-B08C241E5864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A1CB03-8A65-4DC3-96EE-DBC56C0C84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0B44CE-6FAB-4287-B143-B08C241E5864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A1CB03-8A65-4DC3-96EE-DBC56C0C84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0B44CE-6FAB-4287-B143-B08C241E5864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A1CB03-8A65-4DC3-96EE-DBC56C0C84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0B44CE-6FAB-4287-B143-B08C241E5864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A1CB03-8A65-4DC3-96EE-DBC56C0C84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60B44CE-6FAB-4287-B143-B08C241E5864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A1CB03-8A65-4DC3-96EE-DBC56C0C84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60B44CE-6FAB-4287-B143-B08C241E5864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BA1CB03-8A65-4DC3-96EE-DBC56C0C84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60B44CE-6FAB-4287-B143-B08C241E5864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BA1CB03-8A65-4DC3-96EE-DBC56C0C842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vk.com/public122623791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vk.com/rsm_sok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vk.com/lider_usu_rs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1714488"/>
            <a:ext cx="721523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Arial Black" pitchFamily="34" charset="0"/>
                <a:cs typeface="Aharoni" pitchFamily="2" charset="-79"/>
              </a:rPr>
              <a:t>Вопросы организации ученического самоуправления</a:t>
            </a:r>
            <a:endParaRPr lang="ru-RU" sz="4800" b="1" dirty="0">
              <a:solidFill>
                <a:srgbClr val="0070C0"/>
              </a:solidFill>
              <a:latin typeface="Arial Black" pitchFamily="34" charset="0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4414" y="571480"/>
            <a:ext cx="678661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 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Перспективный план деятельности УС.</a:t>
            </a:r>
          </a:p>
          <a:p>
            <a:r>
              <a:rPr lang="ru-RU" sz="3600" dirty="0" smtClean="0"/>
              <a:t> </a:t>
            </a:r>
          </a:p>
          <a:p>
            <a:endParaRPr lang="ru-RU" sz="3600" dirty="0" smtClean="0"/>
          </a:p>
          <a:p>
            <a:pPr algn="ctr"/>
            <a:endParaRPr lang="ru-RU" sz="3600" dirty="0" smtClean="0">
              <a:solidFill>
                <a:srgbClr val="FF0000"/>
              </a:solidFill>
            </a:endParaRPr>
          </a:p>
          <a:p>
            <a:endParaRPr lang="ru-RU" sz="3200" dirty="0" smtClean="0"/>
          </a:p>
          <a:p>
            <a:endParaRPr lang="ru-RU" sz="2000" dirty="0" smtClean="0"/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2" y="2214554"/>
          <a:ext cx="8286810" cy="4071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8826"/>
                <a:gridCol w="1357322"/>
                <a:gridCol w="1643074"/>
                <a:gridCol w="1357322"/>
                <a:gridCol w="2000266"/>
              </a:tblGrid>
              <a:tr h="13573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Название мероприятия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Сроки проведения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Форма работы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участники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Calibri"/>
                        </a:rPr>
                        <a:t>Ответственный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13573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Calibri"/>
                        </a:rPr>
                        <a:t>«Выборы»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Calibri"/>
                        </a:rPr>
                        <a:t>сентябрь</a:t>
                      </a:r>
                      <a:endParaRPr lang="ru-RU" sz="18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Calibri"/>
                        </a:rPr>
                        <a:t>Деловая игра</a:t>
                      </a:r>
                      <a:endParaRPr lang="ru-RU" sz="18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Calibri"/>
                        </a:rPr>
                        <a:t>Все члены УС</a:t>
                      </a:r>
                      <a:endParaRPr lang="ru-RU" sz="18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Calibri"/>
                        </a:rPr>
                        <a:t>Совет старшеклассников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13573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Calibri"/>
                        </a:rPr>
                        <a:t>«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Calibri"/>
                        </a:rPr>
                        <a:t>Посвящение</a:t>
                      </a:r>
                      <a:r>
                        <a:rPr lang="ru-RU" sz="1800" baseline="0" dirty="0" smtClean="0"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Calibri"/>
                        </a:rPr>
                        <a:t>в 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Calibri"/>
                        </a:rPr>
                        <a:t>первоклассники»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Calibri"/>
                        </a:rPr>
                        <a:t>октябрь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Calibri"/>
                        </a:rPr>
                        <a:t>Игра- 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Calibri"/>
                        </a:rPr>
                        <a:t>путешествие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Calibri"/>
                        </a:rPr>
                        <a:t>1-классники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Calibri"/>
                        </a:rPr>
                        <a:t>Актив5-6 классов</a:t>
                      </a:r>
                      <a:endParaRPr lang="ru-RU" sz="18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4414" y="285729"/>
            <a:ext cx="678661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 </a:t>
            </a:r>
          </a:p>
          <a:p>
            <a:endParaRPr lang="ru-RU" sz="2400" dirty="0" smtClean="0"/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Стрелка планирования</a:t>
            </a:r>
          </a:p>
          <a:p>
            <a:pPr algn="ctr"/>
            <a:endParaRPr lang="ru-RU" sz="3200" b="1" dirty="0" smtClean="0">
              <a:solidFill>
                <a:srgbClr val="FF0000"/>
              </a:solidFill>
            </a:endParaRPr>
          </a:p>
          <a:p>
            <a:pPr algn="ctr"/>
            <a:endParaRPr lang="ru-RU" sz="3200" dirty="0" smtClean="0"/>
          </a:p>
          <a:p>
            <a:r>
              <a:rPr lang="ru-RU" sz="4400" b="1" dirty="0" smtClean="0"/>
              <a:t> </a:t>
            </a:r>
            <a:endParaRPr lang="ru-RU" sz="4400" dirty="0" smtClean="0"/>
          </a:p>
          <a:p>
            <a:endParaRPr lang="ru-RU" sz="3200" dirty="0" smtClean="0"/>
          </a:p>
          <a:p>
            <a:endParaRPr lang="ru-RU" sz="2000" dirty="0" smtClean="0"/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500174"/>
            <a:ext cx="7929618" cy="4857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4414" y="285729"/>
            <a:ext cx="6786610" cy="904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 </a:t>
            </a:r>
          </a:p>
          <a:p>
            <a:endParaRPr lang="ru-RU" sz="2400" dirty="0" smtClean="0"/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Модели самоуправления в образовательном учреждении</a:t>
            </a:r>
          </a:p>
          <a:p>
            <a:pPr algn="ctr"/>
            <a:endParaRPr lang="ru-RU" sz="3200" b="1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ru-RU" sz="3000" b="1" dirty="0" smtClean="0"/>
              <a:t>Административная модель </a:t>
            </a:r>
          </a:p>
          <a:p>
            <a:pPr marL="514350" indent="-514350">
              <a:buAutoNum type="arabicPeriod"/>
            </a:pPr>
            <a:r>
              <a:rPr lang="ru-RU" sz="3000" b="1" dirty="0" smtClean="0"/>
              <a:t>Игровая модель</a:t>
            </a:r>
            <a:r>
              <a:rPr lang="ru-RU" sz="3000" dirty="0" smtClean="0"/>
              <a:t> </a:t>
            </a:r>
          </a:p>
          <a:p>
            <a:pPr marL="514350" indent="-514350">
              <a:buAutoNum type="arabicPeriod"/>
            </a:pPr>
            <a:r>
              <a:rPr lang="ru-RU" sz="3000" b="1" dirty="0" smtClean="0"/>
              <a:t>Раздельная административно-игровая модель </a:t>
            </a:r>
          </a:p>
          <a:p>
            <a:pPr marL="514350" indent="-514350">
              <a:buAutoNum type="arabicPeriod"/>
            </a:pPr>
            <a:r>
              <a:rPr lang="ru-RU" sz="3000" b="1" dirty="0" smtClean="0"/>
              <a:t>Совмещенная административно-игровая модель</a:t>
            </a:r>
            <a:r>
              <a:rPr lang="ru-RU" sz="3000" dirty="0" smtClean="0"/>
              <a:t> </a:t>
            </a:r>
            <a:endParaRPr lang="ru-RU" sz="3000" b="1" dirty="0" smtClean="0"/>
          </a:p>
          <a:p>
            <a:pPr algn="ctr"/>
            <a:endParaRPr lang="ru-RU" sz="3200" dirty="0" smtClean="0"/>
          </a:p>
          <a:p>
            <a:r>
              <a:rPr lang="ru-RU" sz="4400" b="1" dirty="0" smtClean="0"/>
              <a:t> </a:t>
            </a:r>
            <a:endParaRPr lang="ru-RU" sz="4400" dirty="0" smtClean="0"/>
          </a:p>
          <a:p>
            <a:endParaRPr lang="ru-RU" sz="3200" dirty="0" smtClean="0"/>
          </a:p>
          <a:p>
            <a:endParaRPr lang="ru-RU" sz="2000" dirty="0" smtClean="0"/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5852" y="571480"/>
            <a:ext cx="678661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 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Административная модель 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(условное название </a:t>
            </a:r>
            <a:r>
              <a:rPr lang="ru-RU" sz="2000" b="1" dirty="0" smtClean="0">
                <a:solidFill>
                  <a:srgbClr val="FF0000"/>
                </a:solidFill>
              </a:rPr>
              <a:t>«Школьный совет»</a:t>
            </a:r>
            <a:r>
              <a:rPr lang="ru-RU" sz="2000" dirty="0" smtClean="0">
                <a:solidFill>
                  <a:srgbClr val="FF0000"/>
                </a:solidFill>
              </a:rPr>
              <a:t>)</a:t>
            </a:r>
          </a:p>
          <a:p>
            <a:endParaRPr lang="ru-RU" sz="1600" dirty="0" smtClean="0"/>
          </a:p>
          <a:p>
            <a:endParaRPr lang="ru-RU" sz="1600" dirty="0" smtClean="0"/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14348" y="1785924"/>
          <a:ext cx="7500990" cy="427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7218"/>
                <a:gridCol w="3683772"/>
              </a:tblGrid>
              <a:tr h="642944"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b="1" u="sng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Сильные стороны</a:t>
                      </a:r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b="1" u="sng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Слабые стороны:</a:t>
                      </a:r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160868"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полное соответствие требованиям законов и подзаконных актов, регулирующих деятельность общеобразовательной</a:t>
                      </a:r>
                      <a:r>
                        <a:rPr kumimoji="0"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организации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на территории РФ</a:t>
                      </a:r>
                      <a:endParaRPr kumimoji="0"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исключение потенциала воспитательных программ (в том числе и игровых), реализуемых в общеобразовательной организации</a:t>
                      </a:r>
                      <a:endParaRPr kumimoji="0"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160868"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наличие возможностей для участников образовательного процесса в реализации и защите своих гражданских прав.</a:t>
                      </a:r>
                      <a:endParaRPr kumimoji="0"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формализация процесса выборов органов самоуправления, в том числе и ученического</a:t>
                      </a:r>
                      <a:endParaRPr lang="ru-RU" sz="1600" dirty="0"/>
                    </a:p>
                  </a:txBody>
                  <a:tcPr/>
                </a:tc>
              </a:tr>
              <a:tr h="116086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недостаточный учет возрастных особенностей школьников.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5852" y="571480"/>
            <a:ext cx="678661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 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Игровая модель 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(условное название </a:t>
            </a:r>
            <a:r>
              <a:rPr lang="ru-RU" sz="2000" b="1" dirty="0" smtClean="0">
                <a:solidFill>
                  <a:srgbClr val="FF0000"/>
                </a:solidFill>
              </a:rPr>
              <a:t>«</a:t>
            </a:r>
            <a:r>
              <a:rPr lang="ru-RU" sz="2000" b="1" dirty="0" err="1" smtClean="0">
                <a:solidFill>
                  <a:srgbClr val="FF0000"/>
                </a:solidFill>
              </a:rPr>
              <a:t>Ньюландия</a:t>
            </a:r>
            <a:r>
              <a:rPr lang="ru-RU" sz="2000" b="1" dirty="0" smtClean="0">
                <a:solidFill>
                  <a:srgbClr val="FF0000"/>
                </a:solidFill>
              </a:rPr>
              <a:t>»</a:t>
            </a:r>
            <a:r>
              <a:rPr lang="ru-RU" sz="2000" dirty="0" smtClean="0">
                <a:solidFill>
                  <a:srgbClr val="FF0000"/>
                </a:solidFill>
              </a:rPr>
              <a:t>)</a:t>
            </a:r>
          </a:p>
          <a:p>
            <a:endParaRPr lang="ru-RU" sz="1600" dirty="0" smtClean="0"/>
          </a:p>
          <a:p>
            <a:endParaRPr lang="ru-RU" sz="1600" dirty="0" smtClean="0"/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14348" y="1785924"/>
          <a:ext cx="7500990" cy="4483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7218"/>
                <a:gridCol w="3683772"/>
              </a:tblGrid>
              <a:tr h="642944"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b="1" u="sng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Сильные стороны</a:t>
                      </a:r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b="1" u="sng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Слабые стороны:</a:t>
                      </a:r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ru-RU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160868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максимальное использование воспитательного потенциала игры и игровой технологии</a:t>
                      </a:r>
                      <a:endParaRPr kumimoji="0"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 психологической неготовности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коллектива к ее внедрению рассматривается как отступление от традиций </a:t>
                      </a:r>
                      <a:endParaRPr kumimoji="0"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160868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ученическое самоуправление рассматривается в качестве специальной воспитательной программы</a:t>
                      </a:r>
                      <a:endParaRPr kumimoji="0"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излишнее увлечение игровой стороной процесса</a:t>
                      </a:r>
                      <a:endParaRPr lang="ru-RU" sz="1600" dirty="0"/>
                    </a:p>
                  </a:txBody>
                  <a:tcPr/>
                </a:tc>
              </a:tr>
              <a:tr h="116086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возможность реализации данной модели в полной мере только в условиях ДОЛ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качестве обучения актива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УС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4414" y="214291"/>
            <a:ext cx="6786610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 </a:t>
            </a:r>
          </a:p>
          <a:p>
            <a:endParaRPr lang="ru-RU" sz="3600" dirty="0" smtClean="0">
              <a:solidFill>
                <a:schemeClr val="dk1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Раздельная административно-игровая модель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(условное название </a:t>
            </a:r>
            <a:r>
              <a:rPr lang="ru-RU" sz="2000" b="1" dirty="0" smtClean="0">
                <a:solidFill>
                  <a:srgbClr val="FF0000"/>
                </a:solidFill>
              </a:rPr>
              <a:t>«День дублёра»</a:t>
            </a:r>
            <a:r>
              <a:rPr lang="ru-RU" sz="2000" dirty="0" smtClean="0">
                <a:solidFill>
                  <a:srgbClr val="FF0000"/>
                </a:solidFill>
              </a:rPr>
              <a:t>)</a:t>
            </a:r>
          </a:p>
          <a:p>
            <a:pPr algn="ctr"/>
            <a:endParaRPr lang="ru-RU" sz="2800" dirty="0" smtClean="0">
              <a:solidFill>
                <a:srgbClr val="FF0000"/>
              </a:solidFill>
            </a:endParaRPr>
          </a:p>
          <a:p>
            <a:r>
              <a:rPr lang="ru-RU" sz="2400" dirty="0" smtClean="0"/>
              <a:t>сочетание двух первых моделей с преимущественным использованием возможностей формально-правового самоуправления и включением в жизнь общеобразовательной организации один раз в год или четверть игровой практики в виде замещения должностей педагогов школьниками</a:t>
            </a:r>
            <a:endParaRPr lang="ru-RU" sz="2400" dirty="0" smtClean="0">
              <a:solidFill>
                <a:srgbClr val="FF0000"/>
              </a:solidFill>
            </a:endParaRPr>
          </a:p>
          <a:p>
            <a:pPr lvl="0"/>
            <a:endParaRPr lang="ru-RU" sz="2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2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800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4414" y="214291"/>
            <a:ext cx="678661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 </a:t>
            </a:r>
          </a:p>
          <a:p>
            <a:endParaRPr lang="ru-RU" sz="3600" dirty="0" smtClean="0">
              <a:solidFill>
                <a:schemeClr val="dk1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Совмещенная административно-игровая модель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(условное название </a:t>
            </a:r>
            <a:r>
              <a:rPr lang="ru-RU" sz="2000" b="1" dirty="0" smtClean="0">
                <a:solidFill>
                  <a:srgbClr val="FF0000"/>
                </a:solidFill>
              </a:rPr>
              <a:t>«Демократическая республика»</a:t>
            </a:r>
            <a:r>
              <a:rPr lang="ru-RU" sz="2000" dirty="0" smtClean="0">
                <a:solidFill>
                  <a:srgbClr val="FF0000"/>
                </a:solidFill>
              </a:rPr>
              <a:t>)</a:t>
            </a:r>
          </a:p>
          <a:p>
            <a:pPr algn="ctr"/>
            <a:endParaRPr lang="ru-RU" sz="2800" dirty="0" smtClean="0">
              <a:solidFill>
                <a:srgbClr val="FF0000"/>
              </a:solidFill>
            </a:endParaRPr>
          </a:p>
          <a:p>
            <a:r>
              <a:rPr lang="ru-RU" sz="2000" dirty="0" smtClean="0"/>
              <a:t>сочетание двух первых моделей, но с преимущественным использованием возможностей игровой технологии, когда в игровой процесс включаются все участники образовательного процесса (ученики, учителя, родители), а в компетенции формально-правового самоуправления остаются лишь принципиальные вопросы (охрана жизни и здоровья школьников, выполнение обязательного государственного образовательного минимума и т.д.).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400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571480"/>
            <a:ext cx="8143932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 </a:t>
            </a:r>
            <a:endParaRPr lang="ru-RU" sz="2800" dirty="0" smtClean="0">
              <a:solidFill>
                <a:srgbClr val="FF0000"/>
              </a:solidFill>
            </a:endParaRPr>
          </a:p>
          <a:p>
            <a:r>
              <a:rPr lang="ru-RU" sz="4400" b="1" dirty="0" smtClean="0">
                <a:solidFill>
                  <a:srgbClr val="C00000"/>
                </a:solidFill>
                <a:latin typeface="Georgia" pitchFamily="18" charset="0"/>
              </a:rPr>
              <a:t>     </a:t>
            </a:r>
            <a:r>
              <a:rPr lang="ru-RU" sz="4400" b="1" dirty="0" smtClean="0">
                <a:solidFill>
                  <a:srgbClr val="FF0000"/>
                </a:solidFill>
                <a:latin typeface="Georgia" pitchFamily="18" charset="0"/>
              </a:rPr>
              <a:t>Анализ по ладошке:</a:t>
            </a:r>
            <a:br>
              <a:rPr lang="ru-RU" sz="4400" b="1" dirty="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Georgia" pitchFamily="18" charset="0"/>
              </a:rPr>
              <a:t>1. интерес</a:t>
            </a:r>
            <a:br>
              <a:rPr lang="ru-RU" sz="2800" b="1" dirty="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Georgia" pitchFamily="18" charset="0"/>
              </a:rPr>
              <a:t>    2. полезность</a:t>
            </a:r>
            <a:br>
              <a:rPr lang="ru-RU" sz="2800" b="1" dirty="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Georgia" pitchFamily="18" charset="0"/>
              </a:rPr>
              <a:t>         3. применимость</a:t>
            </a:r>
            <a:br>
              <a:rPr lang="ru-RU" sz="2800" b="1" dirty="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Georgia" pitchFamily="18" charset="0"/>
              </a:rPr>
              <a:t>              4. новизна</a:t>
            </a:r>
            <a:br>
              <a:rPr lang="ru-RU" sz="2800" b="1" dirty="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Georgia" pitchFamily="18" charset="0"/>
              </a:rPr>
              <a:t>                   5. «изюминка и открытие»</a:t>
            </a:r>
          </a:p>
          <a:p>
            <a:endParaRPr lang="ru-RU" sz="28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endParaRPr lang="ru-RU" sz="28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r>
              <a:rPr lang="ru-RU" sz="3200" b="1" dirty="0" smtClean="0">
                <a:solidFill>
                  <a:srgbClr val="C00000"/>
                </a:solidFill>
                <a:latin typeface="Georgia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Georgia" pitchFamily="18" charset="0"/>
              </a:rPr>
            </a:br>
            <a:endParaRPr lang="ru-RU" sz="2800" dirty="0" smtClean="0"/>
          </a:p>
          <a:p>
            <a:endParaRPr lang="ru-RU" sz="1400" dirty="0" smtClean="0"/>
          </a:p>
          <a:p>
            <a:endParaRPr lang="ru-RU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400" dirty="0" smtClean="0"/>
              <a:t> </a:t>
            </a:r>
          </a:p>
          <a:p>
            <a:endParaRPr lang="ru-RU" dirty="0"/>
          </a:p>
        </p:txBody>
      </p:sp>
      <p:pic>
        <p:nvPicPr>
          <p:cNvPr id="1026" name="Picture 2" descr="C:\Users\Nout2\Desktop\image_14456554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3867605"/>
            <a:ext cx="2786082" cy="29903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571480"/>
            <a:ext cx="7558608" cy="6500858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Группа ВК: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http://vk.com/club89918129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«Союз наследников  Татарстана»</a:t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                           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445224"/>
            <a:ext cx="464096" cy="19357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48130" name="Picture 2" descr="Союз наследников Татарста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500042"/>
            <a:ext cx="3024222" cy="30242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81302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14290"/>
            <a:ext cx="7958166" cy="6643710"/>
          </a:xfrm>
        </p:spPr>
        <p:txBody>
          <a:bodyPr>
            <a:noAutofit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400" dirty="0" smtClean="0"/>
              <a:t>С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айт: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ru-RU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рдш.рф</a:t>
            </a:r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1785926"/>
            <a:ext cx="8215370" cy="4643470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l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Группа ВК: </a:t>
            </a:r>
          </a:p>
          <a:p>
            <a:pPr algn="l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https://vk.com/skm_rus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hlinkClick r:id="rId2"/>
              </a:rPr>
              <a:t>http://vk.com/public12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hlinkClick r:id="rId2"/>
              </a:rPr>
              <a:t>2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hlinkClick r:id="rId2"/>
              </a:rPr>
              <a:t>623791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l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l"/>
            <a:r>
              <a:rPr lang="ru-RU" sz="36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rPr>
              <a:t>Российское</a:t>
            </a:r>
            <a:r>
              <a:rPr lang="ru-RU" sz="36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движение  школьников</a:t>
            </a:r>
            <a:endParaRPr lang="ru-RU" sz="3600" b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215998" y="2357430"/>
            <a:ext cx="23241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 descr="http://cs636719.vk.me/v636719269/da51/WJ8vU6KwtyQ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214290"/>
            <a:ext cx="2500298" cy="24093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81302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00100" y="714356"/>
            <a:ext cx="728667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</a:rPr>
              <a:t>Ученическое самоуправление </a:t>
            </a:r>
            <a:r>
              <a:rPr lang="ru-RU" sz="3600" dirty="0" smtClean="0"/>
              <a:t>- форма организации жизнедеятельности коллектива учащихся, обеспечивающая развитие их самостоятельности в принятии и реализации решений для достижения общественно значимых целей.</a:t>
            </a:r>
          </a:p>
          <a:p>
            <a:pPr lvl="0"/>
            <a:endParaRPr lang="ru-RU" sz="2800" dirty="0" smtClean="0"/>
          </a:p>
          <a:p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357142"/>
            <a:ext cx="8501122" cy="6500858"/>
          </a:xfrm>
        </p:spPr>
        <p:txBody>
          <a:bodyPr>
            <a:noAutofit/>
          </a:bodyPr>
          <a:lstStyle/>
          <a:p>
            <a:pPr algn="l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Группа ВК: </a:t>
            </a:r>
            <a:b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en-US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en-US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hlinkClick r:id="rId2"/>
              </a:rPr>
              <a:t>https://vk.com/rsm_sok</a:t>
            </a:r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Республиканский конкурс </a:t>
            </a: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«СОК – Стань Одной Командой»</a:t>
            </a:r>
            <a:r>
              <a:rPr lang="ru-RU" sz="3200" b="1" dirty="0" smtClean="0">
                <a:solidFill>
                  <a:srgbClr val="C00000"/>
                </a:solidFill>
              </a:rPr>
              <a:t>                         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sz="3600" dirty="0"/>
          </a:p>
        </p:txBody>
      </p:sp>
      <p:pic>
        <p:nvPicPr>
          <p:cNvPr id="63490" name="Picture 2" descr="http://cs313231.vk.me/v313231967/e55/-sm7dv_84r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9586" y="-12858864"/>
            <a:ext cx="500066" cy="9753601"/>
          </a:xfrm>
          <a:prstGeom prst="rect">
            <a:avLst/>
          </a:prstGeom>
          <a:noFill/>
        </p:spPr>
      </p:pic>
      <p:pic>
        <p:nvPicPr>
          <p:cNvPr id="8" name="Picture 2" descr="http://cs313231.vk.me/v313231967/e55/-sm7dv_84r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81986" y="-12706464"/>
            <a:ext cx="500066" cy="9753601"/>
          </a:xfrm>
          <a:prstGeom prst="rect">
            <a:avLst/>
          </a:prstGeom>
          <a:noFill/>
        </p:spPr>
      </p:pic>
      <p:pic>
        <p:nvPicPr>
          <p:cNvPr id="46082" name="Picture 2" descr="C:\Users\Nout2\Desktop\axxH7c18Jg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214290"/>
            <a:ext cx="2214546" cy="26010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81302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357142"/>
            <a:ext cx="8501122" cy="6500858"/>
          </a:xfrm>
        </p:spPr>
        <p:txBody>
          <a:bodyPr>
            <a:noAutofit/>
          </a:bodyPr>
          <a:lstStyle/>
          <a:p>
            <a:pPr algn="l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Группа ВК: </a:t>
            </a:r>
            <a:b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en-US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en-US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hlinkClick r:id="rId2"/>
              </a:rPr>
              <a:t>https://vk.com/lider_usu_rsm</a:t>
            </a:r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Ученическое самоуправление РСМ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sz="3600" dirty="0"/>
          </a:p>
        </p:txBody>
      </p:sp>
      <p:pic>
        <p:nvPicPr>
          <p:cNvPr id="63490" name="Picture 2" descr="http://cs313231.vk.me/v313231967/e55/-sm7dv_84r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9586" y="-12858864"/>
            <a:ext cx="500066" cy="9753601"/>
          </a:xfrm>
          <a:prstGeom prst="rect">
            <a:avLst/>
          </a:prstGeom>
          <a:noFill/>
        </p:spPr>
      </p:pic>
      <p:pic>
        <p:nvPicPr>
          <p:cNvPr id="8" name="Picture 2" descr="http://cs313231.vk.me/v313231967/e55/-sm7dv_84r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81986" y="-12706464"/>
            <a:ext cx="500066" cy="9753601"/>
          </a:xfrm>
          <a:prstGeom prst="rect">
            <a:avLst/>
          </a:prstGeom>
          <a:noFill/>
        </p:spPr>
      </p:pic>
      <p:pic>
        <p:nvPicPr>
          <p:cNvPr id="47106" name="Picture 2" descr="C:\Users\Nout2\Desktop\SsXVUsmhKqQ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0"/>
            <a:ext cx="2749550" cy="329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81302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571480"/>
            <a:ext cx="7558608" cy="6500858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Группа ВК: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http://vk.com/spofdo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«СПО-ФДО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ВКонтакте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»</a:t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                           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sz="3600" dirty="0"/>
          </a:p>
        </p:txBody>
      </p:sp>
      <p:pic>
        <p:nvPicPr>
          <p:cNvPr id="15362" name="Picture 2" descr="http://cs11488.vk.me/g21015570/a_94d1e9c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214290"/>
            <a:ext cx="3429024" cy="37536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81302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357142"/>
            <a:ext cx="7558608" cy="6500858"/>
          </a:xfrm>
        </p:spPr>
        <p:txBody>
          <a:bodyPr>
            <a:noAutofit/>
          </a:bodyPr>
          <a:lstStyle/>
          <a:p>
            <a:pPr algn="l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Группа ВК: </a:t>
            </a:r>
            <a:b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en-US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http://vk.com/dbg_2016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«Официальная группа фестиваля «Детство без границ»</a:t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                           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sz="3600" dirty="0"/>
          </a:p>
        </p:txBody>
      </p:sp>
      <p:pic>
        <p:nvPicPr>
          <p:cNvPr id="62466" name="Picture 2" descr="Официальная группа фестиваля Детство без границ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21" y="214290"/>
            <a:ext cx="1600179" cy="40004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81302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357142"/>
            <a:ext cx="8501122" cy="6500858"/>
          </a:xfrm>
        </p:spPr>
        <p:txBody>
          <a:bodyPr>
            <a:noAutofit/>
          </a:bodyPr>
          <a:lstStyle/>
          <a:p>
            <a:pPr algn="l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Группа ВК: </a:t>
            </a:r>
            <a:b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en-US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http://vk.com/cardgood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«Карта Добра (Карта </a:t>
            </a: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ира)»</a:t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                         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sz="3600" dirty="0"/>
          </a:p>
        </p:txBody>
      </p:sp>
      <p:pic>
        <p:nvPicPr>
          <p:cNvPr id="63490" name="Picture 2" descr="http://cs313231.vk.me/v313231967/e55/-sm7dv_84r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9586" y="-12858864"/>
            <a:ext cx="500066" cy="9753601"/>
          </a:xfrm>
          <a:prstGeom prst="rect">
            <a:avLst/>
          </a:prstGeom>
          <a:noFill/>
        </p:spPr>
      </p:pic>
      <p:pic>
        <p:nvPicPr>
          <p:cNvPr id="8" name="Picture 2" descr="http://cs313231.vk.me/v313231967/e55/-sm7dv_84r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1986" y="-12706464"/>
            <a:ext cx="500066" cy="9753601"/>
          </a:xfrm>
          <a:prstGeom prst="rect">
            <a:avLst/>
          </a:prstGeom>
          <a:noFill/>
        </p:spPr>
      </p:pic>
      <p:pic>
        <p:nvPicPr>
          <p:cNvPr id="63492" name="Picture 4" descr="Картинки по запросу карта добр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60698"/>
            <a:ext cx="2500330" cy="35111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81302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57298"/>
            <a:ext cx="8229600" cy="60340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Сайт</a:t>
            </a:r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http://utalents.ru/</a:t>
            </a:r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Группа ВК       </a:t>
            </a:r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http://vk.com/utalents_ru</a:t>
            </a:r>
            <a:endParaRPr lang="ru-RU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Nout2\Desktop\_CYI8_QQEq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3571876"/>
            <a:ext cx="4614877" cy="28135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428596" y="1055259"/>
            <a:ext cx="835824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FF0000"/>
                </a:solidFill>
              </a:rPr>
              <a:t>Детская общественная организация (объединение) </a:t>
            </a:r>
            <a:r>
              <a:rPr lang="ru-RU" sz="3600" b="1" dirty="0" smtClean="0"/>
              <a:t>– </a:t>
            </a:r>
            <a:r>
              <a:rPr lang="ru-RU" sz="3600" dirty="0" smtClean="0"/>
              <a:t>добровольное,</a:t>
            </a:r>
            <a:r>
              <a:rPr lang="ru-RU" sz="3600" b="1" dirty="0" smtClean="0"/>
              <a:t> </a:t>
            </a:r>
            <a:r>
              <a:rPr lang="ru-RU" sz="3600" dirty="0" smtClean="0"/>
              <a:t>самодеятельное</a:t>
            </a:r>
            <a:r>
              <a:rPr lang="ru-RU" sz="3600" b="1" dirty="0" smtClean="0"/>
              <a:t>, </a:t>
            </a:r>
            <a:r>
              <a:rPr lang="ru-RU" sz="3600" dirty="0" smtClean="0"/>
              <a:t>самоуправляемое объединение детей и взрослых</a:t>
            </a:r>
            <a:r>
              <a:rPr lang="ru-RU" sz="3600" b="1" dirty="0" smtClean="0"/>
              <a:t>, </a:t>
            </a:r>
            <a:r>
              <a:rPr lang="ru-RU" sz="3600" dirty="0" smtClean="0"/>
              <a:t>созданное для совместной</a:t>
            </a:r>
            <a:r>
              <a:rPr lang="ru-RU" sz="3600" b="1" dirty="0" smtClean="0"/>
              <a:t> </a:t>
            </a:r>
            <a:r>
              <a:rPr lang="ru-RU" sz="3600" dirty="0" smtClean="0"/>
              <a:t>деятельности</a:t>
            </a:r>
            <a:r>
              <a:rPr lang="ru-RU" sz="3600" b="1" dirty="0" smtClean="0"/>
              <a:t> </a:t>
            </a:r>
            <a:r>
              <a:rPr lang="ru-RU" sz="3600" dirty="0" smtClean="0"/>
              <a:t>на основе</a:t>
            </a:r>
            <a:r>
              <a:rPr lang="ru-RU" sz="3600" b="1" dirty="0" smtClean="0"/>
              <a:t> </a:t>
            </a:r>
            <a:r>
              <a:rPr lang="ru-RU" sz="3600" dirty="0" smtClean="0"/>
              <a:t>общих целей и интересов</a:t>
            </a:r>
            <a:r>
              <a:rPr lang="ru-RU" sz="3600" b="1" dirty="0" smtClean="0"/>
              <a:t>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4414" y="571480"/>
            <a:ext cx="6786610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Творческое объединение обучающихся  по интересам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smtClean="0"/>
              <a:t>– форма организации творческой деятельности (секции, студии, кружки, клубы и т.д.) в системе дополнительного образования детей, созданное на базе учреждения дополнительного образования  или на базе  общеобразовательной организации, осуществляющее свою деятельность на основе образовательной программы.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endParaRPr lang="ru-RU" sz="2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4414" y="571480"/>
            <a:ext cx="6786610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Статья 26 Закона РФ «Об образовании» </a:t>
            </a:r>
            <a:r>
              <a:rPr lang="ru-RU" sz="2800" dirty="0" smtClean="0">
                <a:solidFill>
                  <a:srgbClr val="FF0000"/>
                </a:solidFill>
              </a:rPr>
              <a:t>- </a:t>
            </a:r>
            <a:r>
              <a:rPr lang="ru-RU" sz="2800" dirty="0" smtClean="0"/>
              <a:t>«Управление образовательной организацией строится на принципах единоначалия и коллегиальности. В целях учета мнения обучающихся… в образовательной организации создаются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советы обучающихся</a:t>
            </a:r>
            <a:r>
              <a:rPr lang="ru-RU" sz="2800" b="1" dirty="0" smtClean="0"/>
              <a:t>.</a:t>
            </a:r>
            <a:r>
              <a:rPr lang="ru-RU" sz="2800" dirty="0" smtClean="0"/>
              <a:t> Порядок выборов органов самоуправления образовательного учреждения и их компетенция определяются уставом образовательного учреждения».</a:t>
            </a:r>
          </a:p>
          <a:p>
            <a:endParaRPr lang="ru-RU" sz="2800" dirty="0" smtClean="0">
              <a:solidFill>
                <a:srgbClr val="FF0000"/>
              </a:solidFill>
            </a:endParaRPr>
          </a:p>
          <a:p>
            <a:endParaRPr lang="ru-RU" sz="2800" dirty="0" smtClean="0">
              <a:solidFill>
                <a:srgbClr val="FF0000"/>
              </a:solidFill>
            </a:endParaRPr>
          </a:p>
          <a:p>
            <a:endParaRPr lang="ru-RU" sz="2800" dirty="0" smtClean="0">
              <a:solidFill>
                <a:srgbClr val="FF0000"/>
              </a:solidFill>
            </a:endParaRPr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000" dirty="0" smtClean="0"/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5786" y="571480"/>
            <a:ext cx="7572428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 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Основное предназначение ученического самоуправления </a:t>
            </a:r>
            <a:r>
              <a:rPr lang="ru-RU" sz="3200" b="1" dirty="0" smtClean="0"/>
              <a:t>– </a:t>
            </a:r>
            <a:r>
              <a:rPr lang="ru-RU" sz="3200" dirty="0" smtClean="0"/>
              <a:t>удовлетворять индивидуальные потребности обучающихся, направленные, прежде всего на защиту их гражданских прав и интересов, участие в расширении насущных проблем общеобразовательной организации. </a:t>
            </a:r>
          </a:p>
          <a:p>
            <a:endParaRPr lang="ru-RU" sz="2000" dirty="0" smtClean="0"/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348" y="357166"/>
            <a:ext cx="7286676" cy="8494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 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Положение об ученическом самоуправлении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1600" dirty="0" smtClean="0"/>
              <a:t>1</a:t>
            </a:r>
            <a:r>
              <a:rPr lang="ru-RU" dirty="0" smtClean="0"/>
              <a:t>) Общие положения</a:t>
            </a:r>
          </a:p>
          <a:p>
            <a:r>
              <a:rPr lang="ru-RU" dirty="0" smtClean="0"/>
              <a:t>2) Цели и задачи</a:t>
            </a:r>
          </a:p>
          <a:p>
            <a:r>
              <a:rPr lang="ru-RU" dirty="0" smtClean="0"/>
              <a:t> 3) Условия членства в органе УС:</a:t>
            </a:r>
          </a:p>
          <a:p>
            <a:r>
              <a:rPr lang="ru-RU" sz="1600" dirty="0" smtClean="0"/>
              <a:t>		</a:t>
            </a:r>
            <a:r>
              <a:rPr lang="ru-RU" sz="1200" dirty="0" smtClean="0"/>
              <a:t>- как можно стать членом ОУС;</a:t>
            </a:r>
          </a:p>
          <a:p>
            <a:r>
              <a:rPr lang="ru-RU" sz="1200" dirty="0" smtClean="0"/>
              <a:t>		- каким образом осуществляется прием новых членов;</a:t>
            </a:r>
          </a:p>
          <a:p>
            <a:r>
              <a:rPr lang="ru-RU" sz="1200" dirty="0" smtClean="0"/>
              <a:t>		- как можно выйти из ОУС;</a:t>
            </a:r>
          </a:p>
          <a:p>
            <a:r>
              <a:rPr lang="ru-RU" sz="1200" dirty="0" smtClean="0"/>
              <a:t>		- каким образом может происходить исключение членов ОУС</a:t>
            </a:r>
          </a:p>
          <a:p>
            <a:endParaRPr lang="ru-RU" sz="1200" dirty="0" smtClean="0"/>
          </a:p>
          <a:p>
            <a:r>
              <a:rPr lang="ru-RU" sz="1600" dirty="0" smtClean="0"/>
              <a:t> </a:t>
            </a:r>
            <a:r>
              <a:rPr lang="ru-RU" dirty="0" smtClean="0"/>
              <a:t>4) Права и обязанности членов УС</a:t>
            </a:r>
          </a:p>
          <a:p>
            <a:r>
              <a:rPr lang="ru-RU" dirty="0" smtClean="0"/>
              <a:t>  5) Высший орган УС, его состав, полномочия, периодичность созыва</a:t>
            </a:r>
          </a:p>
          <a:p>
            <a:r>
              <a:rPr lang="ru-RU" dirty="0" smtClean="0"/>
              <a:t>  6) Другие структуры (состав, периодичность созыва, спектр   решаемых проблем и задач)</a:t>
            </a:r>
          </a:p>
          <a:p>
            <a:r>
              <a:rPr lang="ru-RU" dirty="0" smtClean="0"/>
              <a:t>  7) Права и обязанности председателя или президента (если такая должность предусмотрена) ОУС, круг решаемых им задач, условия председательства (срок, выборность)</a:t>
            </a:r>
          </a:p>
          <a:p>
            <a:r>
              <a:rPr lang="ru-RU" dirty="0" smtClean="0"/>
              <a:t>  8) Структура УС</a:t>
            </a:r>
          </a:p>
          <a:p>
            <a:r>
              <a:rPr lang="ru-RU" dirty="0" smtClean="0"/>
              <a:t>  9) Ликвидация и реорганизация УС.</a:t>
            </a:r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000" dirty="0" smtClean="0"/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4414" y="357167"/>
            <a:ext cx="6786610" cy="886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b="1" i="1" dirty="0" smtClean="0"/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Программа работы УС</a:t>
            </a:r>
          </a:p>
          <a:p>
            <a:pPr algn="ctr"/>
            <a:r>
              <a:rPr lang="ru-RU" sz="2800" b="1" dirty="0" smtClean="0"/>
              <a:t>Структура программы:</a:t>
            </a:r>
          </a:p>
          <a:p>
            <a:r>
              <a:rPr lang="ru-RU" dirty="0" smtClean="0"/>
              <a:t>1</a:t>
            </a:r>
            <a:r>
              <a:rPr lang="ru-RU" sz="2200" dirty="0" smtClean="0"/>
              <a:t>. Пояснительная записка;</a:t>
            </a:r>
          </a:p>
          <a:p>
            <a:r>
              <a:rPr lang="ru-RU" sz="2200" dirty="0" smtClean="0"/>
              <a:t>2. Цели и задачи;</a:t>
            </a:r>
          </a:p>
          <a:p>
            <a:r>
              <a:rPr lang="ru-RU" sz="2200" dirty="0" smtClean="0"/>
              <a:t>3. Принципы реализации программы;</a:t>
            </a:r>
          </a:p>
          <a:p>
            <a:r>
              <a:rPr lang="ru-RU" sz="2200" dirty="0" smtClean="0"/>
              <a:t>4. Участники реализации программы;</a:t>
            </a:r>
          </a:p>
          <a:p>
            <a:r>
              <a:rPr lang="ru-RU" sz="2200" dirty="0" smtClean="0"/>
              <a:t>5. Сроки реализации программы;</a:t>
            </a:r>
          </a:p>
          <a:p>
            <a:r>
              <a:rPr lang="ru-RU" sz="2200" dirty="0" smtClean="0"/>
              <a:t>6. Структура программы;</a:t>
            </a:r>
          </a:p>
          <a:p>
            <a:r>
              <a:rPr lang="ru-RU" sz="2200" dirty="0" smtClean="0"/>
              <a:t>7. Содержание программы по смысловым блокам;</a:t>
            </a:r>
          </a:p>
          <a:p>
            <a:r>
              <a:rPr lang="ru-RU" sz="2200" dirty="0" smtClean="0"/>
              <a:t>8. Календарно – тематическое планирование;</a:t>
            </a:r>
          </a:p>
          <a:p>
            <a:r>
              <a:rPr lang="ru-RU" sz="2200" dirty="0" smtClean="0"/>
              <a:t>9. Заключение (предполагаемые результаты);</a:t>
            </a:r>
          </a:p>
          <a:p>
            <a:r>
              <a:rPr lang="ru-RU" sz="2200" dirty="0" smtClean="0"/>
              <a:t>10. Библиографический список;</a:t>
            </a:r>
          </a:p>
          <a:p>
            <a:r>
              <a:rPr lang="ru-RU" sz="2200" dirty="0" smtClean="0"/>
              <a:t>11. Приложения (если есть).</a:t>
            </a:r>
          </a:p>
          <a:p>
            <a:endParaRPr lang="ru-RU" dirty="0" smtClean="0"/>
          </a:p>
          <a:p>
            <a:endParaRPr lang="ru-RU" dirty="0" smtClean="0"/>
          </a:p>
          <a:p>
            <a:pPr lvl="0"/>
            <a:r>
              <a:rPr lang="ru-RU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sz="2400" dirty="0" smtClean="0"/>
              <a:t> </a:t>
            </a:r>
          </a:p>
          <a:p>
            <a:endParaRPr lang="ru-RU" sz="2000" dirty="0" smtClean="0"/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4414" y="571480"/>
            <a:ext cx="678661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 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Перспективный план деятельности УС.</a:t>
            </a:r>
          </a:p>
          <a:p>
            <a:r>
              <a:rPr lang="ru-RU" sz="3600" dirty="0" smtClean="0"/>
              <a:t> </a:t>
            </a:r>
          </a:p>
          <a:p>
            <a:endParaRPr lang="ru-RU" sz="3600" dirty="0" smtClean="0"/>
          </a:p>
          <a:p>
            <a:pPr algn="ctr"/>
            <a:endParaRPr lang="ru-RU" sz="3600" dirty="0" smtClean="0">
              <a:solidFill>
                <a:srgbClr val="FF0000"/>
              </a:solidFill>
            </a:endParaRPr>
          </a:p>
          <a:p>
            <a:endParaRPr lang="ru-RU" sz="3200" dirty="0" smtClean="0"/>
          </a:p>
          <a:p>
            <a:endParaRPr lang="ru-RU" sz="2000" dirty="0" smtClean="0"/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2214554"/>
          <a:ext cx="8072495" cy="4071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4499"/>
                <a:gridCol w="1600211"/>
                <a:gridCol w="1714512"/>
                <a:gridCol w="1285884"/>
                <a:gridCol w="1857389"/>
              </a:tblGrid>
              <a:tr h="13573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Calibri"/>
                        </a:rPr>
                        <a:t>Блок программы</a:t>
                      </a:r>
                      <a:endParaRPr lang="ru-RU" sz="16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Calibri"/>
                        </a:rPr>
                        <a:t>Название мероприятия</a:t>
                      </a:r>
                      <a:endParaRPr lang="ru-RU" sz="16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Calibri"/>
                        </a:rPr>
                        <a:t>Форма работы</a:t>
                      </a:r>
                      <a:endParaRPr lang="ru-RU" sz="16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Calibri"/>
                        </a:rPr>
                        <a:t>Срок исполнения</a:t>
                      </a:r>
                      <a:endParaRPr lang="ru-RU" sz="16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Calibri"/>
                        </a:rPr>
                        <a:t>Ответственный</a:t>
                      </a:r>
                      <a:endParaRPr lang="ru-RU" sz="16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13573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Calibri"/>
                        </a:rPr>
                        <a:t>Экологический «Зеленая планета»</a:t>
                      </a:r>
                      <a:endParaRPr lang="ru-RU" sz="16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Calibri"/>
                        </a:rPr>
                        <a:t>«В гости к Сыроежке»</a:t>
                      </a:r>
                      <a:endParaRPr lang="ru-RU" sz="1600" dirty="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Calibri"/>
                        </a:rPr>
                        <a:t>«Первоцвет»</a:t>
                      </a:r>
                      <a:endParaRPr lang="ru-RU" sz="16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Calibri"/>
                        </a:rPr>
                        <a:t>Театральное шоу</a:t>
                      </a:r>
                      <a:endParaRPr lang="ru-RU" sz="1600" dirty="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Calibri"/>
                        </a:rPr>
                        <a:t>Распространение листовок</a:t>
                      </a:r>
                      <a:endParaRPr lang="ru-RU" sz="16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Calibri"/>
                        </a:rPr>
                        <a:t>Октябрь </a:t>
                      </a:r>
                      <a:endParaRPr lang="ru-RU" sz="1600" dirty="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Calibri"/>
                        </a:rPr>
                        <a:t>Апрель</a:t>
                      </a:r>
                      <a:endParaRPr lang="ru-RU" sz="16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Calibri"/>
                        </a:rPr>
                        <a:t>Театральный коллектив 5-х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Calibri"/>
                        </a:rPr>
                        <a:t>кл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Calibri"/>
                        </a:rPr>
                        <a:t>.</a:t>
                      </a:r>
                      <a:endParaRPr lang="ru-RU" sz="1600" dirty="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Calibri"/>
                        </a:rPr>
                        <a:t>Иванов 7 «А»</a:t>
                      </a:r>
                      <a:endParaRPr lang="ru-RU" sz="16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13573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Calibri"/>
                        </a:rPr>
                        <a:t>Патриотический</a:t>
                      </a:r>
                      <a:endParaRPr lang="ru-RU" sz="1600" dirty="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Calibri"/>
                        </a:rPr>
                        <a:t>«Салют, Победа»</a:t>
                      </a:r>
                      <a:endParaRPr lang="ru-RU" sz="16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Calibri"/>
                        </a:rPr>
                        <a:t>Подарок ветерану</a:t>
                      </a:r>
                      <a:endParaRPr lang="ru-RU" sz="160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Calibri"/>
                        </a:rPr>
                        <a:t>«Салют, Победа!»</a:t>
                      </a:r>
                      <a:endParaRPr lang="ru-RU" sz="16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Calibri"/>
                        </a:rPr>
                        <a:t>Изготовление подарков</a:t>
                      </a:r>
                      <a:endParaRPr lang="ru-RU" sz="160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Calibri"/>
                        </a:rPr>
                        <a:t>Праздничный концерт</a:t>
                      </a:r>
                      <a:endParaRPr lang="ru-RU" sz="16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Calibri"/>
                        </a:rPr>
                        <a:t>Ноябрь</a:t>
                      </a:r>
                      <a:endParaRPr lang="ru-RU" sz="1600" dirty="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Calibri"/>
                        </a:rPr>
                        <a:t>Май</a:t>
                      </a:r>
                      <a:endParaRPr lang="ru-RU" sz="16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Calibri"/>
                        </a:rPr>
                        <a:t>Актив 6-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Calibri"/>
                        </a:rPr>
                        <a:t>х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Calibri"/>
                        </a:rPr>
                        <a:t>кл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Calibri"/>
                        </a:rPr>
                        <a:t>.</a:t>
                      </a:r>
                      <a:endParaRPr lang="ru-RU" sz="1600" dirty="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Calibri"/>
                        </a:rPr>
                        <a:t>Совет старшеклассников</a:t>
                      </a:r>
                      <a:endParaRPr lang="ru-RU" sz="16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915</TotalTime>
  <Words>451</Words>
  <Application>Microsoft Office PowerPoint</Application>
  <PresentationFormat>Экран (4:3)</PresentationFormat>
  <Paragraphs>244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    Группа ВК:  http://vk.com/club89918129   «Союз наследников  Татарстана»                                </vt:lpstr>
      <vt:lpstr>      Сайт: рдш.рф         </vt:lpstr>
      <vt:lpstr>     Группа ВК:   https://vk.com/rsm_sok Республиканский конкурс «СОК – Стань Одной Командой»                             </vt:lpstr>
      <vt:lpstr>     Группа ВК:   https://vk.com/lider_usu_rsm  Ученическое самоуправление РСМ   </vt:lpstr>
      <vt:lpstr>    Группа ВК:  http://vk.com/spofdo   «СПО-ФДО ВКонтакте»                                </vt:lpstr>
      <vt:lpstr>   Группа ВК:   http://vk.com/dbg_2016    «Официальная группа фестиваля «Детство без границ»                                   </vt:lpstr>
      <vt:lpstr>     Группа ВК:  http://vk.com/cardgood   «Карта Добра (Карта Мира)»                              </vt:lpstr>
      <vt:lpstr>  Сайт          http://utalents.ru/ Группа ВК       http://vk.com/utalents_ru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Nout2</cp:lastModifiedBy>
  <cp:revision>37</cp:revision>
  <dcterms:created xsi:type="dcterms:W3CDTF">2015-09-12T12:51:42Z</dcterms:created>
  <dcterms:modified xsi:type="dcterms:W3CDTF">2016-12-05T06:35:32Z</dcterms:modified>
</cp:coreProperties>
</file>