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3" r:id="rId3"/>
    <p:sldId id="259" r:id="rId4"/>
    <p:sldId id="257" r:id="rId5"/>
    <p:sldId id="260" r:id="rId6"/>
    <p:sldId id="264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4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Первичный балл</c:v>
                </c:pt>
              </c:strCache>
            </c:strRef>
          </c:tx>
          <c:cat>
            <c:strRef>
              <c:f>Лист1!$A$2:$A$12</c:f>
              <c:strCache>
                <c:ptCount val="11"/>
                <c:pt idx="0">
                  <c:v>СОШ№2</c:v>
                </c:pt>
                <c:pt idx="1">
                  <c:v>СОШ№5</c:v>
                </c:pt>
                <c:pt idx="2">
                  <c:v>СОШ№6</c:v>
                </c:pt>
                <c:pt idx="3">
                  <c:v>СОШ№7</c:v>
                </c:pt>
                <c:pt idx="4">
                  <c:v>СОШ№8</c:v>
                </c:pt>
                <c:pt idx="5">
                  <c:v>СОШ№10</c:v>
                </c:pt>
                <c:pt idx="6">
                  <c:v>Гимназия №11</c:v>
                </c:pt>
                <c:pt idx="7">
                  <c:v>Лицей№12</c:v>
                </c:pt>
                <c:pt idx="8">
                  <c:v>Тимяшевская СОШ</c:v>
                </c:pt>
                <c:pt idx="9">
                  <c:v>шугуровская СОШ</c:v>
                </c:pt>
                <c:pt idx="10">
                  <c:v>Итого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29</c:v>
                </c:pt>
                <c:pt idx="1">
                  <c:v>46</c:v>
                </c:pt>
                <c:pt idx="2">
                  <c:v>22</c:v>
                </c:pt>
                <c:pt idx="3">
                  <c:v>43</c:v>
                </c:pt>
                <c:pt idx="4">
                  <c:v>22</c:v>
                </c:pt>
                <c:pt idx="5">
                  <c:v>27</c:v>
                </c:pt>
                <c:pt idx="6">
                  <c:v>32</c:v>
                </c:pt>
                <c:pt idx="7">
                  <c:v>34</c:v>
                </c:pt>
                <c:pt idx="8">
                  <c:v>21</c:v>
                </c:pt>
                <c:pt idx="9">
                  <c:v>30</c:v>
                </c:pt>
                <c:pt idx="10">
                  <c:v>31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Тестовый балл</c:v>
                </c:pt>
              </c:strCache>
            </c:strRef>
          </c:tx>
          <c:dLbls>
            <c:dLblPos val="inEnd"/>
            <c:showVal val="1"/>
          </c:dLbls>
          <c:cat>
            <c:strRef>
              <c:f>Лист1!$A$2:$A$12</c:f>
              <c:strCache>
                <c:ptCount val="11"/>
                <c:pt idx="0">
                  <c:v>СОШ№2</c:v>
                </c:pt>
                <c:pt idx="1">
                  <c:v>СОШ№5</c:v>
                </c:pt>
                <c:pt idx="2">
                  <c:v>СОШ№6</c:v>
                </c:pt>
                <c:pt idx="3">
                  <c:v>СОШ№7</c:v>
                </c:pt>
                <c:pt idx="4">
                  <c:v>СОШ№8</c:v>
                </c:pt>
                <c:pt idx="5">
                  <c:v>СОШ№10</c:v>
                </c:pt>
                <c:pt idx="6">
                  <c:v>Гимназия №11</c:v>
                </c:pt>
                <c:pt idx="7">
                  <c:v>Лицей№12</c:v>
                </c:pt>
                <c:pt idx="8">
                  <c:v>Тимяшевская СОШ</c:v>
                </c:pt>
                <c:pt idx="9">
                  <c:v>шугуровская СОШ</c:v>
                </c:pt>
                <c:pt idx="10">
                  <c:v>Итого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48</c:v>
                </c:pt>
                <c:pt idx="1">
                  <c:v>68</c:v>
                </c:pt>
                <c:pt idx="2">
                  <c:v>44</c:v>
                </c:pt>
                <c:pt idx="3">
                  <c:v>65</c:v>
                </c:pt>
                <c:pt idx="4">
                  <c:v>40</c:v>
                </c:pt>
                <c:pt idx="5">
                  <c:v>48</c:v>
                </c:pt>
                <c:pt idx="6">
                  <c:v>54</c:v>
                </c:pt>
                <c:pt idx="7">
                  <c:v>56</c:v>
                </c:pt>
                <c:pt idx="8">
                  <c:v>43</c:v>
                </c:pt>
                <c:pt idx="9">
                  <c:v>52</c:v>
                </c:pt>
                <c:pt idx="10">
                  <c:v>53</c:v>
                </c:pt>
              </c:numCache>
            </c:numRef>
          </c:val>
        </c:ser>
        <c:gapWidth val="75"/>
        <c:overlap val="40"/>
        <c:axId val="86447232"/>
        <c:axId val="86448768"/>
      </c:barChart>
      <c:catAx>
        <c:axId val="86447232"/>
        <c:scaling>
          <c:orientation val="minMax"/>
        </c:scaling>
        <c:axPos val="b"/>
        <c:majorTickMark val="none"/>
        <c:tickLblPos val="nextTo"/>
        <c:crossAx val="86448768"/>
        <c:crosses val="autoZero"/>
        <c:auto val="1"/>
        <c:lblAlgn val="ctr"/>
        <c:lblOffset val="100"/>
      </c:catAx>
      <c:valAx>
        <c:axId val="8644876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8644723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средний балл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СОШ №2</c:v>
                </c:pt>
                <c:pt idx="1">
                  <c:v>СОШ №4</c:v>
                </c:pt>
                <c:pt idx="2">
                  <c:v>СОШ №6</c:v>
                </c:pt>
                <c:pt idx="3">
                  <c:v>СОШ №7</c:v>
                </c:pt>
                <c:pt idx="4">
                  <c:v>СОШ №10</c:v>
                </c:pt>
                <c:pt idx="5">
                  <c:v>Шугуровская СОШ</c:v>
                </c:pt>
                <c:pt idx="6">
                  <c:v>Итого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17.5</c:v>
                </c:pt>
                <c:pt idx="1">
                  <c:v>21</c:v>
                </c:pt>
                <c:pt idx="2">
                  <c:v>26</c:v>
                </c:pt>
                <c:pt idx="3">
                  <c:v>19</c:v>
                </c:pt>
                <c:pt idx="4">
                  <c:v>5</c:v>
                </c:pt>
                <c:pt idx="5">
                  <c:v>11.3</c:v>
                </c:pt>
                <c:pt idx="6">
                  <c:v>16.600000000000001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Средняя оценка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СОШ №2</c:v>
                </c:pt>
                <c:pt idx="1">
                  <c:v>СОШ №4</c:v>
                </c:pt>
                <c:pt idx="2">
                  <c:v>СОШ №6</c:v>
                </c:pt>
                <c:pt idx="3">
                  <c:v>СОШ №7</c:v>
                </c:pt>
                <c:pt idx="4">
                  <c:v>СОШ №10</c:v>
                </c:pt>
                <c:pt idx="5">
                  <c:v>Шугуровская СОШ</c:v>
                </c:pt>
                <c:pt idx="6">
                  <c:v>Итого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3.75</c:v>
                </c:pt>
                <c:pt idx="1">
                  <c:v>4</c:v>
                </c:pt>
                <c:pt idx="2">
                  <c:v>4</c:v>
                </c:pt>
                <c:pt idx="3">
                  <c:v>3.7</c:v>
                </c:pt>
                <c:pt idx="4">
                  <c:v>2</c:v>
                </c:pt>
                <c:pt idx="5">
                  <c:v>2.7</c:v>
                </c:pt>
                <c:pt idx="6">
                  <c:v>3.4</c:v>
                </c:pt>
              </c:numCache>
            </c:numRef>
          </c:val>
        </c:ser>
        <c:axId val="87513728"/>
        <c:axId val="87220608"/>
      </c:barChart>
      <c:catAx>
        <c:axId val="87513728"/>
        <c:scaling>
          <c:orientation val="minMax"/>
        </c:scaling>
        <c:axPos val="b"/>
        <c:majorTickMark val="none"/>
        <c:tickLblPos val="nextTo"/>
        <c:crossAx val="87220608"/>
        <c:crosses val="autoZero"/>
        <c:auto val="1"/>
        <c:lblAlgn val="ctr"/>
        <c:lblOffset val="100"/>
      </c:catAx>
      <c:valAx>
        <c:axId val="87220608"/>
        <c:scaling>
          <c:orientation val="minMax"/>
        </c:scaling>
        <c:axPos val="l"/>
        <c:majorGridlines/>
        <c:title>
          <c:layout/>
        </c:title>
        <c:numFmt formatCode="General" sourceLinked="1"/>
        <c:tickLblPos val="nextTo"/>
        <c:crossAx val="8751372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Анализ диагностического тестирования по химии 11 классов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7300" b="1" dirty="0" smtClean="0">
                <a:latin typeface="Times New Roman" pitchFamily="18" charset="0"/>
                <a:cs typeface="Times New Roman" pitchFamily="18" charset="0"/>
              </a:rPr>
              <a:t>Всего выполняли ОУ 10</a:t>
            </a:r>
          </a:p>
          <a:p>
            <a:pPr algn="ctr">
              <a:buNone/>
            </a:pPr>
            <a:r>
              <a:rPr lang="ru-RU" sz="7300" b="1" dirty="0" smtClean="0">
                <a:latin typeface="Times New Roman" pitchFamily="18" charset="0"/>
                <a:cs typeface="Times New Roman" pitchFamily="18" charset="0"/>
              </a:rPr>
              <a:t>сельские 2, городские 8</a:t>
            </a:r>
          </a:p>
          <a:p>
            <a:pPr algn="ctr">
              <a:buNone/>
            </a:pPr>
            <a:r>
              <a:rPr lang="ru-RU" sz="7300" b="1" dirty="0" smtClean="0">
                <a:latin typeface="Times New Roman" pitchFamily="18" charset="0"/>
                <a:cs typeface="Times New Roman" pitchFamily="18" charset="0"/>
              </a:rPr>
              <a:t>24 учащихся (6,4%)</a:t>
            </a:r>
          </a:p>
          <a:p>
            <a:pPr algn="ctr">
              <a:buNone/>
            </a:pPr>
            <a:endParaRPr lang="ru-RU" sz="57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7300" b="1" dirty="0" smtClean="0">
                <a:latin typeface="Times New Roman" pitchFamily="18" charset="0"/>
                <a:cs typeface="Times New Roman" pitchFamily="18" charset="0"/>
              </a:rPr>
              <a:t>Первичный балл составил 31</a:t>
            </a:r>
          </a:p>
          <a:p>
            <a:pPr algn="ctr">
              <a:buNone/>
            </a:pPr>
            <a:r>
              <a:rPr lang="ru-RU" sz="7300" b="1" dirty="0" smtClean="0">
                <a:latin typeface="Times New Roman" pitchFamily="18" charset="0"/>
                <a:cs typeface="Times New Roman" pitchFamily="18" charset="0"/>
              </a:rPr>
              <a:t>Тестовый  балл 53</a:t>
            </a:r>
          </a:p>
          <a:p>
            <a:pPr algn="ctr">
              <a:buNone/>
            </a:pPr>
            <a:r>
              <a:rPr lang="ru-RU" sz="7300" b="1" dirty="0" smtClean="0">
                <a:latin typeface="Times New Roman" pitchFamily="18" charset="0"/>
                <a:cs typeface="Times New Roman" pitchFamily="18" charset="0"/>
              </a:rPr>
              <a:t>% выполнения 48</a:t>
            </a:r>
          </a:p>
          <a:p>
            <a:pPr algn="ctr">
              <a:buNone/>
            </a:pPr>
            <a:r>
              <a:rPr lang="ru-RU" sz="7300" b="1" dirty="0" smtClean="0">
                <a:latin typeface="Times New Roman" pitchFamily="18" charset="0"/>
                <a:cs typeface="Times New Roman" pitchFamily="18" charset="0"/>
              </a:rPr>
              <a:t>( выше  2012 года на 4%)</a:t>
            </a:r>
            <a:endParaRPr lang="ru-RU" sz="73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% успеваемости 87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порог 36 баллов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435280" cy="54006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600" b="1" dirty="0" smtClean="0"/>
              <a:t>Не прошли минимальный порог 3учащихся</a:t>
            </a:r>
          </a:p>
          <a:p>
            <a:r>
              <a:rPr lang="ru-RU" sz="3600" b="1" dirty="0" smtClean="0"/>
              <a:t>Ахметов Руслан (24 балла) – СОШ №8 (учитель </a:t>
            </a:r>
            <a:r>
              <a:rPr lang="ru-RU" sz="3600" b="1" dirty="0" err="1" smtClean="0"/>
              <a:t>Баграмова</a:t>
            </a:r>
            <a:r>
              <a:rPr lang="ru-RU" sz="3600" b="1" dirty="0" smtClean="0"/>
              <a:t> Р.И.)</a:t>
            </a:r>
          </a:p>
          <a:p>
            <a:endParaRPr lang="ru-RU" sz="3600" b="1" dirty="0" smtClean="0"/>
          </a:p>
          <a:p>
            <a:r>
              <a:rPr lang="ru-RU" sz="3600" b="1" dirty="0" smtClean="0"/>
              <a:t> </a:t>
            </a:r>
            <a:r>
              <a:rPr lang="ru-RU" sz="3600" b="1" dirty="0" err="1" smtClean="0"/>
              <a:t>Валеев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Ильшат</a:t>
            </a:r>
            <a:r>
              <a:rPr lang="ru-RU" sz="3600" b="1" dirty="0" smtClean="0"/>
              <a:t> (6 баллов) -  СОШ №2 (учитель Ширяева И.В.)</a:t>
            </a:r>
          </a:p>
          <a:p>
            <a:endParaRPr lang="ru-RU" sz="3600" b="1" dirty="0" smtClean="0"/>
          </a:p>
          <a:p>
            <a:r>
              <a:rPr lang="ru-RU" sz="3600" b="1" dirty="0" err="1" smtClean="0"/>
              <a:t>Садртдинова</a:t>
            </a:r>
            <a:r>
              <a:rPr lang="ru-RU" sz="3600" b="1" dirty="0" smtClean="0"/>
              <a:t> Динара (31 балл) - СОШ№10 (учитель Семенова Л.Ф.)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55576" y="0"/>
          <a:ext cx="7848872" cy="6850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5978"/>
                <a:gridCol w="1364462"/>
                <a:gridCol w="1926214"/>
                <a:gridCol w="1962218"/>
              </a:tblGrid>
              <a:tr h="1052738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Кол-во уч-ся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Первичный балл</a:t>
                      </a:r>
                    </a:p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Тестовый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балл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092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СОШ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№2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092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СОШ №5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0927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СОШ №6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0927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СОШ №7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092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СОШ №8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0927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СОШ №10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0927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Гимназия  №11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0927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Лицей №12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52754">
                <a:tc>
                  <a:txBody>
                    <a:bodyPr/>
                    <a:lstStyle/>
                    <a:p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Тимяшевская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СОШ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0927">
                <a:tc>
                  <a:txBody>
                    <a:bodyPr/>
                    <a:lstStyle/>
                    <a:p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Шугуровская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90927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Итого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350987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FFFC0C"/>
                </a:solidFill>
                <a:effectLst/>
              </a:rPr>
              <a:t>Диаграмма</a:t>
            </a:r>
          </a:p>
        </p:txBody>
      </p:sp>
      <p:sp>
        <p:nvSpPr>
          <p:cNvPr id="90119" name="Text Box 7"/>
          <p:cNvSpPr txBox="1">
            <a:spLocks noChangeArrowheads="1"/>
          </p:cNvSpPr>
          <p:nvPr/>
        </p:nvSpPr>
        <p:spPr bwMode="auto">
          <a:xfrm>
            <a:off x="1116013" y="5876925"/>
            <a:ext cx="76327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FFFC0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Анализ диагностического тестирования по химии 9 классов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Всего выполняли ОУ 6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сельские 1, городские 5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13 учащихся ( 1,4%)</a:t>
            </a: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Средний  балл составил 16,6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Средняя оценка 3,4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% качества 46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 ниже 2012 г. на 3%)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% успеваемости  84,6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Не прошли минимальный порог ( 9 баллов)</a:t>
            </a:r>
          </a:p>
          <a:p>
            <a:pPr algn="ctr">
              <a:buNone/>
            </a:pPr>
            <a:r>
              <a:rPr lang="ru-RU" dirty="0" smtClean="0"/>
              <a:t>2 учащихся </a:t>
            </a:r>
          </a:p>
          <a:p>
            <a:pPr>
              <a:buFontTx/>
              <a:buChar char="-"/>
            </a:pPr>
            <a:r>
              <a:rPr lang="ru-RU" dirty="0" err="1" smtClean="0"/>
              <a:t>Облезова</a:t>
            </a:r>
            <a:r>
              <a:rPr lang="ru-RU" dirty="0" smtClean="0"/>
              <a:t> Мария  ( 5 баллов) – СОШ № 10</a:t>
            </a:r>
          </a:p>
          <a:p>
            <a:pPr>
              <a:buNone/>
            </a:pPr>
            <a:r>
              <a:rPr lang="ru-RU" dirty="0" smtClean="0"/>
              <a:t>( учитель Семенова Л.Ф.)</a:t>
            </a:r>
          </a:p>
          <a:p>
            <a:pPr>
              <a:buNone/>
            </a:pPr>
            <a:r>
              <a:rPr lang="ru-RU" dirty="0" smtClean="0"/>
              <a:t> - </a:t>
            </a:r>
            <a:r>
              <a:rPr lang="ru-RU" dirty="0" err="1" smtClean="0"/>
              <a:t>Кашипов</a:t>
            </a:r>
            <a:r>
              <a:rPr lang="ru-RU" dirty="0" smtClean="0"/>
              <a:t> </a:t>
            </a:r>
            <a:r>
              <a:rPr lang="ru-RU" dirty="0" err="1" smtClean="0"/>
              <a:t>Дамир</a:t>
            </a:r>
            <a:r>
              <a:rPr lang="ru-RU" dirty="0" smtClean="0"/>
              <a:t> ( 7 баллов) – </a:t>
            </a:r>
            <a:r>
              <a:rPr lang="ru-RU" dirty="0" err="1" smtClean="0"/>
              <a:t>Шугуровская</a:t>
            </a:r>
            <a:r>
              <a:rPr lang="ru-RU" dirty="0" smtClean="0"/>
              <a:t> СОШ</a:t>
            </a:r>
          </a:p>
          <a:p>
            <a:pPr>
              <a:buNone/>
            </a:pPr>
            <a:r>
              <a:rPr lang="ru-RU" dirty="0" smtClean="0"/>
              <a:t>(учитель </a:t>
            </a:r>
            <a:r>
              <a:rPr lang="ru-RU" dirty="0" err="1" smtClean="0"/>
              <a:t>Нуртдинова</a:t>
            </a:r>
            <a:r>
              <a:rPr lang="ru-RU" dirty="0" smtClean="0"/>
              <a:t> Э.Ф.)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59633" y="332656"/>
          <a:ext cx="6528048" cy="6350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959768"/>
                <a:gridCol w="1524000"/>
                <a:gridCol w="1524000"/>
              </a:tblGrid>
              <a:tr h="1152128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Кол-во уч-ся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Средний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балл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Средняя</a:t>
                      </a:r>
                      <a:r>
                        <a:rPr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оценка</a:t>
                      </a:r>
                      <a:endParaRPr lang="ru-RU" dirty="0"/>
                    </a:p>
                  </a:txBody>
                  <a:tcPr/>
                </a:tc>
              </a:tr>
              <a:tr h="742673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СОШ №2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4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17,5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3,75</a:t>
                      </a:r>
                      <a:endParaRPr lang="ru-RU" sz="2800" dirty="0"/>
                    </a:p>
                  </a:txBody>
                  <a:tcPr/>
                </a:tc>
              </a:tr>
              <a:tr h="74267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СОШ №4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4</a:t>
                      </a:r>
                      <a:endParaRPr lang="ru-RU" sz="2800" dirty="0"/>
                    </a:p>
                  </a:txBody>
                  <a:tcPr/>
                </a:tc>
              </a:tr>
              <a:tr h="74267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СОШ  №6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26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4</a:t>
                      </a:r>
                      <a:endParaRPr lang="ru-RU" sz="2800" dirty="0"/>
                    </a:p>
                  </a:txBody>
                  <a:tcPr/>
                </a:tc>
              </a:tr>
              <a:tr h="74267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СОШ №7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19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3,7</a:t>
                      </a:r>
                      <a:endParaRPr lang="ru-RU" sz="2800" dirty="0"/>
                    </a:p>
                  </a:txBody>
                  <a:tcPr/>
                </a:tc>
              </a:tr>
              <a:tr h="74267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СОШ №10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5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</a:t>
                      </a:r>
                      <a:endParaRPr lang="ru-RU" sz="2800" dirty="0"/>
                    </a:p>
                  </a:txBody>
                  <a:tcPr/>
                </a:tc>
              </a:tr>
              <a:tr h="742673">
                <a:tc>
                  <a:txBody>
                    <a:bodyPr/>
                    <a:lstStyle/>
                    <a:p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Шугуровская</a:t>
                      </a:r>
                      <a:r>
                        <a:rPr lang="ru-RU" sz="20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СОШ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11,3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2,7</a:t>
                      </a:r>
                      <a:endParaRPr lang="ru-RU" sz="2800" dirty="0"/>
                    </a:p>
                  </a:txBody>
                  <a:tcPr/>
                </a:tc>
              </a:tr>
              <a:tr h="742673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Итого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16,6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3,4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Диаграмма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1241376"/>
          <a:ext cx="8280920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299</Words>
  <Application>Microsoft Office PowerPoint</Application>
  <PresentationFormat>Экран (4:3)</PresentationFormat>
  <Paragraphs>120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Анализ диагностического тестирования по химии 11 классов</vt:lpstr>
      <vt:lpstr>% успеваемости 87 порог 36 баллов </vt:lpstr>
      <vt:lpstr>Слайд 3</vt:lpstr>
      <vt:lpstr>Диаграмма</vt:lpstr>
      <vt:lpstr>Анализ диагностического тестирования по химии 9 классов</vt:lpstr>
      <vt:lpstr>% успеваемости  84,6</vt:lpstr>
      <vt:lpstr>Слайд 7</vt:lpstr>
      <vt:lpstr>Диаграмма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</dc:creator>
  <cp:lastModifiedBy>Admin</cp:lastModifiedBy>
  <cp:revision>20</cp:revision>
  <dcterms:created xsi:type="dcterms:W3CDTF">2012-02-24T05:11:17Z</dcterms:created>
  <dcterms:modified xsi:type="dcterms:W3CDTF">2013-03-21T08:17:34Z</dcterms:modified>
</cp:coreProperties>
</file>