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83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84" r:id="rId15"/>
    <p:sldId id="286" r:id="rId16"/>
    <p:sldId id="285" r:id="rId17"/>
    <p:sldId id="287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9533" autoAdjust="0"/>
  </p:normalViewPr>
  <p:slideViewPr>
    <p:cSldViewPr>
      <p:cViewPr varScale="1">
        <p:scale>
          <a:sx n="30" d="100"/>
          <a:sy n="30" d="100"/>
        </p:scale>
        <p:origin x="-1829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7E1C9-2136-4D8B-BCA0-C3975B06C994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9191B-C6A4-49AD-B1B3-224A67745E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93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29191B-C6A4-49AD-B1B3-224A67745E1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804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43608" y="548680"/>
            <a:ext cx="7560840" cy="6140399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ru-RU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Творческий отчёт по теме самообразования</a:t>
            </a:r>
            <a:r>
              <a:rPr lang="ru-RU" sz="3600" dirty="0">
                <a:solidFill>
                  <a:srgbClr val="DDE8DF"/>
                </a:solidFill>
              </a:rPr>
              <a:t/>
            </a:r>
            <a:br>
              <a:rPr lang="ru-RU" sz="3600" dirty="0">
                <a:solidFill>
                  <a:srgbClr val="DDE8DF"/>
                </a:solidFill>
              </a:rPr>
            </a:br>
            <a:r>
              <a:rPr lang="ru-RU" sz="3600" b="1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dirty="0"/>
              <a:t>Развитие познавательных способностей младших школьников в условиях реализации ФГОС»</a:t>
            </a:r>
            <a:r>
              <a:rPr lang="ru-RU" sz="3600" b="1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rgbClr val="DDE8D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DDE8D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учителя начальных классов</a:t>
            </a:r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МБОУ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Новочершилинская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начальная школа – детский сад»</a:t>
            </a:r>
            <a:r>
              <a:rPr lang="ru-RU" sz="2800" dirty="0">
                <a:solidFill>
                  <a:srgbClr val="DDE8D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DDE8D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Газизовой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Галии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Асхатовны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DDE8D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DDE8D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  <a:endParaRPr lang="ru-RU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964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123728" y="488156"/>
            <a:ext cx="5184576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ПРАКТИЧЕСКИЙ.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9680" y="1628800"/>
            <a:ext cx="2520280" cy="203132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b="1" dirty="0"/>
              <a:t>Внедрение опыта работы.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b="1" dirty="0"/>
              <a:t>Формирование методического комплекса.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b="1" dirty="0"/>
              <a:t>Корректировка работы.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18196" y="1196752"/>
            <a:ext cx="5630267" cy="6740307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000" b="1" dirty="0"/>
              <a:t>Создание рабочих программ по предметам в соответствии с ФГОС НОО.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>
                <a:solidFill>
                  <a:schemeClr val="tx1"/>
                </a:solidFill>
              </a:rPr>
              <a:t>Участие в вебинаре «Использование современных педагогических технологий на уроках математики в начальной школе»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>
                <a:solidFill>
                  <a:schemeClr val="tx1"/>
                </a:solidFill>
              </a:rPr>
              <a:t>Участие в вебинаре «Информационная грамотность младших школьников , как интегративный компонент функциональной грамотности»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>
                <a:solidFill>
                  <a:schemeClr val="tx1"/>
                </a:solidFill>
              </a:rPr>
              <a:t>Участие в вебинаре «Эффективные инструменты формирования функциональной грамотности младших школьников»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>
                <a:solidFill>
                  <a:schemeClr val="tx1"/>
                </a:solidFill>
              </a:rPr>
              <a:t>Участие в вебинаре «Проектируем урок в начальной школе с цифровым образовательным контентом»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>
                <a:solidFill>
                  <a:schemeClr val="tx1"/>
                </a:solidFill>
              </a:rPr>
              <a:t>Участие в вебинаре «Как поставить учебную задачу»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dirty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b="1" dirty="0"/>
          </a:p>
          <a:p>
            <a:pPr marL="285750" indent="-285750">
              <a:buFont typeface="Wingdings" pitchFamily="2" charset="2"/>
              <a:buChar char="Ø"/>
            </a:pPr>
            <a:endParaRPr lang="ru-RU" b="1" dirty="0"/>
          </a:p>
        </p:txBody>
      </p:sp>
      <p:pic>
        <p:nvPicPr>
          <p:cNvPr id="7" name="Picture 2" descr="D:\Мои документы\МОИ РИСУНКИ\ШКОЛА\0_957a9_aef86b38_orig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28" y="3933056"/>
            <a:ext cx="2088232" cy="22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487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Мои документы\МОИ РИСУНКИ\ШКОЛА\0_957a9_aef86b38_orig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68" y="2276872"/>
            <a:ext cx="2088232" cy="22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0" y="692696"/>
            <a:ext cx="6390456" cy="3785652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400" b="1" dirty="0"/>
              <a:t>Участие в Дне открытых дверей (проведение открытых уроков, круглого стола для родителей).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b="1" dirty="0"/>
              <a:t>Участие в олимпиадах, конкурсах.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b="1" dirty="0"/>
              <a:t> Выставка творческих работ учащихся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b="1" dirty="0"/>
              <a:t>Публикации  методических разработок «Проектная деятельность в начальной школе» (проекты «Я помню,  «Моя родословная» ).</a:t>
            </a:r>
          </a:p>
          <a:p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487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Мои документы\МОИ РИСУНКИ\ШКОЛА\0_957a9_aef86b38_orig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16931"/>
            <a:ext cx="2088232" cy="22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267744" y="404664"/>
            <a:ext cx="4752528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ВНЕДРЕНЧЕСКИЙ.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3" y="1786105"/>
            <a:ext cx="2880320" cy="83099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Распространение опыта работы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10988" y="1340768"/>
            <a:ext cx="5065468" cy="1938992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/>
              <a:t>Публикации на сайтах «Педсовет» , «</a:t>
            </a:r>
            <a:r>
              <a:rPr lang="ru-RU" sz="2400" b="1" dirty="0" err="1"/>
              <a:t>Инфоурок</a:t>
            </a:r>
            <a:r>
              <a:rPr lang="ru-RU" sz="2400" b="1" dirty="0"/>
              <a:t>», «</a:t>
            </a:r>
            <a:r>
              <a:rPr lang="ru-RU" sz="2400" b="1" dirty="0" err="1"/>
              <a:t>Прошколу.ру</a:t>
            </a:r>
            <a:r>
              <a:rPr lang="ru-RU" sz="2400" b="1" dirty="0"/>
              <a:t>», «</a:t>
            </a:r>
            <a:r>
              <a:rPr lang="ru-RU" sz="2400" b="1" dirty="0" err="1"/>
              <a:t>Мультиурок</a:t>
            </a:r>
            <a:r>
              <a:rPr lang="ru-RU" sz="2400" b="1" dirty="0"/>
              <a:t>»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/>
              <a:t>Оформление папки-отчёта по теме самообразования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445487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Мои документы\МОИ РИСУНКИ\ШКОЛА\0_957a9_aef86b38_orig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2088232" cy="22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915816" y="539028"/>
            <a:ext cx="3367087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V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. РЕЗУЛЬТАТЫ</a:t>
            </a:r>
            <a:r>
              <a:rPr lang="ru-RU" sz="2800" b="1" dirty="0">
                <a:solidFill>
                  <a:srgbClr val="FF0000"/>
                </a:solidFill>
              </a:rPr>
              <a:t>.   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15816" y="1196752"/>
            <a:ext cx="4751561" cy="369332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3356992"/>
            <a:ext cx="741682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DE8D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DDE8D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37B788C-2991-488A-9C63-7F6950A5F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275" y="116632"/>
            <a:ext cx="3229725" cy="39965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5B6BFEF-C212-4153-A373-44A30F9A5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816" y="1036165"/>
            <a:ext cx="3229725" cy="43204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2802D00-84A9-4BFB-AE47-D026EB4A41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109" y="1988840"/>
            <a:ext cx="3229725" cy="447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159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xmlns="" id="{EA6863C1-694E-40FE-B311-606FDBB47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5" y="2675466"/>
            <a:ext cx="8172896" cy="406590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4C65E34-7C0C-469E-8085-7F5592D65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580"/>
            <a:ext cx="3560218" cy="49685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C0A2C48-FB08-4E2E-AF03-49697DE06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9079" y="655580"/>
            <a:ext cx="2735983" cy="485451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4737A2F-C53F-415C-881D-0B09DD5A0A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143" y="522830"/>
            <a:ext cx="2967189" cy="5832648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ABAC42C4-72E8-4AD2-80D6-49B8D5A1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18" y="1628800"/>
            <a:ext cx="8229600" cy="125272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8087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5AEE00C-4CE3-4C7E-B668-A9DE40F673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99" y="2908429"/>
            <a:ext cx="4036578" cy="3796902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0E6B49A8-6309-4BDC-B5CE-D8A55DC2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F8DC8D8-9B7D-444D-9E76-10E6076A8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808" y="3582799"/>
            <a:ext cx="4920918" cy="312253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F19A220-3EDC-4159-AE13-A1C7EDFCEE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871" y="152669"/>
            <a:ext cx="4883855" cy="363637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A079FC8-BA1A-4366-A8CB-11644EB6AF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93" y="-110867"/>
            <a:ext cx="4036578" cy="369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4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xmlns="" id="{2EA58BE7-A8B7-44D1-B5D0-37EA2551B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9F111C6-5B05-4B34-9A7B-23B8887FD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47" y="233817"/>
            <a:ext cx="3384376" cy="57154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0D047CE-996F-4656-A157-B3EB90075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8446" y="383883"/>
            <a:ext cx="3456384" cy="5565398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11500937-077B-4E14-A831-D7CD01B3C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208" y="404664"/>
            <a:ext cx="8229600" cy="12527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4EE5E2C-1D64-4762-88B1-D1365536E8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205080"/>
            <a:ext cx="2880320" cy="592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43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254034E0-BAF5-4B96-9369-EFE285336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solncesvet.ru/diploms/2021/12/26/640fceab80134b3ee1460587cccfdc6f.jpg">
            <a:extLst>
              <a:ext uri="{FF2B5EF4-FFF2-40B4-BE49-F238E27FC236}">
                <a16:creationId xmlns:a16="http://schemas.microsoft.com/office/drawing/2014/main" xmlns="" id="{9C32E973-E99B-4D79-A7E9-6EC1C1FBB32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6664"/>
            <a:ext cx="2952328" cy="4919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olncesvet.ru/diploms/2021/12/26/6c043cabc09a70000c477855a0f5b995.jpg">
            <a:extLst>
              <a:ext uri="{FF2B5EF4-FFF2-40B4-BE49-F238E27FC236}">
                <a16:creationId xmlns:a16="http://schemas.microsoft.com/office/drawing/2014/main" xmlns="" id="{BE830489-F556-46B3-A0A6-BBE133177F0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840" y="908720"/>
            <a:ext cx="3353726" cy="5373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solncesvet.ru/diploms/2021/12/26/b00e4b51d2c240ee183fb038bf560028.jpg">
            <a:extLst>
              <a:ext uri="{FF2B5EF4-FFF2-40B4-BE49-F238E27FC236}">
                <a16:creationId xmlns:a16="http://schemas.microsoft.com/office/drawing/2014/main" xmlns="" id="{5F71BDE1-5446-4CF0-A42E-ACFE5D19876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908720"/>
            <a:ext cx="3465474" cy="5373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7766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Мои документы\МОИ РИСУНКИ\ШКОЛА\0_957a9_aef86b38_orig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50" y="2514599"/>
            <a:ext cx="2088232" cy="22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981200" y="692696"/>
            <a:ext cx="5181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VI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.    ЗАКЛЮЧЕНИЕ.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412776"/>
            <a:ext cx="6336704" cy="29238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Формулу успеха знают многие, </a:t>
            </a:r>
          </a:p>
          <a:p>
            <a:pPr algn="ctr"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дело за малым - познать сам успех. </a:t>
            </a:r>
          </a:p>
          <a:p>
            <a:pPr algn="r"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В.И. Лизинский</a:t>
            </a:r>
          </a:p>
        </p:txBody>
      </p:sp>
    </p:spTree>
    <p:extLst>
      <p:ext uri="{BB962C8B-B14F-4D97-AF65-F5344CB8AC3E}">
        <p14:creationId xmlns:p14="http://schemas.microsoft.com/office/powerpoint/2010/main" val="311221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325689" y="1193303"/>
            <a:ext cx="2068997" cy="1371600"/>
            <a:chOff x="576" y="1152"/>
            <a:chExt cx="1776" cy="816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576" y="1152"/>
              <a:ext cx="1776" cy="816"/>
            </a:xfrm>
            <a:prstGeom prst="rightArrow">
              <a:avLst>
                <a:gd name="adj1" fmla="val 50000"/>
                <a:gd name="adj2" fmla="val 54412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tx2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 dirty="0">
                <a:ea typeface="+mn-ea"/>
              </a:endParaRP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576" y="1379"/>
              <a:ext cx="1584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sz="20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ОСНОВНАЯ ЦЕЛЬ</a:t>
              </a:r>
            </a:p>
          </p:txBody>
        </p:sp>
      </p:grpSp>
      <p:grpSp>
        <p:nvGrpSpPr>
          <p:cNvPr id="7" name="Group 12"/>
          <p:cNvGrpSpPr>
            <a:grpSpLocks/>
          </p:cNvGrpSpPr>
          <p:nvPr/>
        </p:nvGrpSpPr>
        <p:grpSpPr bwMode="auto">
          <a:xfrm>
            <a:off x="240589" y="3905243"/>
            <a:ext cx="2068997" cy="1582478"/>
            <a:chOff x="475" y="2366"/>
            <a:chExt cx="1973" cy="539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>
              <a:off x="475" y="2366"/>
              <a:ext cx="1973" cy="539"/>
            </a:xfrm>
            <a:prstGeom prst="rightArrow">
              <a:avLst>
                <a:gd name="adj1" fmla="val 50000"/>
                <a:gd name="adj2" fmla="val 45873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tx2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 dirty="0">
                <a:ea typeface="+mn-ea"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556" y="2572"/>
              <a:ext cx="1604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ЗАДАЧИ</a:t>
              </a:r>
            </a:p>
          </p:txBody>
        </p:sp>
      </p:grpSp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2699792" y="395111"/>
            <a:ext cx="5976664" cy="2946917"/>
          </a:xfrm>
          <a:prstGeom prst="wedgeRoundRectCallout">
            <a:avLst>
              <a:gd name="adj1" fmla="val -57337"/>
              <a:gd name="adj2" fmla="val 22248"/>
              <a:gd name="adj3" fmla="val 16667"/>
            </a:avLst>
          </a:prstGeom>
          <a:ln>
            <a:solidFill>
              <a:srgbClr val="0000FF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flatTx/>
          </a:bodyPr>
          <a:lstStyle/>
          <a:p>
            <a:pPr eaLnBrk="0" hangingPunct="0">
              <a:defRPr/>
            </a:pPr>
            <a:r>
              <a:rPr lang="ru-RU" sz="2000" dirty="0"/>
              <a:t>Освоить  новые формы и   методы работы развития творческих способностей, реализовывать деятельный подход в обучении,  повысить  уровень  обученности учащихся и развитие их творческих способностей через внедрение в учебный процесс инновационных педагогических технологий, формировать желания и умения учиться.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9"/>
          <p:cNvSpPr>
            <a:spLocks noChangeArrowheads="1"/>
          </p:cNvSpPr>
          <p:nvPr/>
        </p:nvSpPr>
        <p:spPr bwMode="auto">
          <a:xfrm>
            <a:off x="3276600" y="3861048"/>
            <a:ext cx="5638800" cy="2539752"/>
          </a:xfrm>
          <a:prstGeom prst="wedgeRoundRectCallout">
            <a:avLst>
              <a:gd name="adj1" fmla="val -65155"/>
              <a:gd name="adj2" fmla="val -19435"/>
              <a:gd name="adj3" fmla="val 16667"/>
            </a:avLst>
          </a:prstGeom>
          <a:ln>
            <a:solidFill>
              <a:srgbClr val="0000FF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flatTx/>
          </a:bodyPr>
          <a:lstStyle/>
          <a:p>
            <a:pPr lvl="0" algn="ctr"/>
            <a:r>
              <a:rPr lang="ru-RU" sz="2400" b="1" dirty="0"/>
              <a:t>Повышать уровень квалификации через вебинары;</a:t>
            </a:r>
          </a:p>
          <a:p>
            <a:pPr lvl="0" algn="ctr"/>
            <a:r>
              <a:rPr lang="ru-RU" sz="2400" b="1" dirty="0"/>
              <a:t>Изучить теоретические основы ФГОС;</a:t>
            </a:r>
          </a:p>
          <a:p>
            <a:pPr lvl="0" algn="ctr"/>
            <a:r>
              <a:rPr lang="ru-RU" sz="2400" b="1" dirty="0"/>
              <a:t>Развивать </a:t>
            </a: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познавательные  и творческие  </a:t>
            </a:r>
            <a:r>
              <a:rPr lang="ru-RU" sz="2400" b="1" dirty="0"/>
              <a:t>способности учащихся;</a:t>
            </a:r>
          </a:p>
        </p:txBody>
      </p:sp>
    </p:spTree>
    <p:extLst>
      <p:ext uri="{BB962C8B-B14F-4D97-AF65-F5344CB8AC3E}">
        <p14:creationId xmlns:p14="http://schemas.microsoft.com/office/powerpoint/2010/main" val="344548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381000" y="2590800"/>
            <a:ext cx="2133600" cy="982216"/>
            <a:chOff x="240" y="1632"/>
            <a:chExt cx="1200" cy="864"/>
          </a:xfrm>
        </p:grpSpPr>
        <p:sp>
          <p:nvSpPr>
            <p:cNvPr id="6" name="AutoShape 13"/>
            <p:cNvSpPr>
              <a:spLocks noChangeArrowheads="1"/>
            </p:cNvSpPr>
            <p:nvPr/>
          </p:nvSpPr>
          <p:spPr bwMode="auto">
            <a:xfrm>
              <a:off x="240" y="1632"/>
              <a:ext cx="1200" cy="864"/>
            </a:xfrm>
            <a:prstGeom prst="homePlate">
              <a:avLst>
                <a:gd name="adj" fmla="val 34722"/>
              </a:avLst>
            </a:prstGeom>
            <a:gradFill rotWithShape="1">
              <a:gsLst>
                <a:gs pos="0">
                  <a:schemeClr val="hlink"/>
                </a:gs>
                <a:gs pos="50000">
                  <a:srgbClr val="FFFF00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ru-RU">
                <a:ea typeface="+mn-ea"/>
              </a:endParaRPr>
            </a:p>
          </p:txBody>
        </p:sp>
        <p:sp>
          <p:nvSpPr>
            <p:cNvPr id="7" name="Text Box 14"/>
            <p:cNvSpPr txBox="1">
              <a:spLocks noChangeArrowheads="1"/>
            </p:cNvSpPr>
            <p:nvPr/>
          </p:nvSpPr>
          <p:spPr bwMode="auto">
            <a:xfrm>
              <a:off x="240" y="1824"/>
              <a:ext cx="120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РАЗДЕЛЫ</a:t>
              </a:r>
            </a:p>
          </p:txBody>
        </p:sp>
      </p:grpSp>
      <p:grpSp>
        <p:nvGrpSpPr>
          <p:cNvPr id="8" name="Group 40"/>
          <p:cNvGrpSpPr>
            <a:grpSpLocks/>
          </p:cNvGrpSpPr>
          <p:nvPr/>
        </p:nvGrpSpPr>
        <p:grpSpPr bwMode="auto">
          <a:xfrm>
            <a:off x="2051720" y="448097"/>
            <a:ext cx="3733800" cy="609600"/>
            <a:chOff x="1440" y="912"/>
            <a:chExt cx="2352" cy="384"/>
          </a:xfrm>
        </p:grpSpPr>
        <p:sp>
          <p:nvSpPr>
            <p:cNvPr id="9" name="AutoShape 21"/>
            <p:cNvSpPr>
              <a:spLocks noChangeArrowheads="1"/>
            </p:cNvSpPr>
            <p:nvPr/>
          </p:nvSpPr>
          <p:spPr bwMode="auto">
            <a:xfrm>
              <a:off x="1440" y="912"/>
              <a:ext cx="2352" cy="38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folHlink"/>
                </a:gs>
                <a:gs pos="100000">
                  <a:schemeClr val="hlink"/>
                </a:gs>
              </a:gsLst>
              <a:lin ang="5400000" scaled="1"/>
            </a:gradFill>
            <a:ln w="9525">
              <a:solidFill>
                <a:schemeClr val="bg1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ea typeface="+mn-ea"/>
              </a:endParaRPr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1440" y="960"/>
              <a:ext cx="225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. Общие сведения</a:t>
              </a:r>
            </a:p>
          </p:txBody>
        </p:sp>
      </p:grpSp>
      <p:grpSp>
        <p:nvGrpSpPr>
          <p:cNvPr id="14" name="Group 43"/>
          <p:cNvGrpSpPr>
            <a:grpSpLocks/>
          </p:cNvGrpSpPr>
          <p:nvPr/>
        </p:nvGrpSpPr>
        <p:grpSpPr bwMode="auto">
          <a:xfrm>
            <a:off x="4377308" y="2163311"/>
            <a:ext cx="4267200" cy="637706"/>
            <a:chOff x="1968" y="2381"/>
            <a:chExt cx="2640" cy="384"/>
          </a:xfrm>
        </p:grpSpPr>
        <p:sp>
          <p:nvSpPr>
            <p:cNvPr id="15" name="AutoShape 25"/>
            <p:cNvSpPr>
              <a:spLocks noChangeArrowheads="1"/>
            </p:cNvSpPr>
            <p:nvPr/>
          </p:nvSpPr>
          <p:spPr bwMode="auto">
            <a:xfrm>
              <a:off x="1968" y="2381"/>
              <a:ext cx="2640" cy="38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folHlink"/>
                </a:gs>
                <a:gs pos="100000">
                  <a:schemeClr val="hlink"/>
                </a:gs>
              </a:gsLst>
              <a:lin ang="5400000" scaled="1"/>
            </a:gradFill>
            <a:ln w="9525">
              <a:solidFill>
                <a:schemeClr val="bg1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ea typeface="+mn-ea"/>
              </a:endParaRPr>
            </a:p>
          </p:txBody>
        </p:sp>
        <p:sp>
          <p:nvSpPr>
            <p:cNvPr id="16" name="Text Box 31"/>
            <p:cNvSpPr txBox="1">
              <a:spLocks noChangeArrowheads="1"/>
            </p:cNvSpPr>
            <p:nvPr/>
          </p:nvSpPr>
          <p:spPr bwMode="auto">
            <a:xfrm>
              <a:off x="1968" y="2496"/>
              <a:ext cx="2640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III</a:t>
              </a: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Предполагаемый результат</a:t>
              </a:r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grpSp>
        <p:nvGrpSpPr>
          <p:cNvPr id="18" name="Group 41"/>
          <p:cNvGrpSpPr>
            <a:grpSpLocks/>
          </p:cNvGrpSpPr>
          <p:nvPr/>
        </p:nvGrpSpPr>
        <p:grpSpPr bwMode="auto">
          <a:xfrm>
            <a:off x="3334885" y="1268760"/>
            <a:ext cx="5328592" cy="743975"/>
            <a:chOff x="1680" y="1344"/>
            <a:chExt cx="2400" cy="384"/>
          </a:xfrm>
        </p:grpSpPr>
        <p:sp>
          <p:nvSpPr>
            <p:cNvPr id="19" name="AutoShape 23"/>
            <p:cNvSpPr>
              <a:spLocks noChangeArrowheads="1"/>
            </p:cNvSpPr>
            <p:nvPr/>
          </p:nvSpPr>
          <p:spPr bwMode="auto">
            <a:xfrm>
              <a:off x="1680" y="1344"/>
              <a:ext cx="2400" cy="38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folHlink"/>
                </a:gs>
                <a:gs pos="100000">
                  <a:schemeClr val="hlink"/>
                </a:gs>
              </a:gsLst>
              <a:lin ang="5400000" scaled="1"/>
            </a:gradFill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ea typeface="+mn-ea"/>
              </a:endParaRPr>
            </a:p>
          </p:txBody>
        </p:sp>
        <p:sp>
          <p:nvSpPr>
            <p:cNvPr id="20" name="Text Box 29"/>
            <p:cNvSpPr txBox="1">
              <a:spLocks noChangeArrowheads="1"/>
            </p:cNvSpPr>
            <p:nvPr/>
          </p:nvSpPr>
          <p:spPr bwMode="auto">
            <a:xfrm>
              <a:off x="1680" y="1344"/>
              <a:ext cx="2400" cy="365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II</a:t>
              </a: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.Перечень вопросов по самообразованию.</a:t>
              </a:r>
            </a:p>
          </p:txBody>
        </p:sp>
      </p:grpSp>
      <p:grpSp>
        <p:nvGrpSpPr>
          <p:cNvPr id="21" name="Group 44"/>
          <p:cNvGrpSpPr>
            <a:grpSpLocks/>
          </p:cNvGrpSpPr>
          <p:nvPr/>
        </p:nvGrpSpPr>
        <p:grpSpPr bwMode="auto">
          <a:xfrm>
            <a:off x="4289326" y="2974936"/>
            <a:ext cx="4443164" cy="3682948"/>
            <a:chOff x="1587" y="2825"/>
            <a:chExt cx="2637" cy="1207"/>
          </a:xfrm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2" name="AutoShape 26"/>
            <p:cNvSpPr>
              <a:spLocks noChangeArrowheads="1"/>
            </p:cNvSpPr>
            <p:nvPr/>
          </p:nvSpPr>
          <p:spPr bwMode="auto">
            <a:xfrm>
              <a:off x="1587" y="2825"/>
              <a:ext cx="2592" cy="739"/>
            </a:xfrm>
            <a:prstGeom prst="roundRect">
              <a:avLst>
                <a:gd name="adj" fmla="val 18231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folHlink"/>
                </a:gs>
                <a:gs pos="100000">
                  <a:schemeClr val="hlink"/>
                </a:gs>
              </a:gsLst>
              <a:lin ang="5400000" scaled="1"/>
            </a:gradFill>
            <a:ln w="9525">
              <a:solidFill>
                <a:schemeClr val="bg1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ea typeface="+mn-ea"/>
              </a:endParaRPr>
            </a:p>
          </p:txBody>
        </p:sp>
        <p:sp>
          <p:nvSpPr>
            <p:cNvPr id="23" name="Text Box 33"/>
            <p:cNvSpPr txBox="1">
              <a:spLocks noChangeArrowheads="1"/>
            </p:cNvSpPr>
            <p:nvPr/>
          </p:nvSpPr>
          <p:spPr bwMode="auto">
            <a:xfrm>
              <a:off x="1662" y="2825"/>
              <a:ext cx="2562" cy="120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IV</a:t>
              </a: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. Этапы. Диагностический.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                  Прогностический.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                   Практический.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                   Обобщающий.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                   Внедренческий</a:t>
              </a:r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ru-RU" sz="1600" b="1" dirty="0">
                  <a:solidFill>
                    <a:srgbClr val="CC00CC"/>
                  </a:solidFill>
                </a:rPr>
                <a:t>                   </a:t>
              </a:r>
            </a:p>
            <a:p>
              <a:pPr>
                <a:spcBef>
                  <a:spcPct val="50000"/>
                </a:spcBef>
                <a:defRPr/>
              </a:pPr>
              <a:endParaRPr lang="ru-RU" sz="1600" b="1" dirty="0">
                <a:solidFill>
                  <a:srgbClr val="CC00CC"/>
                </a:solidFill>
              </a:endParaRPr>
            </a:p>
          </p:txBody>
        </p:sp>
      </p:grpSp>
      <p:grpSp>
        <p:nvGrpSpPr>
          <p:cNvPr id="24" name="Group 46"/>
          <p:cNvGrpSpPr>
            <a:grpSpLocks/>
          </p:cNvGrpSpPr>
          <p:nvPr/>
        </p:nvGrpSpPr>
        <p:grpSpPr bwMode="auto">
          <a:xfrm>
            <a:off x="4223218" y="5387551"/>
            <a:ext cx="4440259" cy="763588"/>
            <a:chOff x="336" y="3648"/>
            <a:chExt cx="1824" cy="384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5" name="AutoShape 36"/>
            <p:cNvSpPr>
              <a:spLocks noChangeArrowheads="1"/>
            </p:cNvSpPr>
            <p:nvPr/>
          </p:nvSpPr>
          <p:spPr bwMode="auto">
            <a:xfrm>
              <a:off x="336" y="3648"/>
              <a:ext cx="1824" cy="38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folHlink"/>
                </a:gs>
                <a:gs pos="100000">
                  <a:schemeClr val="hlink"/>
                </a:gs>
              </a:gsLst>
              <a:lin ang="5400000" scaled="1"/>
            </a:gradFill>
            <a:ln w="9525">
              <a:solidFill>
                <a:schemeClr val="bg1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ea typeface="+mn-ea"/>
              </a:endParaRPr>
            </a:p>
          </p:txBody>
        </p:sp>
        <p:sp>
          <p:nvSpPr>
            <p:cNvPr id="26" name="Text Box 38"/>
            <p:cNvSpPr txBox="1">
              <a:spLocks noChangeArrowheads="1"/>
            </p:cNvSpPr>
            <p:nvPr/>
          </p:nvSpPr>
          <p:spPr bwMode="auto">
            <a:xfrm>
              <a:off x="336" y="3648"/>
              <a:ext cx="1728" cy="35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. Результативность работы.</a:t>
              </a:r>
            </a:p>
          </p:txBody>
        </p:sp>
      </p:grpSp>
      <p:grpSp>
        <p:nvGrpSpPr>
          <p:cNvPr id="27" name="Group 49"/>
          <p:cNvGrpSpPr>
            <a:grpSpLocks/>
          </p:cNvGrpSpPr>
          <p:nvPr/>
        </p:nvGrpSpPr>
        <p:grpSpPr bwMode="auto">
          <a:xfrm>
            <a:off x="1115616" y="5689641"/>
            <a:ext cx="2803004" cy="707176"/>
            <a:chOff x="336" y="3648"/>
            <a:chExt cx="1824" cy="397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8" name="AutoShape 50"/>
            <p:cNvSpPr>
              <a:spLocks noChangeArrowheads="1"/>
            </p:cNvSpPr>
            <p:nvPr/>
          </p:nvSpPr>
          <p:spPr bwMode="auto">
            <a:xfrm>
              <a:off x="336" y="3648"/>
              <a:ext cx="1824" cy="38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folHlink"/>
                </a:gs>
                <a:gs pos="100000">
                  <a:schemeClr val="hlink"/>
                </a:gs>
              </a:gsLst>
              <a:lin ang="5400000" scaled="1"/>
            </a:gradFill>
            <a:ln w="9525">
              <a:solidFill>
                <a:schemeClr val="bg1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ea typeface="+mn-ea"/>
              </a:endParaRPr>
            </a:p>
          </p:txBody>
        </p:sp>
        <p:sp>
          <p:nvSpPr>
            <p:cNvPr id="29" name="Text Box 51"/>
            <p:cNvSpPr txBox="1">
              <a:spLocks noChangeArrowheads="1"/>
            </p:cNvSpPr>
            <p:nvPr/>
          </p:nvSpPr>
          <p:spPr bwMode="auto">
            <a:xfrm>
              <a:off x="336" y="3648"/>
              <a:ext cx="1728" cy="3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VI</a:t>
              </a: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. Заключение.</a:t>
              </a:r>
            </a:p>
          </p:txBody>
        </p:sp>
      </p:grpSp>
      <p:sp>
        <p:nvSpPr>
          <p:cNvPr id="30" name="Line 16"/>
          <p:cNvSpPr>
            <a:spLocks noChangeShapeType="1"/>
          </p:cNvSpPr>
          <p:nvPr/>
        </p:nvSpPr>
        <p:spPr bwMode="auto">
          <a:xfrm flipV="1">
            <a:off x="1905000" y="1268760"/>
            <a:ext cx="794792" cy="116964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" name="Line 16"/>
          <p:cNvSpPr>
            <a:spLocks noChangeShapeType="1"/>
          </p:cNvSpPr>
          <p:nvPr/>
        </p:nvSpPr>
        <p:spPr bwMode="auto">
          <a:xfrm flipV="1">
            <a:off x="2169387" y="1622342"/>
            <a:ext cx="1165497" cy="968458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" name="Line 16"/>
          <p:cNvSpPr>
            <a:spLocks noChangeShapeType="1"/>
          </p:cNvSpPr>
          <p:nvPr/>
        </p:nvSpPr>
        <p:spPr bwMode="auto">
          <a:xfrm flipV="1">
            <a:off x="2540092" y="2590800"/>
            <a:ext cx="1749233" cy="515888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" name="Line 16"/>
          <p:cNvSpPr>
            <a:spLocks noChangeShapeType="1"/>
          </p:cNvSpPr>
          <p:nvPr/>
        </p:nvSpPr>
        <p:spPr bwMode="auto">
          <a:xfrm>
            <a:off x="2443354" y="3356992"/>
            <a:ext cx="1845973" cy="745408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" name="Line 16"/>
          <p:cNvSpPr>
            <a:spLocks noChangeShapeType="1"/>
          </p:cNvSpPr>
          <p:nvPr/>
        </p:nvSpPr>
        <p:spPr bwMode="auto">
          <a:xfrm>
            <a:off x="2169387" y="3623867"/>
            <a:ext cx="2053831" cy="1763683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" name="Line 16"/>
          <p:cNvSpPr>
            <a:spLocks noChangeShapeType="1"/>
          </p:cNvSpPr>
          <p:nvPr/>
        </p:nvSpPr>
        <p:spPr bwMode="auto">
          <a:xfrm>
            <a:off x="1905000" y="3729696"/>
            <a:ext cx="847135" cy="195994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48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000"/>
                            </p:stCondLst>
                            <p:childTnLst>
                              <p:par>
                                <p:cTn id="6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92696"/>
            <a:ext cx="8280920" cy="5099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i="1" u="sng" dirty="0">
                <a:solidFill>
                  <a:srgbClr val="008000"/>
                </a:solidFill>
                <a:cs typeface="Times New Roman" pitchFamily="18" charset="0"/>
              </a:rPr>
              <a:t>1. Ф.И.О:    </a:t>
            </a:r>
            <a:r>
              <a:rPr lang="ru-RU" sz="2000" b="1" i="1" dirty="0">
                <a:cs typeface="Times New Roman" pitchFamily="18" charset="0"/>
              </a:rPr>
              <a:t>Газизова </a:t>
            </a:r>
            <a:r>
              <a:rPr lang="ru-RU" sz="2000" b="1" i="1" dirty="0" err="1">
                <a:cs typeface="Times New Roman" pitchFamily="18" charset="0"/>
              </a:rPr>
              <a:t>Галия</a:t>
            </a:r>
            <a:r>
              <a:rPr lang="ru-RU" sz="2000" b="1" i="1" dirty="0">
                <a:cs typeface="Times New Roman" pitchFamily="18" charset="0"/>
              </a:rPr>
              <a:t> </a:t>
            </a:r>
            <a:r>
              <a:rPr lang="ru-RU" sz="2000" b="1" i="1" dirty="0" err="1">
                <a:cs typeface="Times New Roman" pitchFamily="18" charset="0"/>
              </a:rPr>
              <a:t>Асхатовна</a:t>
            </a:r>
            <a:endParaRPr lang="ru-RU" sz="2000" b="1" i="1" dirty="0">
              <a:cs typeface="Times New Roman" pitchFamily="18" charset="0"/>
            </a:endParaRPr>
          </a:p>
          <a:p>
            <a:pPr eaLnBrk="0" hangingPunct="0"/>
            <a:r>
              <a:rPr lang="ru-RU" sz="2000" b="1" i="1" dirty="0">
                <a:solidFill>
                  <a:srgbClr val="006600"/>
                </a:solidFill>
                <a:cs typeface="Times New Roman" pitchFamily="18" charset="0"/>
              </a:rPr>
              <a:t>2. Образование</a:t>
            </a:r>
            <a:r>
              <a:rPr lang="ru-RU" sz="2000" dirty="0">
                <a:solidFill>
                  <a:srgbClr val="006600"/>
                </a:solidFill>
                <a:cs typeface="Times New Roman" pitchFamily="18" charset="0"/>
              </a:rPr>
              <a:t>:  </a:t>
            </a:r>
            <a:r>
              <a:rPr lang="ru-RU" sz="2000" b="1" dirty="0">
                <a:cs typeface="Times New Roman" pitchFamily="18" charset="0"/>
              </a:rPr>
              <a:t>высшее</a:t>
            </a:r>
          </a:p>
          <a:p>
            <a:pPr eaLnBrk="0" hangingPunct="0"/>
            <a:r>
              <a:rPr lang="ru-RU" sz="2000" b="1" i="1" u="sng" dirty="0">
                <a:solidFill>
                  <a:srgbClr val="006600"/>
                </a:solidFill>
                <a:cs typeface="Times New Roman" pitchFamily="18" charset="0"/>
              </a:rPr>
              <a:t>3. Предмет</a:t>
            </a:r>
            <a:r>
              <a:rPr lang="ru-RU" sz="2000" u="sng" dirty="0">
                <a:solidFill>
                  <a:srgbClr val="006600"/>
                </a:solidFill>
                <a:cs typeface="Times New Roman" pitchFamily="18" charset="0"/>
              </a:rPr>
              <a:t>:</a:t>
            </a:r>
            <a:r>
              <a:rPr lang="ru-RU" sz="2000" dirty="0">
                <a:solidFill>
                  <a:srgbClr val="006600"/>
                </a:solidFill>
                <a:cs typeface="Times New Roman" pitchFamily="18" charset="0"/>
              </a:rPr>
              <a:t> </a:t>
            </a:r>
            <a:r>
              <a:rPr lang="ru-RU" sz="2000" b="1" dirty="0">
                <a:cs typeface="Times New Roman" pitchFamily="18" charset="0"/>
              </a:rPr>
              <a:t>начальные классы</a:t>
            </a:r>
          </a:p>
          <a:p>
            <a:pPr eaLnBrk="0" hangingPunct="0"/>
            <a:r>
              <a:rPr lang="ru-RU" sz="2000" b="1" i="1" u="sng" dirty="0">
                <a:solidFill>
                  <a:srgbClr val="006600"/>
                </a:solidFill>
                <a:cs typeface="Times New Roman" pitchFamily="18" charset="0"/>
              </a:rPr>
              <a:t>4. Педагогический стаж</a:t>
            </a:r>
            <a:r>
              <a:rPr lang="ru-RU" sz="2000" dirty="0">
                <a:solidFill>
                  <a:srgbClr val="006600"/>
                </a:solidFill>
                <a:cs typeface="Times New Roman" pitchFamily="18" charset="0"/>
              </a:rPr>
              <a:t>: </a:t>
            </a:r>
            <a:r>
              <a:rPr lang="ru-RU" sz="2000" b="1" dirty="0">
                <a:cs typeface="Times New Roman" pitchFamily="18" charset="0"/>
              </a:rPr>
              <a:t>31 год </a:t>
            </a:r>
          </a:p>
          <a:p>
            <a:pPr eaLnBrk="0" hangingPunct="0"/>
            <a:r>
              <a:rPr lang="ru-RU" sz="2000" b="1" i="1" u="sng" dirty="0">
                <a:solidFill>
                  <a:srgbClr val="006600"/>
                </a:solidFill>
                <a:cs typeface="Times New Roman" pitchFamily="18" charset="0"/>
              </a:rPr>
              <a:t>5. Категория, звания</a:t>
            </a:r>
            <a:r>
              <a:rPr lang="ru-RU" sz="2000" dirty="0">
                <a:solidFill>
                  <a:srgbClr val="006600"/>
                </a:solidFill>
                <a:cs typeface="Times New Roman" pitchFamily="18" charset="0"/>
              </a:rPr>
              <a:t>:  </a:t>
            </a:r>
            <a:r>
              <a:rPr lang="ru-RU" sz="2000" b="1" dirty="0">
                <a:solidFill>
                  <a:srgbClr val="006600"/>
                </a:solidFill>
                <a:cs typeface="Times New Roman" pitchFamily="18" charset="0"/>
              </a:rPr>
              <a:t>первая</a:t>
            </a:r>
            <a:endParaRPr lang="ru-RU" sz="2000" b="1" dirty="0">
              <a:cs typeface="Times New Roman" pitchFamily="18" charset="0"/>
            </a:endParaRPr>
          </a:p>
          <a:p>
            <a:pPr eaLnBrk="0" hangingPunct="0"/>
            <a:r>
              <a:rPr lang="ru-RU" sz="2000" b="1" i="1" u="sng" dirty="0">
                <a:solidFill>
                  <a:srgbClr val="006600"/>
                </a:solidFill>
                <a:cs typeface="Times New Roman" pitchFamily="18" charset="0"/>
              </a:rPr>
              <a:t>6. Прохождение курсов</a:t>
            </a:r>
            <a:r>
              <a:rPr lang="ru-RU" sz="2000" b="1" i="1" dirty="0">
                <a:solidFill>
                  <a:srgbClr val="006600"/>
                </a:solidFill>
                <a:cs typeface="Times New Roman" pitchFamily="18" charset="0"/>
              </a:rPr>
              <a:t>: 2022, </a:t>
            </a:r>
            <a:r>
              <a:rPr lang="ru-RU" sz="2000" b="1" dirty="0"/>
              <a:t>Актуальные проблемы повышения качества начального образования в современных условиях (в том числе 16 часов по особенностям организации работы с детьми с ОВЗ) 72 часа; Совершенствование качества чтения, математического и естественнонаучного образования в начальной школе в контексте международных сопоставительных исследований» 24 часа.</a:t>
            </a:r>
            <a:endParaRPr lang="ru-RU" sz="2000" b="1" dirty="0">
              <a:cs typeface="Times New Roman" pitchFamily="18" charset="0"/>
            </a:endParaRPr>
          </a:p>
          <a:p>
            <a:pPr eaLnBrk="0" hangingPunct="0"/>
            <a:r>
              <a:rPr lang="ru-RU" sz="2000" i="1" u="sng" dirty="0">
                <a:solidFill>
                  <a:srgbClr val="006600"/>
                </a:solidFill>
                <a:cs typeface="Times New Roman" pitchFamily="18" charset="0"/>
              </a:rPr>
              <a:t>7. Учебная нагрузка</a:t>
            </a:r>
            <a:r>
              <a:rPr lang="ru-RU" sz="2000" dirty="0">
                <a:cs typeface="Times New Roman" pitchFamily="18" charset="0"/>
              </a:rPr>
              <a:t>:   24 часа</a:t>
            </a:r>
          </a:p>
          <a:p>
            <a:pPr eaLnBrk="0" hangingPunct="0"/>
            <a:r>
              <a:rPr lang="ru-RU" sz="2000" b="1" i="1" u="sng" dirty="0">
                <a:solidFill>
                  <a:srgbClr val="006600"/>
                </a:solidFill>
                <a:cs typeface="Times New Roman" pitchFamily="18" charset="0"/>
              </a:rPr>
              <a:t>8. Программа, по которой работаю</a:t>
            </a:r>
            <a:r>
              <a:rPr lang="ru-RU" sz="2000" u="sng" dirty="0">
                <a:solidFill>
                  <a:srgbClr val="006600"/>
                </a:solidFill>
                <a:cs typeface="Times New Roman" pitchFamily="18" charset="0"/>
              </a:rPr>
              <a:t>: </a:t>
            </a:r>
            <a:r>
              <a:rPr lang="ru-RU" sz="2000" b="1" dirty="0">
                <a:cs typeface="Times New Roman" pitchFamily="18" charset="0"/>
              </a:rPr>
              <a:t>УМК «Школа России»</a:t>
            </a: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2000" b="1" dirty="0">
                <a:solidFill>
                  <a:srgbClr val="006600"/>
                </a:solidFill>
                <a:cs typeface="Times New Roman" pitchFamily="18" charset="0"/>
              </a:rPr>
              <a:t>9</a:t>
            </a:r>
            <a:r>
              <a:rPr lang="ru-RU" sz="2000" b="1" i="1" dirty="0">
                <a:solidFill>
                  <a:srgbClr val="006600"/>
                </a:solidFill>
                <a:cs typeface="Times New Roman" pitchFamily="18" charset="0"/>
              </a:rPr>
              <a:t>. Тема самообразования</a:t>
            </a:r>
            <a:r>
              <a:rPr lang="ru-RU" sz="2000" dirty="0">
                <a:solidFill>
                  <a:srgbClr val="006600"/>
                </a:solidFill>
                <a:cs typeface="Times New Roman" pitchFamily="18" charset="0"/>
              </a:rPr>
              <a:t>: </a:t>
            </a:r>
            <a:r>
              <a:rPr lang="ru-RU" sz="2000" b="1" dirty="0"/>
              <a:t>Развитие познавательных способностей младших школьников в условиях реализации ФГОС»</a:t>
            </a:r>
            <a:r>
              <a:rPr lang="ru-RU" sz="2000" b="1" dirty="0">
                <a:cs typeface="Times New Roman" pitchFamily="18" charset="0"/>
              </a:rPr>
              <a:t/>
            </a:r>
            <a:br>
              <a:rPr lang="ru-RU" sz="2000" b="1" dirty="0">
                <a:cs typeface="Times New Roman" pitchFamily="18" charset="0"/>
              </a:rPr>
            </a:br>
            <a:endParaRPr lang="ru-RU" sz="2000" b="1" dirty="0">
              <a:solidFill>
                <a:srgbClr val="006600"/>
              </a:solidFill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1760" y="249599"/>
            <a:ext cx="363537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  ОБЩИЕ СВЕДЕНИЯ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5487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xmlns="" id="{C9B4EB9E-04A9-4DA2-9F8E-EE302434F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908720"/>
            <a:ext cx="7408333" cy="521744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ADDE80E5-6238-40EE-B0E9-B60C22608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32856"/>
            <a:ext cx="8229600" cy="4968552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spcAft>
                <a:spcPts val="750"/>
              </a:spcAft>
            </a:pPr>
            <a:r>
              <a:rPr lang="ru-RU" sz="2000" b="1" i="1" u="sng" dirty="0">
                <a:solidFill>
                  <a:srgbClr val="006600"/>
                </a:solidFill>
                <a:ea typeface="+mn-ea"/>
                <a:cs typeface="Times New Roman" pitchFamily="18" charset="0"/>
              </a:rPr>
              <a:t>10. Технологии, по которой работаю</a:t>
            </a:r>
            <a:r>
              <a:rPr lang="ru-RU" sz="2000" dirty="0">
                <a:solidFill>
                  <a:srgbClr val="006600"/>
                </a:solidFill>
                <a:ea typeface="+mn-ea"/>
                <a:cs typeface="Times New Roman" pitchFamily="18" charset="0"/>
              </a:rPr>
              <a:t>: </a:t>
            </a:r>
            <a:r>
              <a:rPr lang="ru-RU" sz="2000" b="1" dirty="0">
                <a:solidFill>
                  <a:prstClr val="black"/>
                </a:solidFill>
                <a:ea typeface="+mn-ea"/>
                <a:cs typeface="Times New Roman" pitchFamily="18" charset="0"/>
              </a:rPr>
              <a:t>проблемное обучение</a:t>
            </a:r>
            <a:r>
              <a:rPr lang="ru-RU" sz="2000" dirty="0">
                <a:solidFill>
                  <a:srgbClr val="006600"/>
                </a:solidFill>
                <a:ea typeface="+mn-ea"/>
                <a:cs typeface="Times New Roman" pitchFamily="18" charset="0"/>
              </a:rPr>
              <a:t>,</a:t>
            </a:r>
            <a:r>
              <a:rPr lang="ru-RU" sz="2000" b="1" dirty="0">
                <a:solidFill>
                  <a:prstClr val="black"/>
                </a:solidFill>
                <a:ea typeface="+mn-ea"/>
                <a:cs typeface="Times New Roman" pitchFamily="18" charset="0"/>
              </a:rPr>
              <a:t> обучение в сотрудничестве, игровые и </a:t>
            </a:r>
            <a:r>
              <a:rPr lang="ru-RU" sz="2000" b="1" dirty="0" err="1">
                <a:solidFill>
                  <a:prstClr val="black"/>
                </a:solidFill>
                <a:ea typeface="+mn-ea"/>
                <a:cs typeface="Times New Roman" pitchFamily="18" charset="0"/>
              </a:rPr>
              <a:t>здоровьезберегающие</a:t>
            </a:r>
            <a:r>
              <a:rPr lang="ru-RU" sz="2000" b="1" dirty="0">
                <a:solidFill>
                  <a:prstClr val="black"/>
                </a:solidFill>
                <a:ea typeface="+mn-ea"/>
                <a:cs typeface="Times New Roman" pitchFamily="18" charset="0"/>
              </a:rPr>
              <a:t> технологии</a:t>
            </a:r>
            <a:br>
              <a:rPr lang="ru-RU" sz="2000" b="1" dirty="0">
                <a:solidFill>
                  <a:prstClr val="black"/>
                </a:solidFill>
                <a:ea typeface="+mn-ea"/>
                <a:cs typeface="Times New Roman" pitchFamily="18" charset="0"/>
              </a:rPr>
            </a:br>
            <a:r>
              <a:rPr lang="ru-RU" sz="2000" b="1" i="1" u="sng" dirty="0">
                <a:solidFill>
                  <a:srgbClr val="006600"/>
                </a:solidFill>
                <a:ea typeface="+mn-ea"/>
                <a:cs typeface="Times New Roman" pitchFamily="18" charset="0"/>
              </a:rPr>
              <a:t>11. Внеклассная работа</a:t>
            </a:r>
            <a:r>
              <a:rPr lang="ru-RU" sz="2000" dirty="0">
                <a:solidFill>
                  <a:srgbClr val="006600"/>
                </a:solidFill>
                <a:ea typeface="+mn-ea"/>
                <a:cs typeface="Times New Roman" pitchFamily="18" charset="0"/>
              </a:rPr>
              <a:t>: </a:t>
            </a:r>
            <a:r>
              <a:rPr lang="ru-RU" sz="2000" b="1" dirty="0">
                <a:solidFill>
                  <a:prstClr val="black"/>
                </a:solidFill>
                <a:ea typeface="+mn-ea"/>
                <a:cs typeface="Times New Roman" pitchFamily="18" charset="0"/>
              </a:rPr>
              <a:t>планирование, подготовка и проведение внеклассных общешкольных мероприятий, олимпиад, участие  </a:t>
            </a:r>
            <a:r>
              <a:rPr lang="ru-RU" sz="2000" b="1" dirty="0" err="1">
                <a:solidFill>
                  <a:prstClr val="black"/>
                </a:solidFill>
                <a:ea typeface="+mn-ea"/>
                <a:cs typeface="Times New Roman" pitchFamily="18" charset="0"/>
              </a:rPr>
              <a:t>конкурсах,проведение</a:t>
            </a:r>
            <a:r>
              <a:rPr lang="ru-RU" sz="2000" b="1" dirty="0">
                <a:solidFill>
                  <a:prstClr val="black"/>
                </a:solidFill>
                <a:ea typeface="+mn-ea"/>
                <a:cs typeface="Times New Roman" pitchFamily="18" charset="0"/>
              </a:rPr>
              <a:t> литературных вечеров, предметных недель.</a:t>
            </a:r>
            <a:br>
              <a:rPr lang="ru-RU" sz="2000" b="1" dirty="0">
                <a:solidFill>
                  <a:prstClr val="black"/>
                </a:solidFill>
                <a:ea typeface="+mn-ea"/>
                <a:cs typeface="Times New Roman" pitchFamily="18" charset="0"/>
              </a:rPr>
            </a:br>
            <a:r>
              <a:rPr lang="ru-RU" sz="2000" b="1" i="1" u="sng" dirty="0">
                <a:solidFill>
                  <a:srgbClr val="006600"/>
                </a:solidFill>
                <a:ea typeface="+mn-ea"/>
                <a:cs typeface="Times New Roman" pitchFamily="18" charset="0"/>
              </a:rPr>
              <a:t>12. Общественно-педагогическая деятельность</a:t>
            </a:r>
            <a:r>
              <a:rPr lang="ru-RU" sz="2000" b="1" i="1" dirty="0">
                <a:solidFill>
                  <a:srgbClr val="006600"/>
                </a:solidFill>
                <a:ea typeface="+mn-ea"/>
                <a:cs typeface="Times New Roman" pitchFamily="18" charset="0"/>
              </a:rPr>
              <a:t>:</a:t>
            </a:r>
            <a:r>
              <a:rPr lang="ru-RU" sz="2000" dirty="0">
                <a:solidFill>
                  <a:srgbClr val="006600"/>
                </a:solidFill>
                <a:ea typeface="+mn-ea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ea typeface="+mn-ea"/>
                <a:cs typeface="Times New Roman" pitchFamily="18" charset="0"/>
              </a:rPr>
              <a:t>председатель ППО,  член экспертной комиссии школы.</a:t>
            </a:r>
            <a:br>
              <a:rPr lang="ru-RU" sz="2000" b="1" dirty="0">
                <a:solidFill>
                  <a:prstClr val="black"/>
                </a:solidFill>
                <a:ea typeface="+mn-ea"/>
                <a:cs typeface="Times New Roman" pitchFamily="18" charset="0"/>
              </a:rPr>
            </a:br>
            <a:r>
              <a:rPr lang="ru-RU" sz="2000" b="1" i="1" u="sng" dirty="0">
                <a:solidFill>
                  <a:srgbClr val="006600"/>
                </a:solidFill>
                <a:ea typeface="+mn-ea"/>
                <a:cs typeface="Times New Roman" pitchFamily="18" charset="0"/>
              </a:rPr>
              <a:t>13. Творческие замыслы</a:t>
            </a:r>
            <a:r>
              <a:rPr lang="ru-RU" sz="2000" b="1" i="1" dirty="0">
                <a:solidFill>
                  <a:srgbClr val="006600"/>
                </a:solidFill>
                <a:ea typeface="+mn-ea"/>
                <a:cs typeface="Times New Roman" pitchFamily="18" charset="0"/>
              </a:rPr>
              <a:t>: </a:t>
            </a:r>
            <a:r>
              <a:rPr lang="ru-RU" sz="2000" b="1" dirty="0">
                <a:solidFill>
                  <a:prstClr val="black"/>
                </a:solidFill>
                <a:ea typeface="+mn-ea"/>
                <a:cs typeface="Times New Roman" pitchFamily="18" charset="0"/>
              </a:rPr>
              <a:t>Участие в районном МО, в профессиональных конкурсах, сетевых сообществах</a:t>
            </a:r>
            <a:r>
              <a:rPr lang="ru-RU" sz="2000" dirty="0">
                <a:solidFill>
                  <a:srgbClr val="006600"/>
                </a:solidFill>
                <a:ea typeface="+mn-ea"/>
                <a:cs typeface="Times New Roman" pitchFamily="18" charset="0"/>
              </a:rPr>
              <a:t>.</a:t>
            </a:r>
            <a:r>
              <a:rPr lang="ru-RU" sz="2000" i="1" dirty="0">
                <a:solidFill>
                  <a:srgbClr val="006600"/>
                </a:solidFill>
                <a:ea typeface="+mn-ea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6600"/>
                </a:solidFill>
                <a:ea typeface="+mn-ea"/>
                <a:cs typeface="Times New Roman" pitchFamily="18" charset="0"/>
              </a:rPr>
              <a:t> </a:t>
            </a:r>
            <a:br>
              <a:rPr lang="ru-RU" sz="2000" dirty="0">
                <a:solidFill>
                  <a:srgbClr val="006600"/>
                </a:solidFill>
                <a:ea typeface="+mn-ea"/>
                <a:cs typeface="Times New Roman" pitchFamily="18" charset="0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95230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95536" y="335766"/>
            <a:ext cx="883920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II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.</a:t>
            </a:r>
            <a:r>
              <a:rPr lang="ru-RU" sz="2400" b="1" dirty="0">
                <a:latin typeface="Arial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</a:rPr>
              <a:t>ПЕРЕЧЕНЬ ВОПРОСОВ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00000"/>
                </a:solidFill>
                <a:latin typeface="Arial" pitchFamily="34" charset="0"/>
              </a:rPr>
              <a:t>ПО САМООБРАЗОВАНИЮ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</a:rPr>
              <a:t>: </a:t>
            </a:r>
            <a:endParaRPr lang="ru-RU" sz="2400" dirty="0">
              <a:solidFill>
                <a:srgbClr val="FF0000"/>
              </a:solidFill>
              <a:latin typeface="Arial" pitchFamily="34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1443841"/>
            <a:ext cx="6840760" cy="4893647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sz="2400" b="1" dirty="0"/>
              <a:t>изучение психолого-педагогической литературы;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b="1" dirty="0"/>
              <a:t>разработка программно – методического обеспечения учебно-воспитательного процесса;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b="1" dirty="0"/>
              <a:t>проектная и исследовательская деятельность;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b="1" dirty="0"/>
              <a:t>анализ и оценка результатов своей деятельности и деятельности учащихся;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b="1" dirty="0"/>
              <a:t>продолжать изучать педагогический опыт других преподавателей;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400" b="1" dirty="0"/>
              <a:t>планомерное и систематическое совершенствование методов учебно–воспитательного процесса.</a:t>
            </a:r>
          </a:p>
        </p:txBody>
      </p:sp>
      <p:pic>
        <p:nvPicPr>
          <p:cNvPr id="6" name="Picture 2" descr="D:\Мои документы\МОИ РИСУНКИ\ШКОЛА\0_957a9_aef86b38_orig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81" y="2250086"/>
            <a:ext cx="2088232" cy="22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487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27584" y="443562"/>
            <a:ext cx="7620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III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.  ПРЕДПОЛАГАЕМЫЙ РЕЗУЛЬТАТ.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67743" y="1052736"/>
            <a:ext cx="6523709" cy="4708981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ru-RU" sz="2000" b="1" dirty="0"/>
              <a:t>разработка рабочих программ по предметам в соответствии с ФГОС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000" b="1" dirty="0"/>
              <a:t>формирование у ученика внутренней позиция школьника на уровне положительного отношения к школе, понимание необходимости учения, способности к самооценке, умения планировать, контролировать свои действия, формулировать собственное мнение, сотрудничать с любым партнёром, осуществлять поиск необходимой информации;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000" b="1" dirty="0"/>
              <a:t>повышение качества преподаваемых предметов;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ru-RU" sz="2000" b="1" dirty="0"/>
              <a:t>участие в педсоветах,  семинарах,   в работе школьного и городского МО учителей начальных классов;</a:t>
            </a:r>
          </a:p>
          <a:p>
            <a:pPr lvl="0"/>
            <a:endParaRPr lang="ru-RU" sz="2000" b="1" dirty="0"/>
          </a:p>
        </p:txBody>
      </p:sp>
      <p:pic>
        <p:nvPicPr>
          <p:cNvPr id="2050" name="Picture 2" descr="D:\Мои документы\МОИ РИСУНКИ\ШКОЛА\0_957a9_aef86b38_orig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20887"/>
            <a:ext cx="2088232" cy="22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487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Мои документы\МОИ РИСУНКИ\ШКОЛА\0_957a9_aef86b38_orig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1" y="3291955"/>
            <a:ext cx="2088232" cy="22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043608" y="548680"/>
            <a:ext cx="752432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IV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.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ЭТАПЫ.   ДИАГНОСТИЧЕСКИЙ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.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7" y="1684389"/>
            <a:ext cx="2880320" cy="132343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b="1" dirty="0"/>
              <a:t>Изучение литературы по проблеме и имеющегося опыта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1268760"/>
            <a:ext cx="5004048" cy="526297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/>
              <a:t>Курсы повышения  квалификации учителей.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/>
              <a:t>Изучение ФГОС начального общего образования.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/>
              <a:t>Изучение  психолого – педагогической литературы: «Как проектировать УУД в начальной школе. От действия к мысли» (под редакцией </a:t>
            </a:r>
            <a:r>
              <a:rPr lang="ru-RU" sz="2400" b="1" dirty="0" err="1"/>
              <a:t>А.Г.Асмолова</a:t>
            </a:r>
            <a:r>
              <a:rPr lang="ru-RU" sz="2400" b="1" dirty="0"/>
              <a:t>), «Примерная основная образовательная программа образовательных учреждений».</a:t>
            </a:r>
          </a:p>
        </p:txBody>
      </p:sp>
    </p:spTree>
    <p:extLst>
      <p:ext uri="{BB962C8B-B14F-4D97-AF65-F5344CB8AC3E}">
        <p14:creationId xmlns:p14="http://schemas.microsoft.com/office/powerpoint/2010/main" val="3445487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28600"/>
            <a:ext cx="8458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ПРОГНОСТИЧЕСКИЙ.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700808"/>
            <a:ext cx="2880320" cy="2031325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b="1" dirty="0"/>
              <a:t>Определение целей и задач темы.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b="1" dirty="0"/>
              <a:t>Разработка системы мер, направленных на решение проблемы.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b="1" dirty="0"/>
              <a:t>Прогнозирование результатов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86200" y="914159"/>
            <a:ext cx="4572000" cy="4932632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/>
              <a:t>Участие в  семинарах для учителей начальных классов.</a:t>
            </a:r>
          </a:p>
          <a:p>
            <a:pPr marL="342900" indent="-342900" algn="ctr">
              <a:lnSpc>
                <a:spcPct val="115000"/>
              </a:lnSpc>
              <a:spcAft>
                <a:spcPts val="750"/>
              </a:spcAft>
              <a:buFont typeface="Wingdings" panose="05000000000000000000" pitchFamily="2" charset="2"/>
              <a:buChar char="Ø"/>
            </a:pPr>
            <a:r>
              <a:rPr lang="ru-RU" sz="2400" b="1" dirty="0"/>
              <a:t>Изучение теоретического материала по теме </a:t>
            </a: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«Развитие  познавательных и творческих способностей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обучающихся в учебной и внеучебной деятельности в рамках ФГОС 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НОО</a:t>
            </a:r>
            <a:endParaRPr lang="ru-RU" sz="2000" b="1" dirty="0"/>
          </a:p>
          <a:p>
            <a:pPr marL="342900" indent="-342900">
              <a:buFont typeface="Wingdings" pitchFamily="2" charset="2"/>
              <a:buChar char="Ø"/>
            </a:pPr>
            <a:endParaRPr lang="ru-RU" sz="2000" b="1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>
                <a:solidFill>
                  <a:srgbClr val="DDE8DF"/>
                </a:solidFill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DDE8DF"/>
                </a:solidFill>
                <a:cs typeface="Times New Roman" pitchFamily="18" charset="0"/>
              </a:rPr>
            </a:br>
            <a:endParaRPr lang="ru-RU" sz="2000" b="1" dirty="0"/>
          </a:p>
        </p:txBody>
      </p:sp>
      <p:pic>
        <p:nvPicPr>
          <p:cNvPr id="7" name="Picture 2" descr="D:\Мои документы\МОИ РИСУНКИ\ШКОЛА\0_957a9_aef86b38_orig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933056"/>
            <a:ext cx="2088232" cy="22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4870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1092</TotalTime>
  <Words>608</Words>
  <Application>Microsoft Office PowerPoint</Application>
  <PresentationFormat>Экран (4:3)</PresentationFormat>
  <Paragraphs>87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10. Технологии, по которой работаю: проблемное обучение, обучение в сотрудничестве, игровые и здоровьезберегающие технологии 11. Внеклассная работа: планирование, подготовка и проведение внеклассных общешкольных мероприятий, олимпиад, участие  конкурсах,проведение литературных вечеров, предметных недель. 12. Общественно-педагогическая деятельность: председатель ППО,  член экспертной комиссии школы. 13. Творческие замыслы: Участие в районном МО, в профессиональных конкурсах, сетевых сообществах.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Matrix</cp:lastModifiedBy>
  <cp:revision>41</cp:revision>
  <dcterms:created xsi:type="dcterms:W3CDTF">2015-04-25T20:19:56Z</dcterms:created>
  <dcterms:modified xsi:type="dcterms:W3CDTF">2022-04-18T07:24:22Z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6375297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