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74" r:id="rId3"/>
    <p:sldId id="258" r:id="rId4"/>
    <p:sldId id="261" r:id="rId5"/>
    <p:sldId id="264" r:id="rId6"/>
    <p:sldId id="265" r:id="rId7"/>
    <p:sldId id="263" r:id="rId8"/>
    <p:sldId id="271" r:id="rId9"/>
    <p:sldId id="272" r:id="rId10"/>
    <p:sldId id="266" r:id="rId11"/>
    <p:sldId id="275" r:id="rId12"/>
    <p:sldId id="276" r:id="rId1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518A"/>
    <a:srgbClr val="E0FAFE"/>
    <a:srgbClr val="CCEC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Лист1!$A$7</c:f>
              <c:strCache>
                <c:ptCount val="1"/>
                <c:pt idx="0">
                  <c:v>Математика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C00000"/>
              </a:solidFill>
              <a:ln>
                <a:solidFill>
                  <a:srgbClr val="FF0000"/>
                </a:solidFill>
              </a:ln>
            </c:spPr>
          </c:marker>
          <c:cat>
            <c:numRef>
              <c:f>Лист1!$B$6:$E$6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Лист1!$B$7:$E$7</c:f>
              <c:numCache>
                <c:formatCode>General</c:formatCode>
                <c:ptCount val="4"/>
                <c:pt idx="0">
                  <c:v>3.74</c:v>
                </c:pt>
                <c:pt idx="1">
                  <c:v>3.57</c:v>
                </c:pt>
                <c:pt idx="2">
                  <c:v>4.2300000000000004</c:v>
                </c:pt>
                <c:pt idx="3">
                  <c:v>3.8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Лист1!$A$8</c:f>
              <c:strCache>
                <c:ptCount val="1"/>
                <c:pt idx="0">
                  <c:v>Русский язык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</c:spPr>
          </c:marker>
          <c:cat>
            <c:numRef>
              <c:f>Лист1!$B$6:$E$6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Лист1!$B$8:$E$8</c:f>
              <c:numCache>
                <c:formatCode>General</c:formatCode>
                <c:ptCount val="4"/>
                <c:pt idx="0">
                  <c:v>3.49</c:v>
                </c:pt>
                <c:pt idx="1">
                  <c:v>3.92</c:v>
                </c:pt>
                <c:pt idx="2">
                  <c:v>3.81</c:v>
                </c:pt>
                <c:pt idx="3">
                  <c:v>4.3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588352"/>
        <c:axId val="75589888"/>
      </c:lineChart>
      <c:catAx>
        <c:axId val="75588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5589888"/>
        <c:crosses val="autoZero"/>
        <c:auto val="1"/>
        <c:lblAlgn val="ctr"/>
        <c:lblOffset val="100"/>
        <c:noMultiLvlLbl val="0"/>
      </c:catAx>
      <c:valAx>
        <c:axId val="75589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558835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CFF0A-5DE9-498C-B977-C9D384917A8D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D3A7A-1191-4C01-8CAE-7E49445E0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043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DD870C1-191E-4ECD-B986-5465F65A7BFF}" type="slidenum">
              <a:rPr lang="ru-RU" altLang="ru-RU" smtClean="0"/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DD870C1-191E-4ECD-B986-5465F65A7BFF}" type="slidenum">
              <a:rPr lang="ru-RU" altLang="ru-RU" smtClean="0"/>
              <a:pPr eaLnBrk="1" hangingPunct="1">
                <a:spcBef>
                  <a:spcPct val="0"/>
                </a:spcBef>
              </a:pPr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0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315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679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5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836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98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427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043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663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228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9B9B6-5D9D-4270-9365-FA6B0DCC1E43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541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9B9B6-5D9D-4270-9365-FA6B0DCC1E43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BCBC3-00ED-4872-B47B-06CCB4256B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72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11"/>
          <p:cNvSpPr>
            <a:spLocks noChangeArrowheads="1" noChangeShapeType="1" noTextEdit="1"/>
          </p:cNvSpPr>
          <p:nvPr/>
        </p:nvSpPr>
        <p:spPr bwMode="auto">
          <a:xfrm>
            <a:off x="1219200" y="2133600"/>
            <a:ext cx="7543800" cy="3929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000066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pSp>
        <p:nvGrpSpPr>
          <p:cNvPr id="2052" name="Group 12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2056" name="Picture 13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7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2053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06266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Заголовок 1"/>
          <p:cNvSpPr>
            <a:spLocks noGrp="1"/>
          </p:cNvSpPr>
          <p:nvPr>
            <p:ph type="title"/>
          </p:nvPr>
        </p:nvSpPr>
        <p:spPr>
          <a:xfrm>
            <a:off x="568325" y="2362200"/>
            <a:ext cx="8229600" cy="16383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Основные подходы к подготовке обучающихся 9 классов к государственной итоговой аттестации за курс основного общего образования</a:t>
            </a:r>
            <a:r>
              <a:rPr lang="ru-RU" sz="3200" b="1" dirty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ru-RU" sz="3200" b="1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endParaRPr lang="ru-RU" alt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5" name="Прямоугольник 1"/>
          <p:cNvSpPr>
            <a:spLocks noChangeArrowheads="1"/>
          </p:cNvSpPr>
          <p:nvPr/>
        </p:nvSpPr>
        <p:spPr bwMode="auto">
          <a:xfrm>
            <a:off x="4267200" y="4578350"/>
            <a:ext cx="4648200" cy="1526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35000"/>
              </a:spcBef>
              <a:buFontTx/>
              <a:buNone/>
            </a:pPr>
            <a:endParaRPr lang="ru-RU" altLang="ru-RU" sz="1800" b="1" dirty="0">
              <a:solidFill>
                <a:srgbClr val="000066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35000"/>
              </a:spcBef>
              <a:buFontTx/>
              <a:buNone/>
            </a:pPr>
            <a:r>
              <a:rPr lang="ru-RU" altLang="ru-RU" sz="1800" b="1" dirty="0">
                <a:solidFill>
                  <a:srgbClr val="000066"/>
                </a:solidFill>
              </a:rPr>
              <a:t>                                  </a:t>
            </a:r>
            <a:r>
              <a:rPr lang="ru-RU" altLang="ru-RU" sz="1800" b="1" dirty="0" smtClean="0">
                <a:solidFill>
                  <a:srgbClr val="000066"/>
                </a:solidFill>
              </a:rPr>
              <a:t>         Т.Т. Федорова,  </a:t>
            </a:r>
            <a:endParaRPr lang="ru-RU" altLang="ru-RU" sz="1800" b="1" dirty="0">
              <a:solidFill>
                <a:srgbClr val="000066"/>
              </a:solidFill>
            </a:endParaRPr>
          </a:p>
          <a:p>
            <a:pPr algn="r" eaLnBrk="1" hangingPunct="1">
              <a:lnSpc>
                <a:spcPct val="80000"/>
              </a:lnSpc>
              <a:spcBef>
                <a:spcPct val="3500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0066"/>
                </a:solidFill>
              </a:rPr>
              <a:t>начальник управления общего образования</a:t>
            </a:r>
            <a:endParaRPr lang="ru-RU" altLang="ru-RU" sz="1800" b="1" dirty="0">
              <a:solidFill>
                <a:srgbClr val="000066"/>
              </a:solidFill>
            </a:endParaRPr>
          </a:p>
          <a:p>
            <a:pPr algn="r" eaLnBrk="1" hangingPunct="1">
              <a:lnSpc>
                <a:spcPct val="80000"/>
              </a:lnSpc>
              <a:spcBef>
                <a:spcPct val="35000"/>
              </a:spcBef>
              <a:buFontTx/>
              <a:buNone/>
            </a:pPr>
            <a:endParaRPr lang="ru-RU" altLang="ru-RU" sz="2000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87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1364757"/>
            <a:ext cx="7560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/>
              <a:t>Министерство образования и науки Республики Татарстан:</a:t>
            </a:r>
          </a:p>
          <a:p>
            <a:pPr lvl="0"/>
            <a:endParaRPr lang="ru-RU" b="1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изучение </a:t>
            </a:r>
            <a:r>
              <a:rPr lang="ru-RU" dirty="0"/>
              <a:t>состояния учебно-методической деятельности в муниципальных образованиях, показавших низкие результаты в государственной итоговой аттестации; 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обучение </a:t>
            </a:r>
            <a:r>
              <a:rPr lang="ru-RU" dirty="0"/>
              <a:t>председателей и экспертов предметных комиссий на федеральном  и республиканском уровнях;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/>
              <a:t>система </a:t>
            </a:r>
            <a:r>
              <a:rPr lang="ru-RU" dirty="0" err="1"/>
              <a:t>тьюторства</a:t>
            </a:r>
            <a:r>
              <a:rPr lang="ru-RU" dirty="0"/>
              <a:t> экспертов предметных комиссий с целью повышения квалификации учителей – предметников по подготовке к государственной итоговой аттестации выпускников 9 и 11 классов;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/>
              <a:t>тренировочные </a:t>
            </a:r>
            <a:r>
              <a:rPr lang="ru-RU" dirty="0"/>
              <a:t>диагностические тестирования </a:t>
            </a:r>
            <a:r>
              <a:rPr lang="ru-RU" dirty="0" smtClean="0"/>
              <a:t>для  </a:t>
            </a:r>
            <a:r>
              <a:rPr lang="ru-RU" dirty="0"/>
              <a:t>выпускников 9 и 11 классов;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зональные </a:t>
            </a:r>
            <a:r>
              <a:rPr lang="ru-RU" dirty="0"/>
              <a:t>выезды мобильной группы в муниципалитеты с низким качеством образования;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комплекс </a:t>
            </a:r>
            <a:r>
              <a:rPr lang="ru-RU" dirty="0"/>
              <a:t>мер по реализации Концепции математического образования Российской Федерации в образовательных организациях республики.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52700" y="495300"/>
            <a:ext cx="58357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Меры по совершенствованию преподавания учебных предметов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745059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123728" y="724981"/>
            <a:ext cx="58357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FF0000"/>
                </a:solidFill>
              </a:rPr>
              <a:t>ГИА-9 в 2015 г.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39910" y="1735528"/>
            <a:ext cx="7264180" cy="497363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ОБЯЗАТЕЛЬНЫЕ:</a:t>
            </a:r>
            <a:endParaRPr lang="ru-RU" sz="1600" b="1" dirty="0">
              <a:solidFill>
                <a:srgbClr val="FF0000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65063" y="2475673"/>
            <a:ext cx="3528392" cy="451211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РУССКИЙ ЯЗЫК</a:t>
            </a:r>
            <a:endParaRPr lang="ru-RU" sz="1600" b="1" dirty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75115" y="2477714"/>
            <a:ext cx="3528392" cy="449170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МАТЕМАТИКА</a:t>
            </a:r>
            <a:endParaRPr lang="ru-RU" sz="1600" b="1" dirty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65063" y="3115351"/>
            <a:ext cx="7264180" cy="497363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ПО ВЫБОРУ:</a:t>
            </a:r>
            <a:endParaRPr lang="ru-RU" sz="1600" b="1" dirty="0">
              <a:solidFill>
                <a:srgbClr val="FF0000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633045"/>
              </p:ext>
            </p:extLst>
          </p:nvPr>
        </p:nvGraphicFramePr>
        <p:xfrm>
          <a:off x="958094" y="3861048"/>
          <a:ext cx="7227811" cy="82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27811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2"/>
                          </a:solidFill>
                        </a:rPr>
                        <a:t>физика, химия, биология, география, история, обществознание, информатика и ИКТ, литература, иностранные языки (4),                           родной язык и родная литература </a:t>
                      </a:r>
                      <a:endParaRPr lang="ru-RU" sz="1800" b="1" dirty="0">
                        <a:solidFill>
                          <a:schemeClr val="tx2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992203" y="4869160"/>
            <a:ext cx="723704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22518A"/>
                </a:solidFill>
              </a:rPr>
              <a:t>При выборе предмета для прохождения ГИА учитывается профиль обучения</a:t>
            </a:r>
            <a:endParaRPr lang="ru-RU" dirty="0">
              <a:solidFill>
                <a:srgbClr val="2251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147374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658468" y="4725144"/>
            <a:ext cx="6552728" cy="1019671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2E3192"/>
                </a:solidFill>
                <a:latin typeface="Cambria"/>
              </a:rPr>
              <a:t> 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2E3192"/>
              </a:solidFill>
              <a:latin typeface="Cambria"/>
            </a:endParaRPr>
          </a:p>
          <a:p>
            <a:pPr lvl="0" algn="ctr"/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lvl="0" algn="ctr"/>
            <a:r>
              <a:rPr lang="ru-RU" sz="1600" b="1" dirty="0" smtClean="0">
                <a:solidFill>
                  <a:srgbClr val="2E3192"/>
                </a:solidFill>
                <a:latin typeface="Cambria"/>
              </a:rPr>
              <a:t>Усиление </a:t>
            </a:r>
            <a:r>
              <a:rPr lang="ru-RU" sz="1600" b="1" dirty="0">
                <a:solidFill>
                  <a:srgbClr val="2E3192"/>
                </a:solidFill>
                <a:latin typeface="Cambria"/>
              </a:rPr>
              <a:t>общественно-профессионального контроля </a:t>
            </a:r>
          </a:p>
          <a:p>
            <a:pPr lvl="0" algn="ctr"/>
            <a:r>
              <a:rPr lang="ru-RU" sz="1600" b="1" dirty="0">
                <a:solidFill>
                  <a:srgbClr val="2E3192"/>
                </a:solidFill>
                <a:latin typeface="Cambria"/>
              </a:rPr>
              <a:t>(федеральные инспекторы и федеральные общественные наблюдатели)</a:t>
            </a:r>
          </a:p>
          <a:p>
            <a:pPr algn="ctr" fontAlgn="ctr">
              <a:spcBef>
                <a:spcPts val="0"/>
              </a:spcBef>
              <a:spcAft>
                <a:spcPts val="0"/>
              </a:spcAft>
            </a:pP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algn="ctr" fontAlgn="ctr">
              <a:spcBef>
                <a:spcPts val="0"/>
              </a:spcBef>
              <a:spcAft>
                <a:spcPts val="0"/>
              </a:spcAft>
            </a:pP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2E3192"/>
              </a:solidFill>
              <a:latin typeface="Cambri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2E3192"/>
              </a:solidFill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683084" y="2348880"/>
            <a:ext cx="6552728" cy="672074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2E3192"/>
              </a:solidFill>
              <a:latin typeface="Cambria"/>
            </a:endParaRPr>
          </a:p>
          <a:p>
            <a:pPr lvl="0" algn="ctr"/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lvl="0" algn="ctr"/>
            <a:r>
              <a:rPr lang="ru-RU" sz="1600" b="1" dirty="0">
                <a:solidFill>
                  <a:srgbClr val="2E3192"/>
                </a:solidFill>
                <a:latin typeface="Cambria"/>
              </a:rPr>
              <a:t>Присутствие в пунктах проведения экзаменов представителей </a:t>
            </a:r>
            <a:r>
              <a:rPr lang="ru-RU" sz="1600" b="1" dirty="0" smtClean="0">
                <a:solidFill>
                  <a:srgbClr val="2E3192"/>
                </a:solidFill>
                <a:latin typeface="Cambria"/>
              </a:rPr>
              <a:t>департамента надзора и контроля в сфере образования</a:t>
            </a:r>
            <a:endParaRPr lang="ru-RU" sz="1600" b="1" dirty="0">
              <a:solidFill>
                <a:srgbClr val="2E3192"/>
              </a:solidFill>
              <a:latin typeface="Cambria"/>
            </a:endParaRPr>
          </a:p>
          <a:p>
            <a:pPr algn="ctr" fontAlgn="ctr">
              <a:spcBef>
                <a:spcPts val="0"/>
              </a:spcBef>
              <a:spcAft>
                <a:spcPts val="0"/>
              </a:spcAft>
            </a:pP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algn="ctr" fontAlgn="ctr">
              <a:spcBef>
                <a:spcPts val="0"/>
              </a:spcBef>
              <a:spcAft>
                <a:spcPts val="0"/>
              </a:spcAft>
            </a:pP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2E3192"/>
              </a:solidFill>
              <a:latin typeface="Cambri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2E3192"/>
              </a:solidFill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83084" y="1412776"/>
            <a:ext cx="6552728" cy="792087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2E3192"/>
              </a:solidFill>
              <a:latin typeface="Cambria"/>
            </a:endParaRPr>
          </a:p>
          <a:p>
            <a:pPr algn="ctr" fontAlgn="ctr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2E3192"/>
                </a:solidFill>
                <a:latin typeface="Cambria"/>
              </a:rPr>
              <a:t>Организация  </a:t>
            </a:r>
            <a:r>
              <a:rPr lang="en-US" sz="1600" b="1" dirty="0">
                <a:solidFill>
                  <a:srgbClr val="2E3192"/>
                </a:solidFill>
                <a:latin typeface="Cambria"/>
              </a:rPr>
              <a:t>offline  </a:t>
            </a:r>
            <a:r>
              <a:rPr lang="ru-RU" sz="1600" b="1" dirty="0" smtClean="0">
                <a:solidFill>
                  <a:srgbClr val="2E3192"/>
                </a:solidFill>
                <a:latin typeface="Cambria"/>
              </a:rPr>
              <a:t>видеонаблюдения , оснащение </a:t>
            </a:r>
            <a:r>
              <a:rPr lang="ru-RU" sz="1600" b="1" dirty="0" smtClean="0">
                <a:solidFill>
                  <a:srgbClr val="2E3192"/>
                </a:solidFill>
                <a:latin typeface="Cambria"/>
              </a:rPr>
              <a:t>ППЭ </a:t>
            </a:r>
            <a:r>
              <a:rPr lang="ru-RU" sz="1600" b="1" dirty="0" smtClean="0">
                <a:solidFill>
                  <a:srgbClr val="2E3192"/>
                </a:solidFill>
                <a:latin typeface="Cambria"/>
              </a:rPr>
              <a:t>металлоискателями</a:t>
            </a: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algn="ctr" fontAlgn="ctr">
              <a:spcBef>
                <a:spcPts val="0"/>
              </a:spcBef>
              <a:spcAft>
                <a:spcPts val="0"/>
              </a:spcAft>
            </a:pP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2E3192"/>
              </a:solidFill>
              <a:latin typeface="Cambri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2E3192"/>
              </a:solidFill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83084" y="3212976"/>
            <a:ext cx="6552728" cy="1224136"/>
          </a:xfrm>
          <a:prstGeom prst="rect">
            <a:avLst/>
          </a:prstGeom>
          <a:solidFill>
            <a:srgbClr val="B9CDE5">
              <a:alpha val="31000"/>
            </a:srgb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2E3192"/>
              </a:solidFill>
              <a:latin typeface="Cambria"/>
            </a:endParaRPr>
          </a:p>
          <a:p>
            <a:pPr algn="ctr">
              <a:spcBef>
                <a:spcPct val="0"/>
              </a:spcBef>
            </a:pPr>
            <a:r>
              <a:rPr lang="ru-RU" sz="1600" b="1" dirty="0" smtClean="0">
                <a:solidFill>
                  <a:srgbClr val="2E3192"/>
                </a:solidFill>
                <a:latin typeface="Cambria"/>
              </a:rPr>
              <a:t>Возможность сдачи ГИА-9 в больницах,  организовать </a:t>
            </a:r>
            <a:r>
              <a:rPr lang="ru-RU" sz="1600" b="1" dirty="0" smtClean="0">
                <a:solidFill>
                  <a:srgbClr val="333399"/>
                </a:solidFill>
                <a:latin typeface="Cambria" panose="02040503050406030204" pitchFamily="18" charset="0"/>
              </a:rPr>
              <a:t>ППЭ </a:t>
            </a:r>
            <a:r>
              <a:rPr lang="ru-RU" sz="1600" b="1" dirty="0">
                <a:solidFill>
                  <a:srgbClr val="333399"/>
                </a:solidFill>
                <a:latin typeface="Cambria" panose="02040503050406030204" pitchFamily="18" charset="0"/>
              </a:rPr>
              <a:t>на дому </a:t>
            </a:r>
            <a:r>
              <a:rPr lang="ru-RU" sz="1600" b="1" dirty="0" smtClean="0">
                <a:solidFill>
                  <a:srgbClr val="333399"/>
                </a:solidFill>
                <a:latin typeface="Cambria" panose="02040503050406030204" pitchFamily="18" charset="0"/>
              </a:rPr>
              <a:t>(</a:t>
            </a:r>
            <a:r>
              <a:rPr lang="ru-RU" sz="1600" b="1" dirty="0">
                <a:solidFill>
                  <a:srgbClr val="333399"/>
                </a:solidFill>
                <a:latin typeface="Cambria" panose="02040503050406030204" pitchFamily="18" charset="0"/>
              </a:rPr>
              <a:t>для лиц, имеющих: рекомендации психолого-медико-педагогической </a:t>
            </a:r>
            <a:r>
              <a:rPr lang="ru-RU" sz="1600" b="1" dirty="0" smtClean="0">
                <a:solidFill>
                  <a:srgbClr val="333399"/>
                </a:solidFill>
                <a:latin typeface="Cambria" panose="02040503050406030204" pitchFamily="18" charset="0"/>
              </a:rPr>
              <a:t>комиссии, </a:t>
            </a:r>
            <a:r>
              <a:rPr lang="ru-RU" sz="1600" b="1" dirty="0">
                <a:solidFill>
                  <a:srgbClr val="333399"/>
                </a:solidFill>
                <a:latin typeface="Cambria" panose="02040503050406030204" pitchFamily="18" charset="0"/>
              </a:rPr>
              <a:t>медицинские основания для обучения на дому</a:t>
            </a:r>
            <a:r>
              <a:rPr lang="ru-RU" sz="1600" b="1" dirty="0" smtClean="0">
                <a:solidFill>
                  <a:srgbClr val="333399"/>
                </a:solidFill>
                <a:latin typeface="Cambria" panose="02040503050406030204" pitchFamily="18" charset="0"/>
              </a:rPr>
              <a:t>)</a:t>
            </a: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algn="ctr" fontAlgn="ctr">
              <a:spcBef>
                <a:spcPts val="0"/>
              </a:spcBef>
              <a:spcAft>
                <a:spcPts val="0"/>
              </a:spcAft>
            </a:pPr>
            <a:endParaRPr lang="ru-RU" sz="1600" b="1" dirty="0" smtClean="0">
              <a:solidFill>
                <a:srgbClr val="2E3192"/>
              </a:solidFill>
              <a:latin typeface="Cambria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2E3192"/>
              </a:solidFill>
              <a:latin typeface="Cambri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2E3192"/>
              </a:solidFill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58468" y="260649"/>
            <a:ext cx="6959696" cy="80021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300" b="1" dirty="0" smtClean="0">
                <a:solidFill>
                  <a:srgbClr val="FF0000"/>
                </a:solidFill>
                <a:latin typeface="Cambria" pitchFamily="18" charset="0"/>
              </a:rPr>
              <a:t>Изменения в процедуре проведения ГИА-9                       в </a:t>
            </a:r>
            <a:r>
              <a:rPr lang="ru-RU" sz="2300" b="1" dirty="0" smtClean="0">
                <a:solidFill>
                  <a:srgbClr val="FF0000"/>
                </a:solidFill>
                <a:latin typeface="Cambria" pitchFamily="18" charset="0"/>
              </a:rPr>
              <a:t>2015 году</a:t>
            </a:r>
            <a:endParaRPr lang="ru-RU" sz="2300" b="1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392957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979712" y="0"/>
            <a:ext cx="6026224" cy="698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800" b="1" dirty="0">
                <a:solidFill>
                  <a:srgbClr val="FF0000"/>
                </a:solidFill>
              </a:rPr>
              <a:t>Нормативные правовые акты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15616" y="1190625"/>
            <a:ext cx="7130628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Федеральный закон</a:t>
            </a:r>
          </a:p>
          <a:p>
            <a:pPr algn="ctr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«Об образовании в Российской Федерации» от 29.12.2012 № 273-ФЗ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84254" y="2136547"/>
            <a:ext cx="7130628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</a:rPr>
              <a:t>Правила формирования и ведения ФИС ГИА и приема и РИС ГИА </a:t>
            </a:r>
          </a:p>
          <a:p>
            <a:pPr algn="ctr">
              <a:spcBef>
                <a:spcPct val="0"/>
              </a:spcBef>
            </a:pPr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</a:rPr>
              <a:t>(утв. Постановлением Правительства Российской Федерации от 31.08.2013 </a:t>
            </a:r>
            <a:r>
              <a:rPr lang="ru-RU" sz="14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                         № </a:t>
            </a:r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</a:rPr>
              <a:t>755)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84254" y="4293095"/>
            <a:ext cx="7138294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Порядок аккредитации общественных наблюдателей</a:t>
            </a:r>
          </a:p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(Приказ МО и Н РФ  от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28.06.2013 № 491)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91920" y="3068961"/>
            <a:ext cx="7130628" cy="9361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Российской Федерации от 25.12.2013</a:t>
            </a:r>
          </a:p>
          <a:p>
            <a:pPr algn="ctr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№1394 «Об утверждении Порядка проведения государственной итоговой аттестации</a:t>
            </a:r>
          </a:p>
          <a:p>
            <a:pPr algn="ctr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 образовательным программам основного общего образования»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5256390"/>
            <a:ext cx="7169590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Кабинета Министров Республики Татарстан от 09.01.2014 № 10-р</a:t>
            </a:r>
          </a:p>
        </p:txBody>
      </p:sp>
    </p:spTree>
    <p:extLst>
      <p:ext uri="{BB962C8B-B14F-4D97-AF65-F5344CB8AC3E}">
        <p14:creationId xmlns:p14="http://schemas.microsoft.com/office/powerpoint/2010/main" val="1251483509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11"/>
          <p:cNvSpPr>
            <a:spLocks noChangeArrowheads="1" noChangeShapeType="1" noTextEdit="1"/>
          </p:cNvSpPr>
          <p:nvPr/>
        </p:nvSpPr>
        <p:spPr bwMode="auto">
          <a:xfrm>
            <a:off x="1219200" y="2133600"/>
            <a:ext cx="7543800" cy="3929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000066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pSp>
        <p:nvGrpSpPr>
          <p:cNvPr id="2052" name="Group 12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2056" name="Picture 13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7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pic>
        <p:nvPicPr>
          <p:cNvPr id="2053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039761"/>
              </p:ext>
            </p:extLst>
          </p:nvPr>
        </p:nvGraphicFramePr>
        <p:xfrm>
          <a:off x="1029199" y="1422056"/>
          <a:ext cx="7179766" cy="42750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2521"/>
                <a:gridCol w="1044677"/>
                <a:gridCol w="3528392"/>
                <a:gridCol w="1584176"/>
              </a:tblGrid>
              <a:tr h="71080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Кол-во выпускников </a:t>
                      </a:r>
                      <a:r>
                        <a:rPr lang="ru-RU" sz="1800" b="1" u="none" strike="noStrike" dirty="0" smtClean="0">
                          <a:effectLst/>
                        </a:rPr>
                        <a:t>9 классов (всего)- </a:t>
                      </a:r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36410 чел</a:t>
                      </a:r>
                      <a:r>
                        <a:rPr lang="ru-RU" sz="1800" b="1" u="none" strike="noStrike" dirty="0">
                          <a:effectLst/>
                        </a:rPr>
                        <a:t>, </a:t>
                      </a:r>
                      <a:r>
                        <a:rPr lang="ru-RU" sz="1800" b="1" u="none" strike="noStrike" dirty="0" smtClean="0">
                          <a:effectLst/>
                        </a:rPr>
                        <a:t>в том числе </a:t>
                      </a:r>
                      <a:r>
                        <a:rPr lang="ru-RU" sz="1800" b="1" u="none" strike="noStrike" dirty="0">
                          <a:effectLst/>
                        </a:rPr>
                        <a:t>74 </a:t>
                      </a:r>
                      <a:r>
                        <a:rPr lang="ru-RU" sz="1800" b="1" u="none" strike="noStrike" dirty="0" smtClean="0">
                          <a:effectLst/>
                        </a:rPr>
                        <a:t>чел.,</a:t>
                      </a:r>
                      <a:r>
                        <a:rPr lang="ru-RU" sz="1800" b="1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800" b="1" u="none" strike="noStrike" dirty="0" smtClean="0">
                          <a:effectLst/>
                        </a:rPr>
                        <a:t>находящихся на  повторном обучении (не допущены к ГИА в 2013 году)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FA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53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u="none" strike="noStrike" dirty="0" smtClean="0">
                          <a:effectLst/>
                        </a:rPr>
                        <a:t>Не допущены </a:t>
                      </a:r>
                      <a:r>
                        <a:rPr lang="ru-RU" sz="1600" b="0" u="none" strike="noStrike" dirty="0">
                          <a:effectLst/>
                        </a:rPr>
                        <a:t>к ГИА </a:t>
                      </a:r>
                      <a:r>
                        <a:rPr lang="ru-RU" sz="16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-                  88 </a:t>
                      </a: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чел</a:t>
                      </a:r>
                      <a:r>
                        <a:rPr lang="ru-RU" sz="16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ru-RU" sz="1600" b="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(0,2%)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Допущены в 2014 году к ГИА </a:t>
                      </a:r>
                      <a:r>
                        <a:rPr lang="ru-RU" sz="1800" b="1" u="none" strike="noStrike" dirty="0" smtClean="0">
                          <a:effectLst/>
                        </a:rPr>
                        <a:t>- </a:t>
                      </a:r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36322 </a:t>
                      </a:r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чел.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FA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9600">
                <a:tc rowSpan="3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Сдали ОГЭ </a:t>
                      </a:r>
                      <a:r>
                        <a:rPr lang="ru-RU" sz="1800" b="1" u="none" strike="noStrike" dirty="0" smtClean="0">
                          <a:effectLst/>
                        </a:rPr>
                        <a:t>- </a:t>
                      </a:r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35744 </a:t>
                      </a:r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чел.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FA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Сдали ГВЭ </a:t>
                      </a:r>
                      <a:r>
                        <a:rPr lang="ru-RU" sz="1800" b="1" u="none" strike="noStrike" dirty="0" smtClean="0">
                          <a:effectLst/>
                        </a:rPr>
                        <a:t>-     </a:t>
                      </a:r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582 чел.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FAFE"/>
                    </a:solidFill>
                  </a:tcPr>
                </a:tc>
              </a:tr>
              <a:tr h="893425">
                <a:tc v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Не набрали мин. балл </a:t>
                      </a:r>
                      <a:r>
                        <a:rPr lang="ru-RU" sz="1600" u="none" strike="noStrike" dirty="0" smtClean="0">
                          <a:effectLst/>
                        </a:rPr>
                        <a:t>-</a:t>
                      </a:r>
                      <a:r>
                        <a:rPr lang="ru-RU" sz="1600" b="1" u="none" strike="noStrike" dirty="0" smtClean="0">
                          <a:effectLst/>
                        </a:rPr>
                        <a:t>164 </a:t>
                      </a:r>
                      <a:r>
                        <a:rPr lang="ru-RU" sz="1600" b="1" u="none" strike="noStrike" dirty="0">
                          <a:effectLst/>
                        </a:rPr>
                        <a:t>чел. (0,45%)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Успешно прошли ГИА </a:t>
                      </a:r>
                      <a:r>
                        <a:rPr lang="ru-RU" sz="1800" b="1" u="none" strike="noStrike" dirty="0" smtClean="0">
                          <a:effectLst/>
                        </a:rPr>
                        <a:t>- </a:t>
                      </a:r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36158 </a:t>
                      </a:r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чел. (99,5 %)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FA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4021">
                <a:tc vMerge="1"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Прошли повторную ГИА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67744" y="304801"/>
            <a:ext cx="5941221" cy="8919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Итоги ГИА-9 2014 г.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52185" y="5132230"/>
            <a:ext cx="3888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Продолжают обучение по программам среднего общего образования – 17 160 чел.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92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375194" y="97631"/>
            <a:ext cx="5941221" cy="1023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Результаты основного государственного экзамена выпускников 9 классов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                                                     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(после пересдачи в основной срок)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/>
            </a:r>
            <a:b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632818"/>
              </p:ext>
            </p:extLst>
          </p:nvPr>
        </p:nvGraphicFramePr>
        <p:xfrm>
          <a:off x="647700" y="1026235"/>
          <a:ext cx="7848600" cy="50300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6588"/>
                <a:gridCol w="891977"/>
                <a:gridCol w="895958"/>
                <a:gridCol w="1035331"/>
                <a:gridCol w="1027366"/>
                <a:gridCol w="955690"/>
                <a:gridCol w="955690"/>
              </a:tblGrid>
              <a:tr h="79208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Предмет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Кол-во участников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Доля выпускников, не набравших минимальный порог,              в %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Средняя оценка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94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2013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2014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2013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2014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2013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2014</a:t>
                      </a:r>
                      <a:endParaRPr lang="ru-RU" sz="1600" b="1" i="0" u="none" strike="noStrike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Математика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35914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35744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2,07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0,46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4,23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3,8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Русский язык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35918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35741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2,07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3,81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4,3</a:t>
                      </a:r>
                      <a:endParaRPr lang="ru-RU" sz="16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Обществознание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10927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5936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3,1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3,6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4,04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3,6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Физика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4582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2922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0,5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1,6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4,52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3,86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Химия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2779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1721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0,97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1,1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4,6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4,4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Биология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4478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1653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0,76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3,9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4,53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3,68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География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2336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400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1,41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5,5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4,57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3,85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69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Информатика и ИКТ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3034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1718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0,2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0,8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4,57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4,1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Английский язык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1873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1205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0,37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1,8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4,56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4,44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История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644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162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1,71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4,9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4,51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3,96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Немецкий язык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123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67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0,81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2,9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4,34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3,6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Литература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342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85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8,19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3,5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3,39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3,6</a:t>
                      </a:r>
                      <a:endParaRPr lang="ru-RU" sz="16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81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Французский язык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30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4,46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4,13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570868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552700" y="97631"/>
            <a:ext cx="5334000" cy="1023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Республиканские показатели в сравнении </a:t>
            </a:r>
            <a:r>
              <a:rPr lang="ru-RU" sz="2000" b="1" dirty="0" smtClean="0">
                <a:solidFill>
                  <a:srgbClr val="FF0000"/>
                </a:solidFill>
              </a:rPr>
              <a:t>                   с </a:t>
            </a:r>
            <a:r>
              <a:rPr lang="ru-RU" sz="2000" b="1" dirty="0">
                <a:solidFill>
                  <a:srgbClr val="FF0000"/>
                </a:solidFill>
              </a:rPr>
              <a:t>Российской Федерации</a:t>
            </a:r>
          </a:p>
        </p:txBody>
      </p: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413807"/>
              </p:ext>
            </p:extLst>
          </p:nvPr>
        </p:nvGraphicFramePr>
        <p:xfrm>
          <a:off x="2051720" y="1340768"/>
          <a:ext cx="5269511" cy="46900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5430"/>
                <a:gridCol w="1609442"/>
                <a:gridCol w="1874639"/>
              </a:tblGrid>
              <a:tr h="62191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</a:rPr>
                        <a:t>Доля выпускников, не набравших минимальный балл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16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effectLst/>
                        </a:rPr>
                        <a:t>РФ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effectLst/>
                        </a:rPr>
                        <a:t>Республика Татарстан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020">
                <a:tc>
                  <a:txBody>
                    <a:bodyPr/>
                    <a:lstStyle/>
                    <a:p>
                      <a:pPr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</a:rPr>
                        <a:t> Русский 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язык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effectLst/>
                        </a:rPr>
                        <a:t>2,34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B050"/>
                          </a:solidFill>
                          <a:effectLst/>
                        </a:rPr>
                        <a:t>0,4</a:t>
                      </a: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fontAlgn="b">
                        <a:lnSpc>
                          <a:spcPts val="168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</a:rPr>
                        <a:t> Математика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68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effectLst/>
                        </a:rPr>
                        <a:t>9,01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B050"/>
                          </a:solidFill>
                          <a:effectLst/>
                        </a:rPr>
                        <a:t>0,46</a:t>
                      </a: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9613">
                <a:tc>
                  <a:txBody>
                    <a:bodyPr/>
                    <a:lstStyle/>
                    <a:p>
                      <a:pPr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</a:rPr>
                        <a:t> Физика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effectLst/>
                        </a:rPr>
                        <a:t>1,92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B050"/>
                          </a:solidFill>
                          <a:effectLst/>
                        </a:rPr>
                        <a:t>1,6</a:t>
                      </a: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855">
                <a:tc>
                  <a:txBody>
                    <a:bodyPr/>
                    <a:lstStyle/>
                    <a:p>
                      <a:pPr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</a:rPr>
                        <a:t> Химия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effectLst/>
                        </a:rPr>
                        <a:t>3,83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B050"/>
                          </a:solidFill>
                          <a:effectLst/>
                        </a:rPr>
                        <a:t>1,1</a:t>
                      </a: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855">
                <a:tc>
                  <a:txBody>
                    <a:bodyPr/>
                    <a:lstStyle/>
                    <a:p>
                      <a:pPr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 Информатика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effectLst/>
                        </a:rPr>
                        <a:t>1,16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B050"/>
                          </a:solidFill>
                          <a:effectLst/>
                        </a:rPr>
                        <a:t>0,8</a:t>
                      </a: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855">
                <a:tc>
                  <a:txBody>
                    <a:bodyPr/>
                    <a:lstStyle/>
                    <a:p>
                      <a:pPr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</a:rPr>
                        <a:t> Биология 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effectLst/>
                        </a:rPr>
                        <a:t>4,98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B050"/>
                          </a:solidFill>
                          <a:effectLst/>
                        </a:rPr>
                        <a:t>3,9</a:t>
                      </a: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855">
                <a:tc>
                  <a:txBody>
                    <a:bodyPr/>
                    <a:lstStyle/>
                    <a:p>
                      <a:pPr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</a:rPr>
                        <a:t> История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effectLst/>
                        </a:rPr>
                        <a:t>16,14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B050"/>
                          </a:solidFill>
                          <a:effectLst/>
                        </a:rPr>
                        <a:t>4,9</a:t>
                      </a: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855">
                <a:tc>
                  <a:txBody>
                    <a:bodyPr/>
                    <a:lstStyle/>
                    <a:p>
                      <a:pPr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</a:rPr>
                        <a:t> География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effectLst/>
                        </a:rPr>
                        <a:t>6,59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B050"/>
                          </a:solidFill>
                          <a:effectLst/>
                        </a:rPr>
                        <a:t>5,5</a:t>
                      </a: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855">
                <a:tc>
                  <a:txBody>
                    <a:bodyPr/>
                    <a:lstStyle/>
                    <a:p>
                      <a:pPr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</a:rPr>
                        <a:t> Английский 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</a:rPr>
                        <a:t>язык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effectLst/>
                        </a:rPr>
                        <a:t>2,09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B050"/>
                          </a:solidFill>
                          <a:effectLst/>
                        </a:rPr>
                        <a:t>1,8</a:t>
                      </a: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855">
                <a:tc>
                  <a:txBody>
                    <a:bodyPr/>
                    <a:lstStyle/>
                    <a:p>
                      <a:pPr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</a:rPr>
                        <a:t> Обществознание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effectLst/>
                        </a:rPr>
                        <a:t>4,90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B050"/>
                          </a:solidFill>
                          <a:effectLst/>
                        </a:rPr>
                        <a:t>3,6</a:t>
                      </a: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855">
                <a:tc>
                  <a:txBody>
                    <a:bodyPr/>
                    <a:lstStyle/>
                    <a:p>
                      <a:pPr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</a:rPr>
                        <a:t> Литература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effectLst/>
                        </a:rPr>
                        <a:t>4,15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B050"/>
                          </a:solidFill>
                          <a:effectLst/>
                        </a:rPr>
                        <a:t>3,5</a:t>
                      </a:r>
                      <a:endParaRPr lang="ru-RU" sz="18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3188905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332483" y="265745"/>
            <a:ext cx="5835724" cy="8439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Динамика результатов ОГЭ  по обязательным предметам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685292"/>
              </p:ext>
            </p:extLst>
          </p:nvPr>
        </p:nvGraphicFramePr>
        <p:xfrm>
          <a:off x="1187624" y="1700808"/>
          <a:ext cx="7089775" cy="11953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6960"/>
                <a:gridCol w="1142365"/>
                <a:gridCol w="1259840"/>
                <a:gridCol w="1170305"/>
                <a:gridCol w="1170305"/>
              </a:tblGrid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kern="5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2000" b="0" kern="50" dirty="0" smtClean="0">
                          <a:solidFill>
                            <a:schemeClr val="tx1"/>
                          </a:solidFill>
                          <a:effectLst/>
                        </a:rPr>
                        <a:t>Предмет</a:t>
                      </a:r>
                      <a:endParaRPr lang="ru-RU" sz="20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50" spc="-20">
                          <a:solidFill>
                            <a:schemeClr val="tx1"/>
                          </a:solidFill>
                          <a:effectLst/>
                        </a:rPr>
                        <a:t>2011</a:t>
                      </a:r>
                      <a:endParaRPr lang="ru-RU" sz="2000" b="0" kern="5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50" spc="-20" dirty="0">
                          <a:solidFill>
                            <a:schemeClr val="tx1"/>
                          </a:solidFill>
                          <a:effectLst/>
                        </a:rPr>
                        <a:t>2012</a:t>
                      </a:r>
                      <a:endParaRPr lang="ru-RU" sz="20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50" spc="-20" dirty="0">
                          <a:solidFill>
                            <a:schemeClr val="tx1"/>
                          </a:solidFill>
                          <a:effectLst/>
                        </a:rPr>
                        <a:t>2013</a:t>
                      </a:r>
                      <a:endParaRPr lang="ru-RU" sz="20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50" spc="-2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ru-RU" sz="2000" b="0" kern="5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33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kern="50" dirty="0">
                          <a:solidFill>
                            <a:schemeClr val="tx1"/>
                          </a:solidFill>
                          <a:effectLst/>
                        </a:rPr>
                        <a:t>Математика</a:t>
                      </a:r>
                      <a:endParaRPr lang="ru-RU" sz="20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50" dirty="0">
                          <a:solidFill>
                            <a:schemeClr val="tx1"/>
                          </a:solidFill>
                          <a:effectLst/>
                        </a:rPr>
                        <a:t>3,74</a:t>
                      </a:r>
                      <a:endParaRPr lang="ru-RU" sz="20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50" dirty="0">
                          <a:solidFill>
                            <a:schemeClr val="tx1"/>
                          </a:solidFill>
                          <a:effectLst/>
                        </a:rPr>
                        <a:t>3,57</a:t>
                      </a:r>
                      <a:endParaRPr lang="ru-RU" sz="20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50">
                          <a:solidFill>
                            <a:schemeClr val="tx1"/>
                          </a:solidFill>
                          <a:effectLst/>
                        </a:rPr>
                        <a:t>4,23</a:t>
                      </a:r>
                      <a:endParaRPr lang="ru-RU" sz="2000" b="0" kern="5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50">
                          <a:solidFill>
                            <a:schemeClr val="tx1"/>
                          </a:solidFill>
                          <a:effectLst/>
                        </a:rPr>
                        <a:t>3,8</a:t>
                      </a:r>
                      <a:endParaRPr lang="ru-RU" sz="2000" b="0" kern="5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kern="50">
                          <a:solidFill>
                            <a:schemeClr val="tx1"/>
                          </a:solidFill>
                          <a:effectLst/>
                        </a:rPr>
                        <a:t>Русский язык</a:t>
                      </a:r>
                      <a:endParaRPr lang="ru-RU" sz="2000" b="0" kern="5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50" dirty="0">
                          <a:solidFill>
                            <a:schemeClr val="tx1"/>
                          </a:solidFill>
                          <a:effectLst/>
                        </a:rPr>
                        <a:t>3,49</a:t>
                      </a:r>
                      <a:endParaRPr lang="ru-RU" sz="20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50" dirty="0">
                          <a:solidFill>
                            <a:schemeClr val="tx1"/>
                          </a:solidFill>
                          <a:effectLst/>
                        </a:rPr>
                        <a:t>3,92</a:t>
                      </a:r>
                      <a:endParaRPr lang="ru-RU" sz="20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50" dirty="0">
                          <a:solidFill>
                            <a:schemeClr val="tx1"/>
                          </a:solidFill>
                          <a:effectLst/>
                        </a:rPr>
                        <a:t>3,81</a:t>
                      </a:r>
                      <a:endParaRPr lang="ru-RU" sz="20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50" dirty="0">
                          <a:solidFill>
                            <a:schemeClr val="tx1"/>
                          </a:solidFill>
                          <a:effectLst/>
                        </a:rPr>
                        <a:t>4,3</a:t>
                      </a:r>
                      <a:endParaRPr lang="ru-RU" sz="2000" b="0" kern="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635896" y="1109662"/>
            <a:ext cx="2842165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Средняя оценка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9239670"/>
              </p:ext>
            </p:extLst>
          </p:nvPr>
        </p:nvGraphicFramePr>
        <p:xfrm>
          <a:off x="2068782" y="3365689"/>
          <a:ext cx="531153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77485710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483768" y="243272"/>
            <a:ext cx="58357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Меры по совершенствованию преподавания учебных предметов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3400" y="890588"/>
            <a:ext cx="82870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/>
              <a:t>На уровне общеобразовательных организаций: </a:t>
            </a:r>
          </a:p>
          <a:p>
            <a:r>
              <a:rPr lang="ru-RU" dirty="0"/>
              <a:t>а) </a:t>
            </a:r>
            <a:r>
              <a:rPr lang="ru-RU" b="1" dirty="0">
                <a:solidFill>
                  <a:srgbClr val="FF0000"/>
                </a:solidFill>
              </a:rPr>
              <a:t>по русскому языку: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проводить </a:t>
            </a:r>
            <a:r>
              <a:rPr lang="ru-RU" dirty="0"/>
              <a:t>на уроках систематическую работу с текстами различных </a:t>
            </a:r>
            <a:r>
              <a:rPr lang="ru-RU" dirty="0" smtClean="0"/>
              <a:t>стилей;</a:t>
            </a:r>
            <a:endParaRPr lang="ru-RU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/>
              <a:t>усилить коммуникативно-</a:t>
            </a:r>
            <a:r>
              <a:rPr lang="ru-RU" dirty="0" err="1"/>
              <a:t>деятельностный</a:t>
            </a:r>
            <a:r>
              <a:rPr lang="ru-RU" dirty="0"/>
              <a:t> подход в преподавании (данный подход способствует развитию всех видов речевой деятельности (чтения, письма, слушания, говорения) в их единстве и взаимосвязи, одновременно это формирует грамматико-правописные и речевые умения и навыки, необходимые для практики речевого общения);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формировать </a:t>
            </a:r>
            <a:r>
              <a:rPr lang="ru-RU" dirty="0"/>
              <a:t>умения рассуждать на предложенную тему с обязательным приведением примеров-аргументов из текста, с указанием номеров предложений или цитированием;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усилить работу по систематизации и обобщению орфографических навыков;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проводить </a:t>
            </a:r>
            <a:r>
              <a:rPr lang="ru-RU" dirty="0"/>
              <a:t>с учащимися работу над пополнением словарного запаса школьников, шире использовать на уроках работу со справочной и лингвистической литературой;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в </a:t>
            </a:r>
            <a:r>
              <a:rPr lang="ru-RU" dirty="0"/>
              <a:t>качестве промежуточного, итогового контроля чаще использовать разнообразные тестовые задания, аналогичные экзаменационным;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усилить </a:t>
            </a:r>
            <a:r>
              <a:rPr lang="ru-RU" dirty="0"/>
              <a:t>коммуникативную направленность преподавания школьного курса русского языка, </a:t>
            </a:r>
            <a:r>
              <a:rPr lang="ru-RU" dirty="0" smtClean="0"/>
              <a:t>развивать </a:t>
            </a:r>
            <a:r>
              <a:rPr lang="ru-RU" dirty="0"/>
              <a:t>навыки монологической речи учащихся как системообразующего фактора речевой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256471426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552700" y="188641"/>
            <a:ext cx="58357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Меры по совершенствованию преподавания учебных предметов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3400" y="890588"/>
            <a:ext cx="82870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/>
              <a:t>На уровне общеобразовательных организаций: </a:t>
            </a:r>
          </a:p>
          <a:p>
            <a:r>
              <a:rPr lang="ru-RU" dirty="0"/>
              <a:t>б) </a:t>
            </a:r>
            <a:r>
              <a:rPr lang="ru-RU" b="1" dirty="0">
                <a:solidFill>
                  <a:srgbClr val="FF0000"/>
                </a:solidFill>
              </a:rPr>
              <a:t>по математике: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/>
              <a:t>включать в систему текущего и итогового контроля знаний выпускников  задания, аналогичные экзаменационным; использовать задания открытого банка заданий основного государственного экзамена (далее – ОГЭ) и единого государственного экзамена (далее – ЕГЭ);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/>
              <a:t>своевременно проводить коррекцию уровня усвоения учебного материала выпускниками, регулярно выполнять упражнения, развивающие базовые математические компетенции, выполнять арифметические действия, простейшие алгебраические преобразования, использовать свойства основных функций и т.д.); 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/>
              <a:t>формировать у слабоуспевающих учащихся базовые математические компетенции;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/>
              <a:t>развивать и совершенствовать использование учащимися математического языка;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/>
              <a:t>  усилить работу по формированию графической культуры выпускников; вести эффективную работу по обучению школьников оформлению решения геометрических задач.</a:t>
            </a:r>
          </a:p>
        </p:txBody>
      </p:sp>
    </p:spTree>
    <p:extLst>
      <p:ext uri="{BB962C8B-B14F-4D97-AF65-F5344CB8AC3E}">
        <p14:creationId xmlns:p14="http://schemas.microsoft.com/office/powerpoint/2010/main" val="428115250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smtClean="0"/>
              <a:t>1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56A69DF-2991-4DF5-984D-9B08A1572FD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 smtClean="0"/>
          </a:p>
        </p:txBody>
      </p:sp>
      <p:pic>
        <p:nvPicPr>
          <p:cNvPr id="5124" name="Picture 2" descr="image00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90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228600" y="304800"/>
            <a:ext cx="2133600" cy="1328738"/>
            <a:chOff x="144" y="192"/>
            <a:chExt cx="1344" cy="837"/>
          </a:xfrm>
        </p:grpSpPr>
        <p:pic>
          <p:nvPicPr>
            <p:cNvPr id="5130" name="Picture 5" descr="Ы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/>
                  <a:cs typeface="Times New Roman"/>
                </a:rPr>
                <a:t>ГИА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483768" y="448655"/>
            <a:ext cx="58357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Меры по совершенствованию преподавания учебных предметов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32513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89525" y="1700808"/>
            <a:ext cx="82870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/>
              <a:t>На уровне органов управления образованием в муниципальных районах и городских округах</a:t>
            </a:r>
            <a:r>
              <a:rPr lang="ru-RU" b="1" dirty="0" smtClean="0"/>
              <a:t>:</a:t>
            </a:r>
          </a:p>
          <a:p>
            <a:pPr lvl="0"/>
            <a:endParaRPr lang="ru-RU" b="1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/>
              <a:t>анализировать типичные ошибки выпускников по результатам ГИА  на совещаниях районных и школьных методических объединений;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/>
              <a:t>в течение года организовать обучающие семинары для учителей-предметников, выпускающих 9 и 11 классы;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/>
              <a:t>проводить тренировочные тестирования по аналогам контрольных измерительных материалов ОГЭ и ЕГЭ;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/>
              <a:t>развивать профильное обучение,  как фактор, способствующий повышению качества образования;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повысить эффективность деятельности методических сообществ </a:t>
            </a:r>
            <a:r>
              <a:rPr lang="ru-RU" dirty="0"/>
              <a:t>учителей по подготовке к ОГЭ и ЕГЭ.</a:t>
            </a:r>
          </a:p>
        </p:txBody>
      </p:sp>
    </p:spTree>
    <p:extLst>
      <p:ext uri="{BB962C8B-B14F-4D97-AF65-F5344CB8AC3E}">
        <p14:creationId xmlns:p14="http://schemas.microsoft.com/office/powerpoint/2010/main" val="428115250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1050</Words>
  <Application>Microsoft Office PowerPoint</Application>
  <PresentationFormat>Экран (4:3)</PresentationFormat>
  <Paragraphs>284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Основные подходы к подготовке обучающихся 9 классов к государственной итоговой аттестации за курс основного общего образования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проведения в 2013 году    государственной (итоговой) аттестации выпускников 9 классов                    в новой форме </dc:title>
  <dc:creator>Салахова</dc:creator>
  <cp:lastModifiedBy>Салахова</cp:lastModifiedBy>
  <cp:revision>44</cp:revision>
  <cp:lastPrinted>2014-11-27T17:02:45Z</cp:lastPrinted>
  <dcterms:created xsi:type="dcterms:W3CDTF">2014-11-26T15:31:59Z</dcterms:created>
  <dcterms:modified xsi:type="dcterms:W3CDTF">2014-11-28T16:38:53Z</dcterms:modified>
</cp:coreProperties>
</file>