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70" r:id="rId8"/>
    <p:sldId id="271" r:id="rId9"/>
    <p:sldId id="262" r:id="rId10"/>
    <p:sldId id="272" r:id="rId11"/>
    <p:sldId id="263" r:id="rId12"/>
    <p:sldId id="264" r:id="rId13"/>
    <p:sldId id="265" r:id="rId14"/>
    <p:sldId id="266" r:id="rId15"/>
    <p:sldId id="267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352839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итоговая аттестация по образовательным программам основного общего образования в форме государственного выпускного экзамена (ГВЭ-9)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653136"/>
            <a:ext cx="4320480" cy="129614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Ведущий консультант отдела общего образования и итоговой аттестации обучающихся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С.Б. Любина</a:t>
            </a:r>
            <a:endParaRPr lang="ru-RU" sz="1800" b="1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461392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Рособрнадзором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готовятся изменения 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Методические рекомендации по организации и проведению государственной итоговой аттестации по образовательным программам основного общего и среднего общего образования в форме основного государственного экзамена и единого государственного экзамена для лиц с ограниченными возможностями здоровья.      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Обсуждение</a:t>
            </a:r>
          </a:p>
          <a:p>
            <a:pPr algn="just"/>
            <a:r>
              <a:rPr lang="ru-RU" dirty="0" smtClean="0"/>
              <a:t>Методическое письмо о проведении государственной итоговой аттестации по образовательным программам основного общего образования по математике и русскому языку в форме государственного выпускного экзамена (письменная форма).            </a:t>
            </a:r>
            <a:r>
              <a:rPr lang="ru-RU" dirty="0" smtClean="0">
                <a:solidFill>
                  <a:srgbClr val="FF0000"/>
                </a:solidFill>
              </a:rPr>
              <a:t>Январь 2015 года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620688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Экзаменационные материалы по математике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/>
              <a:t>Экзаменационные материалы соответствуют Федеральному компоненту государственного стандарта общего </a:t>
            </a:r>
            <a:r>
              <a:rPr lang="ru-RU" dirty="0" smtClean="0"/>
              <a:t>образования.</a:t>
            </a:r>
            <a:endParaRPr lang="ru-RU" dirty="0"/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На выполнение экзаменационной работы по математике даётся 3 часа 55 минут (235 минут).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Для проведения ГВЭ-9 по математике разработаны варианты экзаменационных работ, включающие в себя задания как по курсу «Алгебра», так и по курсу «Геометрия». </a:t>
            </a:r>
            <a:endParaRPr lang="ru-RU" dirty="0" smtClean="0"/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Для проведения ГВЭ-11 по математике разработаны варианты экзаменационных работ, включающие в себя задания как по курсу «Алгебра и начала анализа», так и по курсу «Геометрия» </a:t>
            </a:r>
            <a:endParaRPr lang="ru-RU" dirty="0" smtClean="0"/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Эти </a:t>
            </a:r>
            <a:r>
              <a:rPr lang="ru-RU" dirty="0"/>
              <a:t>работы предназначены и для тех выпускников, которые осваивали программу в рамках двух предметов, и для тех, кто изучал математику в рамках интегрированного курса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330759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экзаменационной работы по математике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/>
              <a:t>Экзаменационный </a:t>
            </a:r>
            <a:r>
              <a:rPr lang="ru-RU" dirty="0" smtClean="0"/>
              <a:t>вариант ГВЭ-9 </a:t>
            </a:r>
            <a:r>
              <a:rPr lang="ru-RU" dirty="0"/>
              <a:t>включает 10 заданий: одно задание по арифметике, одно задание по теории вероятностей, семь заданий по алгебре, одно задание по геометрии. Задания являются стандартными для курса математики основной школы. </a:t>
            </a:r>
            <a:endParaRPr lang="ru-RU" dirty="0" smtClean="0"/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Экзаменационный </a:t>
            </a:r>
            <a:r>
              <a:rPr lang="ru-RU" dirty="0" smtClean="0"/>
              <a:t>вариант ГВЭ-11 </a:t>
            </a:r>
            <a:r>
              <a:rPr lang="ru-RU" dirty="0"/>
              <a:t>включает 10 заданий: одно задание по арифметике, одно задание по теории вероятностей, пять заданий по алгебре и началам анализа, три задания по геометрии, среди которых одно задание по планиметрии и два задания по стереометрии. </a:t>
            </a:r>
          </a:p>
          <a:p>
            <a:pPr algn="just">
              <a:buFont typeface="Wingdings" pitchFamily="2" charset="2"/>
              <a:buChar char="ü"/>
            </a:pPr>
            <a:endParaRPr lang="ru-RU" dirty="0" smtClean="0"/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Задания </a:t>
            </a:r>
            <a:r>
              <a:rPr lang="ru-RU" dirty="0"/>
              <a:t>в экзаменационном варианте расположены по нарастанию сложности. Задания 1-7 соответствуют уровню базовой математической подготовки, задания 8-10 - уровню повышенной подготовки.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Вместе с экзаменационным вариантом участникам экзамена выдаются справочные материалы, содержащие таблицу квадратов двузначных чисел, основные формулы по алгебре и геометрии. При выполнении экзаменационной работы допускается использование линейки, использование калькулятора не разрешается.</a:t>
            </a:r>
          </a:p>
          <a:p>
            <a:pPr algn="just"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347513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Экзаменационные материалы по русскому языку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/>
              <a:t>При разработке экзаменационной модели соблюдалась преемственность с традиционными и новыми формами экзамена по русскому языку для выпускников, освоивших образовательные </a:t>
            </a:r>
            <a:r>
              <a:rPr lang="ru-RU" dirty="0" smtClean="0"/>
              <a:t>программы среднего общего и </a:t>
            </a:r>
            <a:r>
              <a:rPr lang="ru-RU" dirty="0"/>
              <a:t>основного общего образования</a:t>
            </a:r>
            <a:r>
              <a:rPr lang="ru-RU" dirty="0" smtClean="0"/>
              <a:t>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На выполнение экзаменационной работы по русскому языку даётся 3 часа 55 минут (235 минут).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Обучающемуся предоставляется возможность </a:t>
            </a:r>
            <a:r>
              <a:rPr lang="ru-RU" b="1" dirty="0"/>
              <a:t>выбора </a:t>
            </a:r>
            <a:r>
              <a:rPr lang="ru-RU" dirty="0"/>
              <a:t>одной из форм экзаменационной работы: </a:t>
            </a:r>
            <a:r>
              <a:rPr lang="ru-RU" b="1" dirty="0"/>
              <a:t>сочинение или изложение с творческим заданием.</a:t>
            </a:r>
            <a:endParaRPr lang="ru-RU" dirty="0"/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Выбор экзаменационной работы (сочинения или изложения с творческим заданием) обучающийся может осуществить в день экзамена. </a:t>
            </a:r>
          </a:p>
          <a:p>
            <a:pPr algn="just"/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7948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организации экзамена по русскому языку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/>
              <a:t>При организации экзамена следует учесть, что для его проведения потребуются разные помещения для участников экзамена, выбравших форму сочинения, и тех, кто будет писать изложение с творческим заданием.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Участникам экзамена разрешается пользоваться орфографическими словарями. Словари предоставляются образовательной организацией на базе, которой организован ППЭ, либо образовательными организациями, учащиеся которых сдают экзамен в ППЭ. Пользование личными орфографическими словарями участниками </a:t>
            </a:r>
            <a:r>
              <a:rPr lang="ru-RU" dirty="0" smtClean="0"/>
              <a:t>ГВЭ </a:t>
            </a:r>
            <a:r>
              <a:rPr lang="ru-RU" dirty="0"/>
              <a:t>запрещено.</a:t>
            </a:r>
          </a:p>
          <a:p>
            <a:pPr algn="just"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3425059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экзаменационных работ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 smtClean="0"/>
              <a:t>В форме ГВЭ – </a:t>
            </a:r>
            <a:r>
              <a:rPr lang="ru-RU" dirty="0" err="1" smtClean="0"/>
              <a:t>пятибальная</a:t>
            </a:r>
            <a:r>
              <a:rPr lang="ru-RU" dirty="0" smtClean="0"/>
              <a:t> система оценки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ГВЭ-11, ГВЭ-9 по обязательным учебным предметам – региональная предметная комиссия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ГВЭ-9 по предметам по выбору – муниципальная предметная подкомиссия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ГВЭ в устной форме – устные ответы записываются на аудионосители или протоколируются</a:t>
            </a:r>
          </a:p>
          <a:p>
            <a:pPr algn="just"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948741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ГВЭ-9 в 2014 году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0376366"/>
              </p:ext>
            </p:extLst>
          </p:nvPr>
        </p:nvGraphicFramePr>
        <p:xfrm>
          <a:off x="611560" y="1844826"/>
          <a:ext cx="8064896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3276"/>
                <a:gridCol w="2273402"/>
                <a:gridCol w="2078218"/>
              </a:tblGrid>
              <a:tr h="53019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0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русский язык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математика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93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Численность участников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578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582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0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Средняя оценка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3,75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3,43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0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Качество (%)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57,79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36,43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0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Успеваемость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1399502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Нормативно-правовая база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 smtClean="0"/>
              <a:t>Федеральный закон от 29.12.2012 г. № 273-ФЗ «Об образовании в Российской	 Федерации»</a:t>
            </a:r>
            <a:endParaRPr lang="ru-RU" dirty="0" smtClean="0"/>
          </a:p>
          <a:p>
            <a:pPr algn="just">
              <a:buFont typeface="Wingdings" pitchFamily="2" charset="2"/>
              <a:buChar char="ü"/>
            </a:pPr>
            <a:r>
              <a:rPr lang="ru-RU" dirty="0"/>
              <a:t>Порядок проведения государственной итоговой аттестации по образовательным программам </a:t>
            </a:r>
            <a:r>
              <a:rPr lang="ru-RU" dirty="0" smtClean="0"/>
              <a:t>основного </a:t>
            </a:r>
            <a:r>
              <a:rPr lang="ru-RU" dirty="0"/>
              <a:t>общего образования, утвержденный приказом </a:t>
            </a:r>
            <a:r>
              <a:rPr lang="ru-RU" dirty="0" err="1"/>
              <a:t>Минобрнауки</a:t>
            </a:r>
            <a:r>
              <a:rPr lang="ru-RU" dirty="0"/>
              <a:t> России от </a:t>
            </a:r>
            <a:r>
              <a:rPr lang="ru-RU" dirty="0" smtClean="0"/>
              <a:t>25.12.2013 </a:t>
            </a:r>
            <a:r>
              <a:rPr lang="ru-RU" dirty="0"/>
              <a:t>г. № </a:t>
            </a:r>
            <a:r>
              <a:rPr lang="ru-RU" dirty="0" smtClean="0"/>
              <a:t>1394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Методические рекомендации </a:t>
            </a:r>
            <a:r>
              <a:rPr lang="ru-RU" dirty="0" err="1" smtClean="0"/>
              <a:t>Рособрнадзора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785580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ГИА в форме ГВЭ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д</a:t>
            </a:r>
            <a:r>
              <a:rPr lang="ru-RU" dirty="0" smtClean="0"/>
              <a:t>ля обучающихся, освоивших образовательные программы основного общего образования в специальных учебно-воспитательных учреждениях закрытого типа, а также в учреждениях, исполняющих наказание в виде лишения свободы;</a:t>
            </a:r>
          </a:p>
          <a:p>
            <a:r>
              <a:rPr lang="ru-RU" dirty="0"/>
              <a:t>о</a:t>
            </a:r>
            <a:r>
              <a:rPr lang="ru-RU" dirty="0" smtClean="0"/>
              <a:t>бучающихся в образовательных организациях, расположенных за пределами территории РФ и реализующих имеющие государственную аккредитацию образовательные программы основного общего образования;</a:t>
            </a:r>
          </a:p>
          <a:p>
            <a:r>
              <a:rPr lang="ru-RU" dirty="0" smtClean="0"/>
              <a:t>для обучающихся с ограниченными возможностями здоровья, обучающихся детей-инвалидов и инвалидов, освоивших образовательные программы основного общего образования.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397283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Необходимые документы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 smtClean="0"/>
              <a:t>Обучающиеся  с ограниченными возможностями здоровья – рекомендации психолого-медико-педагогической комиссии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Дети-инвалиды и инвалиды – справку, подтверждающую факт установления инвалидности, выданную федеральным государственным учреждением медико-социальной экспертизы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617168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Федеральный закон от 29.12.2012 N 273-ФЗ (ред. от 23.07.2013) "Об образовании в Российской Федерации"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1"/>
            <a:ext cx="8363272" cy="3744415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500" b="1" dirty="0" smtClean="0"/>
              <a:t>обучающийся </a:t>
            </a:r>
            <a:r>
              <a:rPr lang="ru-RU" sz="3500" b="1" dirty="0"/>
              <a:t>с ограниченными возможностями здоровья </a:t>
            </a:r>
            <a:r>
              <a:rPr lang="ru-RU" sz="3500" dirty="0"/>
              <a:t>- физическое лицо, имеющее недостатки в физическом и (или) психологическом развитии, подтвержденные психолого-медико-педагогической комиссией и препятствующие получению образования без создания специальных </a:t>
            </a:r>
            <a:r>
              <a:rPr lang="ru-RU" sz="3500" dirty="0" smtClean="0"/>
              <a:t>условий;</a:t>
            </a:r>
            <a:endParaRPr lang="ru-RU" sz="3500" dirty="0" smtClean="0"/>
          </a:p>
          <a:p>
            <a:pPr algn="just"/>
            <a:r>
              <a:rPr lang="ru-RU" sz="3500" b="1" dirty="0" smtClean="0"/>
              <a:t>адаптированная </a:t>
            </a:r>
            <a:r>
              <a:rPr lang="ru-RU" sz="3500" b="1" dirty="0"/>
              <a:t>образовательная программа </a:t>
            </a:r>
            <a:r>
              <a:rPr lang="ru-RU" sz="3500" dirty="0"/>
              <a:t>- образовательная программа, адаптированная для обучения лиц с ограниченными возможностями здоровья с учетом особенностей их психофизического развития, </a:t>
            </a:r>
            <a:r>
              <a:rPr lang="ru-RU" sz="3500" b="1" dirty="0"/>
              <a:t>индивидуальных возможностей и при необходимости обеспечивающая коррекцию нарушений развития и социальную адаптацию указанных </a:t>
            </a:r>
            <a:r>
              <a:rPr lang="ru-RU" sz="3500" b="1" dirty="0" smtClean="0"/>
              <a:t>лиц</a:t>
            </a:r>
            <a:r>
              <a:rPr lang="ru-RU" sz="3500" b="1" dirty="0"/>
              <a:t>.</a:t>
            </a:r>
            <a:endParaRPr lang="ru-RU" sz="3500" dirty="0"/>
          </a:p>
          <a:p>
            <a:pPr marL="0" indent="0">
              <a:buNone/>
            </a:pPr>
            <a:endParaRPr lang="ru-RU" sz="35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638395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ПМПК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3"/>
            <a:ext cx="8219256" cy="475252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Font typeface="Wingdings" panose="05000000000000000000" pitchFamily="2" charset="2"/>
              <a:buChar char="Ø"/>
            </a:pPr>
            <a:r>
              <a:rPr lang="ru-RU" dirty="0" smtClean="0"/>
              <a:t>  Комплексное психолого-медико-педагогическое обследование детей в целях своевременного выявления особенностей в физическом и (или) психическом развитии и (или) отклонений в поведении, подготовка по результатам обследования детей рекомендаций по оказанию им психолого-медико-педагогической помощи и организации их обучения и воспитания, а также подтверждение, уточнение или изменение ранее данных рекомендаций – статус ОВЗ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Рекомендует родителям:</a:t>
            </a:r>
          </a:p>
          <a:p>
            <a:pPr marL="0" indent="0" algn="just">
              <a:buFontTx/>
              <a:buChar char="-"/>
            </a:pPr>
            <a:r>
              <a:rPr lang="ru-RU" dirty="0" smtClean="0"/>
              <a:t> обучение в отдельных организациях, осуществляющих образовательную деятельность по адаптированным основным общеобразовательным программам;</a:t>
            </a:r>
          </a:p>
          <a:p>
            <a:pPr marL="0" indent="0" algn="just">
              <a:buFontTx/>
              <a:buChar char="-"/>
            </a:pPr>
            <a:r>
              <a:rPr lang="ru-RU" dirty="0" smtClean="0"/>
              <a:t> в отдельных классах, группах;</a:t>
            </a:r>
          </a:p>
          <a:p>
            <a:pPr marL="0" indent="0" algn="just">
              <a:buFontTx/>
              <a:buChar char="-"/>
            </a:pPr>
            <a:r>
              <a:rPr lang="ru-RU" dirty="0" smtClean="0"/>
              <a:t> совместно с другими обучающимися (инклюзивное образование)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Изменение подходов к диагностике: от дифференциации детей к дифференциации условий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3878435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ГИА с ОВЗ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целях подготовки к ГИА по программам основного общего и среднего общего образования </a:t>
            </a:r>
            <a:r>
              <a:rPr lang="ru-RU" dirty="0" err="1" smtClean="0"/>
              <a:t>Рособрнадзором</a:t>
            </a:r>
            <a:r>
              <a:rPr lang="ru-RU" dirty="0" smtClean="0"/>
              <a:t> направлено письмо в Министерство здравоохранения Российской Федерации от 27.10.2014 о предоставлении списка федеральных и окружных учреждений здравоохранения</a:t>
            </a:r>
          </a:p>
          <a:p>
            <a:r>
              <a:rPr lang="ru-RU" dirty="0" smtClean="0"/>
              <a:t>Особенности:</a:t>
            </a:r>
          </a:p>
          <a:p>
            <a:pPr>
              <a:buFontTx/>
              <a:buChar char="-"/>
            </a:pPr>
            <a:r>
              <a:rPr lang="ru-RU" dirty="0" smtClean="0"/>
              <a:t>Продление экзамена на 1,5 часа</a:t>
            </a:r>
          </a:p>
          <a:p>
            <a:pPr>
              <a:buFontTx/>
              <a:buChar char="-"/>
            </a:pPr>
            <a:r>
              <a:rPr lang="ru-RU" dirty="0" smtClean="0"/>
              <a:t>Проведение ГИА в больницах</a:t>
            </a:r>
          </a:p>
          <a:p>
            <a:pPr>
              <a:buFontTx/>
              <a:buChar char="-"/>
            </a:pPr>
            <a:r>
              <a:rPr lang="ru-RU" dirty="0" smtClean="0"/>
              <a:t>ППЭ на дому (для лиц, имеющих: рекомендации ПМПК, медицинские основания для обучения на дому)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3857147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Особые условия для лиц с ОВЗ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Для глухих и слабослышащих:</a:t>
            </a:r>
          </a:p>
          <a:p>
            <a:pPr marL="0" indent="0">
              <a:buNone/>
            </a:pPr>
            <a:r>
              <a:rPr lang="ru-RU" dirty="0" smtClean="0"/>
              <a:t>-     звукоусиливающая аппаратура;</a:t>
            </a:r>
          </a:p>
          <a:p>
            <a:pPr>
              <a:buFontTx/>
              <a:buChar char="-"/>
            </a:pPr>
            <a:r>
              <a:rPr lang="ru-RU" dirty="0" smtClean="0"/>
              <a:t>наличие ассистента-</a:t>
            </a:r>
            <a:r>
              <a:rPr lang="ru-RU" dirty="0" err="1" smtClean="0"/>
              <a:t>сурдопереводчика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Для слепых:</a:t>
            </a:r>
          </a:p>
          <a:p>
            <a:pPr>
              <a:buFontTx/>
              <a:buChar char="-"/>
            </a:pPr>
            <a:r>
              <a:rPr lang="ru-RU" dirty="0" smtClean="0"/>
              <a:t>ЭМ и письменная экзаменационная работа оформляются шрифтом Брайля;</a:t>
            </a:r>
          </a:p>
          <a:p>
            <a:pPr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озможность выполнения экзаменационной работы на ПК;</a:t>
            </a:r>
          </a:p>
          <a:p>
            <a:pPr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озможность сдать ГВЭ в устной форме.</a:t>
            </a:r>
          </a:p>
          <a:p>
            <a:pPr marL="0" indent="0">
              <a:buNone/>
            </a:pPr>
            <a:r>
              <a:rPr lang="ru-RU" b="1" dirty="0" smtClean="0"/>
              <a:t>Для слабовидящих:</a:t>
            </a:r>
          </a:p>
          <a:p>
            <a:pPr>
              <a:buFontTx/>
              <a:buChar char="-"/>
            </a:pPr>
            <a:r>
              <a:rPr lang="ru-RU" dirty="0" smtClean="0"/>
              <a:t>ЭМ копируются в увеличенном размере;</a:t>
            </a:r>
          </a:p>
          <a:p>
            <a:pPr>
              <a:buFontTx/>
              <a:buChar char="-"/>
            </a:pPr>
            <a:r>
              <a:rPr lang="ru-RU" dirty="0"/>
              <a:t>н</a:t>
            </a:r>
            <a:r>
              <a:rPr lang="ru-RU" dirty="0" smtClean="0"/>
              <a:t>аличие увеличительного устройства в аудитории;</a:t>
            </a:r>
          </a:p>
          <a:p>
            <a:pPr>
              <a:buFontTx/>
              <a:buChar char="-"/>
            </a:pPr>
            <a:r>
              <a:rPr lang="ru-RU" dirty="0"/>
              <a:t>и</a:t>
            </a:r>
            <a:r>
              <a:rPr lang="ru-RU" dirty="0" smtClean="0"/>
              <a:t>ндивидуальное освещение не менее 300 люкс.</a:t>
            </a:r>
          </a:p>
          <a:p>
            <a:pPr marL="0" indent="0">
              <a:buNone/>
            </a:pPr>
            <a:r>
              <a:rPr lang="ru-RU" b="1" dirty="0" smtClean="0"/>
              <a:t>Для лиц с нарушением опорно-двигательного аппарата:</a:t>
            </a:r>
          </a:p>
          <a:p>
            <a:pPr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озможность выполнения экзаменационной работы на ПК</a:t>
            </a:r>
          </a:p>
          <a:p>
            <a:pPr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озможность сдать ГВЭ в устной форме.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912151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ГВЭ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 smtClean="0"/>
              <a:t>Экзамены проводятся в ППЭ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ГИА проводится в условиях, учитывающих состояние их здоровья, особенности психофизического развития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Беспрепятственный доступ в аудитории, туалетные и иные помещения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Присутствие ассистентов, оказывающих необходимую техническую помощь с учетом их индивидуальных возможностей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ГВЭ по всем учебным предметам по их желанию проводится в устной </a:t>
            </a:r>
            <a:r>
              <a:rPr lang="ru-RU" dirty="0" smtClean="0"/>
              <a:t>форме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Закрепление возможности записи устных ответов лиц с ОВЗ, не имеющих возможности сдавать письменно ГВЭ</a:t>
            </a:r>
            <a:endParaRPr lang="ru-RU" dirty="0" smtClean="0"/>
          </a:p>
          <a:p>
            <a:pPr algn="just">
              <a:buFont typeface="Wingdings" pitchFamily="2" charset="2"/>
              <a:buChar char="ü"/>
            </a:pPr>
            <a:r>
              <a:rPr lang="ru-RU" dirty="0" smtClean="0"/>
              <a:t>Для лиц, по медицинским показаниям не имеющих возможности прийти в ППЭ, экзамен организуется на дому.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6763"/>
            <a:ext cx="91440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75" y="6030913"/>
            <a:ext cx="508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Министерство образования и науки </a:t>
            </a:r>
          </a:p>
          <a:p>
            <a:pPr algn="ctr" eaLnBrk="1" hangingPunct="1"/>
            <a:r>
              <a:rPr lang="ru-RU" altLang="ru-RU" b="1" dirty="0">
                <a:solidFill>
                  <a:srgbClr val="1F497D"/>
                </a:solidFill>
                <a:latin typeface="Calibri" pitchFamily="34" charset="0"/>
                <a:cs typeface="Arial" charset="0"/>
              </a:rPr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6455012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1202</Words>
  <Application>Microsoft Office PowerPoint</Application>
  <PresentationFormat>Экран (4:3)</PresentationFormat>
  <Paragraphs>133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Государственная итоговая аттестация по образовательным программам основного общего образования в форме государственного выпускного экзамена (ГВЭ-9)</vt:lpstr>
      <vt:lpstr>Нормативно-правовая база</vt:lpstr>
      <vt:lpstr>Проведение ГИА в форме ГВЭ</vt:lpstr>
      <vt:lpstr>Необходимые документы</vt:lpstr>
      <vt:lpstr> Федеральный закон от 29.12.2012 N 273-ФЗ (ред. от 23.07.2013) "Об образовании в Российской Федерации" </vt:lpstr>
      <vt:lpstr>Деятельность ПМПК</vt:lpstr>
      <vt:lpstr>Участники ГИА с ОВЗ</vt:lpstr>
      <vt:lpstr>Особые условия для лиц с ОВЗ</vt:lpstr>
      <vt:lpstr>Организация ГВЭ</vt:lpstr>
      <vt:lpstr>Рособрнадзором готовятся изменения </vt:lpstr>
      <vt:lpstr>Экзаменационные материалы по математике</vt:lpstr>
      <vt:lpstr>Особенности экзаменационной работы по математике</vt:lpstr>
      <vt:lpstr>Экзаменационные материалы по русскому языку</vt:lpstr>
      <vt:lpstr>Особенности организации экзамена по русскому языку</vt:lpstr>
      <vt:lpstr>Проверка экзаменационных работ</vt:lpstr>
      <vt:lpstr>Итоги ГВЭ-9 в 2014 году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итоговая аттестация по образовательным программам основного общего образования в форме государственного выпускного экзамена (ГВЭ-9)</dc:title>
  <cp:lastModifiedBy>Вован</cp:lastModifiedBy>
  <cp:revision>14</cp:revision>
  <dcterms:modified xsi:type="dcterms:W3CDTF">2014-11-30T20:21:07Z</dcterms:modified>
</cp:coreProperties>
</file>