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0"/>
  </p:notes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0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362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57" r:id="rId54"/>
    <p:sldId id="358" r:id="rId55"/>
    <p:sldId id="359" r:id="rId56"/>
    <p:sldId id="317" r:id="rId57"/>
    <p:sldId id="360" r:id="rId58"/>
    <p:sldId id="318" r:id="rId59"/>
    <p:sldId id="320" r:id="rId60"/>
    <p:sldId id="342" r:id="rId61"/>
    <p:sldId id="344" r:id="rId62"/>
    <p:sldId id="345" r:id="rId63"/>
    <p:sldId id="346" r:id="rId64"/>
    <p:sldId id="347" r:id="rId65"/>
    <p:sldId id="348" r:id="rId66"/>
    <p:sldId id="349" r:id="rId67"/>
    <p:sldId id="343" r:id="rId68"/>
    <p:sldId id="350" r:id="rId69"/>
    <p:sldId id="351" r:id="rId70"/>
    <p:sldId id="352" r:id="rId71"/>
    <p:sldId id="353" r:id="rId72"/>
    <p:sldId id="354" r:id="rId73"/>
    <p:sldId id="355" r:id="rId74"/>
    <p:sldId id="356" r:id="rId75"/>
    <p:sldId id="313" r:id="rId76"/>
    <p:sldId id="321" r:id="rId77"/>
    <p:sldId id="322" r:id="rId78"/>
    <p:sldId id="323" r:id="rId79"/>
    <p:sldId id="324" r:id="rId80"/>
    <p:sldId id="325" r:id="rId81"/>
    <p:sldId id="326" r:id="rId82"/>
    <p:sldId id="327" r:id="rId83"/>
    <p:sldId id="328" r:id="rId84"/>
    <p:sldId id="329" r:id="rId85"/>
    <p:sldId id="330" r:id="rId86"/>
    <p:sldId id="331" r:id="rId87"/>
    <p:sldId id="332" r:id="rId88"/>
    <p:sldId id="333" r:id="rId89"/>
    <p:sldId id="334" r:id="rId90"/>
    <p:sldId id="335" r:id="rId91"/>
    <p:sldId id="363" r:id="rId92"/>
    <p:sldId id="277" r:id="rId93"/>
    <p:sldId id="336" r:id="rId94"/>
    <p:sldId id="337" r:id="rId95"/>
    <p:sldId id="338" r:id="rId96"/>
    <p:sldId id="340" r:id="rId97"/>
    <p:sldId id="339" r:id="rId98"/>
    <p:sldId id="341" r:id="rId9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99CC00"/>
    <a:srgbClr val="800000"/>
    <a:srgbClr val="000066"/>
    <a:srgbClr val="003300"/>
    <a:srgbClr val="666699"/>
    <a:srgbClr val="00CC00"/>
    <a:srgbClr val="FF3300"/>
    <a:srgbClr val="587469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8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D9081C-603B-4B94-BAAA-F577824EACB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7A69C0C-8057-4D85-A3C0-26DAA4F27525}">
      <dgm:prSet phldrT="[Текст]"/>
      <dgm:spPr/>
      <dgm:t>
        <a:bodyPr/>
        <a:lstStyle/>
        <a:p>
          <a:r>
            <a:rPr lang="ru-RU" dirty="0" smtClean="0"/>
            <a:t>Воспроизведение знаний</a:t>
          </a:r>
          <a:endParaRPr lang="ru-RU" dirty="0"/>
        </a:p>
      </dgm:t>
    </dgm:pt>
    <dgm:pt modelId="{780B7072-B364-4DF0-87C3-270C4B09BC00}" type="parTrans" cxnId="{ED6F71BE-F237-4A52-890B-DD08D7F0606E}">
      <dgm:prSet/>
      <dgm:spPr/>
      <dgm:t>
        <a:bodyPr/>
        <a:lstStyle/>
        <a:p>
          <a:endParaRPr lang="ru-RU"/>
        </a:p>
      </dgm:t>
    </dgm:pt>
    <dgm:pt modelId="{D882BF53-B0BE-4A22-A408-6448C58058D5}" type="sibTrans" cxnId="{ED6F71BE-F237-4A52-890B-DD08D7F0606E}">
      <dgm:prSet/>
      <dgm:spPr/>
      <dgm:t>
        <a:bodyPr/>
        <a:lstStyle/>
        <a:p>
          <a:endParaRPr lang="ru-RU"/>
        </a:p>
      </dgm:t>
    </dgm:pt>
    <dgm:pt modelId="{7C28215A-BB87-48C0-8DC9-598796A7657D}">
      <dgm:prSet phldrT="[Текст]"/>
      <dgm:spPr/>
      <dgm:t>
        <a:bodyPr/>
        <a:lstStyle/>
        <a:p>
          <a:r>
            <a:rPr lang="ru-RU" dirty="0" smtClean="0"/>
            <a:t>Применение знаний в знакомой ситуации</a:t>
          </a:r>
          <a:endParaRPr lang="ru-RU" dirty="0"/>
        </a:p>
      </dgm:t>
    </dgm:pt>
    <dgm:pt modelId="{F3FFAB53-E3B9-4858-9C7F-43C5D0AA978C}" type="parTrans" cxnId="{34CF21E3-018B-4316-811D-0B3C0FAC709A}">
      <dgm:prSet/>
      <dgm:spPr/>
      <dgm:t>
        <a:bodyPr/>
        <a:lstStyle/>
        <a:p>
          <a:endParaRPr lang="ru-RU"/>
        </a:p>
      </dgm:t>
    </dgm:pt>
    <dgm:pt modelId="{C54A7DFD-AF05-44D2-9B00-7EAFFDFB3645}" type="sibTrans" cxnId="{34CF21E3-018B-4316-811D-0B3C0FAC709A}">
      <dgm:prSet/>
      <dgm:spPr/>
      <dgm:t>
        <a:bodyPr/>
        <a:lstStyle/>
        <a:p>
          <a:endParaRPr lang="ru-RU"/>
        </a:p>
      </dgm:t>
    </dgm:pt>
    <dgm:pt modelId="{FDF0B3C1-168A-4461-BEAE-81050117C843}">
      <dgm:prSet phldrT="[Текст]"/>
      <dgm:spPr/>
      <dgm:t>
        <a:bodyPr/>
        <a:lstStyle/>
        <a:p>
          <a:r>
            <a:rPr lang="ru-RU" dirty="0" smtClean="0"/>
            <a:t>Применение знаний в незнакомой ситуации</a:t>
          </a:r>
          <a:endParaRPr lang="ru-RU" dirty="0"/>
        </a:p>
      </dgm:t>
    </dgm:pt>
    <dgm:pt modelId="{22D8DA03-6441-46AF-BBC0-D3CC0DCA7C58}" type="parTrans" cxnId="{3527DDD8-21FA-4EB4-B31C-E3F910D4A04B}">
      <dgm:prSet/>
      <dgm:spPr/>
      <dgm:t>
        <a:bodyPr/>
        <a:lstStyle/>
        <a:p>
          <a:endParaRPr lang="ru-RU"/>
        </a:p>
      </dgm:t>
    </dgm:pt>
    <dgm:pt modelId="{2A31B576-023F-4FB7-A411-53998FADD6D4}" type="sibTrans" cxnId="{3527DDD8-21FA-4EB4-B31C-E3F910D4A04B}">
      <dgm:prSet/>
      <dgm:spPr/>
      <dgm:t>
        <a:bodyPr/>
        <a:lstStyle/>
        <a:p>
          <a:endParaRPr lang="ru-RU"/>
        </a:p>
      </dgm:t>
    </dgm:pt>
    <dgm:pt modelId="{CC1AACBE-1951-4061-B227-D1A206D9CBA6}" type="pres">
      <dgm:prSet presAssocID="{73D9081C-603B-4B94-BAAA-F577824EACB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AF11FB-1ABF-40B5-BC85-8D8C13CC6A31}" type="pres">
      <dgm:prSet presAssocID="{E7A69C0C-8057-4D85-A3C0-26DAA4F27525}" presName="parentLin" presStyleCnt="0"/>
      <dgm:spPr/>
    </dgm:pt>
    <dgm:pt modelId="{90BCA071-EDC9-4DFC-883F-07EC5895F9F2}" type="pres">
      <dgm:prSet presAssocID="{E7A69C0C-8057-4D85-A3C0-26DAA4F275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407ECC0-01BA-405D-BEF1-7450E5D740E1}" type="pres">
      <dgm:prSet presAssocID="{E7A69C0C-8057-4D85-A3C0-26DAA4F2752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2CF85-D870-4542-9535-749452E0EBF2}" type="pres">
      <dgm:prSet presAssocID="{E7A69C0C-8057-4D85-A3C0-26DAA4F27525}" presName="negativeSpace" presStyleCnt="0"/>
      <dgm:spPr/>
    </dgm:pt>
    <dgm:pt modelId="{DADB3DCE-D54B-436A-87E2-BFF7533AE21F}" type="pres">
      <dgm:prSet presAssocID="{E7A69C0C-8057-4D85-A3C0-26DAA4F27525}" presName="childText" presStyleLbl="conFgAcc1" presStyleIdx="0" presStyleCnt="3">
        <dgm:presLayoutVars>
          <dgm:bulletEnabled val="1"/>
        </dgm:presLayoutVars>
      </dgm:prSet>
      <dgm:spPr/>
    </dgm:pt>
    <dgm:pt modelId="{9CF2E37F-0FBE-4C4F-A023-48B0B50F52DB}" type="pres">
      <dgm:prSet presAssocID="{D882BF53-B0BE-4A22-A408-6448C58058D5}" presName="spaceBetweenRectangles" presStyleCnt="0"/>
      <dgm:spPr/>
    </dgm:pt>
    <dgm:pt modelId="{0F4474D3-EA60-416A-9675-1C9FAD889DA2}" type="pres">
      <dgm:prSet presAssocID="{7C28215A-BB87-48C0-8DC9-598796A7657D}" presName="parentLin" presStyleCnt="0"/>
      <dgm:spPr/>
    </dgm:pt>
    <dgm:pt modelId="{99AA2D18-134C-4493-A5E4-FD48D668ED42}" type="pres">
      <dgm:prSet presAssocID="{7C28215A-BB87-48C0-8DC9-598796A7657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CB303B1-8756-4156-8473-3DE15535BFAF}" type="pres">
      <dgm:prSet presAssocID="{7C28215A-BB87-48C0-8DC9-598796A7657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E984E-FF2B-41CB-9618-555DDBBA8598}" type="pres">
      <dgm:prSet presAssocID="{7C28215A-BB87-48C0-8DC9-598796A7657D}" presName="negativeSpace" presStyleCnt="0"/>
      <dgm:spPr/>
    </dgm:pt>
    <dgm:pt modelId="{211AF92D-7162-4F84-B24D-F2CA20B3BA35}" type="pres">
      <dgm:prSet presAssocID="{7C28215A-BB87-48C0-8DC9-598796A7657D}" presName="childText" presStyleLbl="conFgAcc1" presStyleIdx="1" presStyleCnt="3">
        <dgm:presLayoutVars>
          <dgm:bulletEnabled val="1"/>
        </dgm:presLayoutVars>
      </dgm:prSet>
      <dgm:spPr/>
    </dgm:pt>
    <dgm:pt modelId="{D2BBB109-85C5-4CE5-B1D5-A182A280194A}" type="pres">
      <dgm:prSet presAssocID="{C54A7DFD-AF05-44D2-9B00-7EAFFDFB3645}" presName="spaceBetweenRectangles" presStyleCnt="0"/>
      <dgm:spPr/>
    </dgm:pt>
    <dgm:pt modelId="{210B44A8-E9E1-4E27-A053-F2608726342C}" type="pres">
      <dgm:prSet presAssocID="{FDF0B3C1-168A-4461-BEAE-81050117C843}" presName="parentLin" presStyleCnt="0"/>
      <dgm:spPr/>
    </dgm:pt>
    <dgm:pt modelId="{6AE59446-4B8B-43F7-A28B-37C05D7E67A6}" type="pres">
      <dgm:prSet presAssocID="{FDF0B3C1-168A-4461-BEAE-81050117C84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47B976E-05C1-4DEE-B588-67AD98EC93A2}" type="pres">
      <dgm:prSet presAssocID="{FDF0B3C1-168A-4461-BEAE-81050117C84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F4CC7-C46A-45BD-A493-941FCF3ADBA9}" type="pres">
      <dgm:prSet presAssocID="{FDF0B3C1-168A-4461-BEAE-81050117C843}" presName="negativeSpace" presStyleCnt="0"/>
      <dgm:spPr/>
    </dgm:pt>
    <dgm:pt modelId="{4C1365C4-11CD-4005-A6FC-1E6FDFA61AAE}" type="pres">
      <dgm:prSet presAssocID="{FDF0B3C1-168A-4461-BEAE-81050117C84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C6489ED-615D-4934-9705-104F53B2A1AE}" type="presOf" srcId="{7C28215A-BB87-48C0-8DC9-598796A7657D}" destId="{FCB303B1-8756-4156-8473-3DE15535BFAF}" srcOrd="1" destOrd="0" presId="urn:microsoft.com/office/officeart/2005/8/layout/list1"/>
    <dgm:cxn modelId="{57E42CE7-D8C2-494C-A6AF-EF9997D60214}" type="presOf" srcId="{E7A69C0C-8057-4D85-A3C0-26DAA4F27525}" destId="{90BCA071-EDC9-4DFC-883F-07EC5895F9F2}" srcOrd="0" destOrd="0" presId="urn:microsoft.com/office/officeart/2005/8/layout/list1"/>
    <dgm:cxn modelId="{ED6F71BE-F237-4A52-890B-DD08D7F0606E}" srcId="{73D9081C-603B-4B94-BAAA-F577824EACB2}" destId="{E7A69C0C-8057-4D85-A3C0-26DAA4F27525}" srcOrd="0" destOrd="0" parTransId="{780B7072-B364-4DF0-87C3-270C4B09BC00}" sibTransId="{D882BF53-B0BE-4A22-A408-6448C58058D5}"/>
    <dgm:cxn modelId="{92873AF7-6BDE-403A-9F41-53B15B89E67C}" type="presOf" srcId="{E7A69C0C-8057-4D85-A3C0-26DAA4F27525}" destId="{E407ECC0-01BA-405D-BEF1-7450E5D740E1}" srcOrd="1" destOrd="0" presId="urn:microsoft.com/office/officeart/2005/8/layout/list1"/>
    <dgm:cxn modelId="{7838A7B3-9930-4948-8E94-B3C7A86AEF9F}" type="presOf" srcId="{FDF0B3C1-168A-4461-BEAE-81050117C843}" destId="{6AE59446-4B8B-43F7-A28B-37C05D7E67A6}" srcOrd="0" destOrd="0" presId="urn:microsoft.com/office/officeart/2005/8/layout/list1"/>
    <dgm:cxn modelId="{2CD79425-F9F6-4FFA-9D6F-E41941FFB6B6}" type="presOf" srcId="{73D9081C-603B-4B94-BAAA-F577824EACB2}" destId="{CC1AACBE-1951-4061-B227-D1A206D9CBA6}" srcOrd="0" destOrd="0" presId="urn:microsoft.com/office/officeart/2005/8/layout/list1"/>
    <dgm:cxn modelId="{535E38D8-1CF4-4A96-806C-A905300EBD25}" type="presOf" srcId="{FDF0B3C1-168A-4461-BEAE-81050117C843}" destId="{847B976E-05C1-4DEE-B588-67AD98EC93A2}" srcOrd="1" destOrd="0" presId="urn:microsoft.com/office/officeart/2005/8/layout/list1"/>
    <dgm:cxn modelId="{67994AD7-4797-4FC1-AFE0-9A39ACF05A17}" type="presOf" srcId="{7C28215A-BB87-48C0-8DC9-598796A7657D}" destId="{99AA2D18-134C-4493-A5E4-FD48D668ED42}" srcOrd="0" destOrd="0" presId="urn:microsoft.com/office/officeart/2005/8/layout/list1"/>
    <dgm:cxn modelId="{34CF21E3-018B-4316-811D-0B3C0FAC709A}" srcId="{73D9081C-603B-4B94-BAAA-F577824EACB2}" destId="{7C28215A-BB87-48C0-8DC9-598796A7657D}" srcOrd="1" destOrd="0" parTransId="{F3FFAB53-E3B9-4858-9C7F-43C5D0AA978C}" sibTransId="{C54A7DFD-AF05-44D2-9B00-7EAFFDFB3645}"/>
    <dgm:cxn modelId="{3527DDD8-21FA-4EB4-B31C-E3F910D4A04B}" srcId="{73D9081C-603B-4B94-BAAA-F577824EACB2}" destId="{FDF0B3C1-168A-4461-BEAE-81050117C843}" srcOrd="2" destOrd="0" parTransId="{22D8DA03-6441-46AF-BBC0-D3CC0DCA7C58}" sibTransId="{2A31B576-023F-4FB7-A411-53998FADD6D4}"/>
    <dgm:cxn modelId="{D0D1327D-175A-49F0-8C83-F63C53C9B4F8}" type="presParOf" srcId="{CC1AACBE-1951-4061-B227-D1A206D9CBA6}" destId="{D8AF11FB-1ABF-40B5-BC85-8D8C13CC6A31}" srcOrd="0" destOrd="0" presId="urn:microsoft.com/office/officeart/2005/8/layout/list1"/>
    <dgm:cxn modelId="{F51C47A4-EF6D-4A28-A922-4151D2BF95E0}" type="presParOf" srcId="{D8AF11FB-1ABF-40B5-BC85-8D8C13CC6A31}" destId="{90BCA071-EDC9-4DFC-883F-07EC5895F9F2}" srcOrd="0" destOrd="0" presId="urn:microsoft.com/office/officeart/2005/8/layout/list1"/>
    <dgm:cxn modelId="{7DBBA85B-3512-490A-B73E-C1A7C4C08D16}" type="presParOf" srcId="{D8AF11FB-1ABF-40B5-BC85-8D8C13CC6A31}" destId="{E407ECC0-01BA-405D-BEF1-7450E5D740E1}" srcOrd="1" destOrd="0" presId="urn:microsoft.com/office/officeart/2005/8/layout/list1"/>
    <dgm:cxn modelId="{6C809138-7309-4540-8E17-1C3FDAE786DD}" type="presParOf" srcId="{CC1AACBE-1951-4061-B227-D1A206D9CBA6}" destId="{1752CF85-D870-4542-9535-749452E0EBF2}" srcOrd="1" destOrd="0" presId="urn:microsoft.com/office/officeart/2005/8/layout/list1"/>
    <dgm:cxn modelId="{A0B87016-F4C6-4250-AA77-1F6856F23C98}" type="presParOf" srcId="{CC1AACBE-1951-4061-B227-D1A206D9CBA6}" destId="{DADB3DCE-D54B-436A-87E2-BFF7533AE21F}" srcOrd="2" destOrd="0" presId="urn:microsoft.com/office/officeart/2005/8/layout/list1"/>
    <dgm:cxn modelId="{5A9F8651-B357-4EEC-B0B9-F5CE2CE71797}" type="presParOf" srcId="{CC1AACBE-1951-4061-B227-D1A206D9CBA6}" destId="{9CF2E37F-0FBE-4C4F-A023-48B0B50F52DB}" srcOrd="3" destOrd="0" presId="urn:microsoft.com/office/officeart/2005/8/layout/list1"/>
    <dgm:cxn modelId="{3CDD84F7-9A31-4AA3-861A-AA1D7B2BA8A9}" type="presParOf" srcId="{CC1AACBE-1951-4061-B227-D1A206D9CBA6}" destId="{0F4474D3-EA60-416A-9675-1C9FAD889DA2}" srcOrd="4" destOrd="0" presId="urn:microsoft.com/office/officeart/2005/8/layout/list1"/>
    <dgm:cxn modelId="{3A596629-DAB1-487A-AA3A-28EE33BC0CFB}" type="presParOf" srcId="{0F4474D3-EA60-416A-9675-1C9FAD889DA2}" destId="{99AA2D18-134C-4493-A5E4-FD48D668ED42}" srcOrd="0" destOrd="0" presId="urn:microsoft.com/office/officeart/2005/8/layout/list1"/>
    <dgm:cxn modelId="{C2E56FD0-2833-4E27-9B91-A9455128B41A}" type="presParOf" srcId="{0F4474D3-EA60-416A-9675-1C9FAD889DA2}" destId="{FCB303B1-8756-4156-8473-3DE15535BFAF}" srcOrd="1" destOrd="0" presId="urn:microsoft.com/office/officeart/2005/8/layout/list1"/>
    <dgm:cxn modelId="{0C8C9C24-FE2F-46F6-A3A6-3042DABBE294}" type="presParOf" srcId="{CC1AACBE-1951-4061-B227-D1A206D9CBA6}" destId="{70BE984E-FF2B-41CB-9618-555DDBBA8598}" srcOrd="5" destOrd="0" presId="urn:microsoft.com/office/officeart/2005/8/layout/list1"/>
    <dgm:cxn modelId="{831E4408-C130-4418-BFDE-A75B1CE65320}" type="presParOf" srcId="{CC1AACBE-1951-4061-B227-D1A206D9CBA6}" destId="{211AF92D-7162-4F84-B24D-F2CA20B3BA35}" srcOrd="6" destOrd="0" presId="urn:microsoft.com/office/officeart/2005/8/layout/list1"/>
    <dgm:cxn modelId="{E9220A6D-1C14-4C95-8867-6C4E28C81820}" type="presParOf" srcId="{CC1AACBE-1951-4061-B227-D1A206D9CBA6}" destId="{D2BBB109-85C5-4CE5-B1D5-A182A280194A}" srcOrd="7" destOrd="0" presId="urn:microsoft.com/office/officeart/2005/8/layout/list1"/>
    <dgm:cxn modelId="{009DBDD6-CA03-4974-9306-FE2C4117A6AF}" type="presParOf" srcId="{CC1AACBE-1951-4061-B227-D1A206D9CBA6}" destId="{210B44A8-E9E1-4E27-A053-F2608726342C}" srcOrd="8" destOrd="0" presId="urn:microsoft.com/office/officeart/2005/8/layout/list1"/>
    <dgm:cxn modelId="{9AD16DD6-699C-4FCC-AF1D-AE64E06F0CD5}" type="presParOf" srcId="{210B44A8-E9E1-4E27-A053-F2608726342C}" destId="{6AE59446-4B8B-43F7-A28B-37C05D7E67A6}" srcOrd="0" destOrd="0" presId="urn:microsoft.com/office/officeart/2005/8/layout/list1"/>
    <dgm:cxn modelId="{B1E67070-7CD9-46F3-9545-A7528ED1732E}" type="presParOf" srcId="{210B44A8-E9E1-4E27-A053-F2608726342C}" destId="{847B976E-05C1-4DEE-B588-67AD98EC93A2}" srcOrd="1" destOrd="0" presId="urn:microsoft.com/office/officeart/2005/8/layout/list1"/>
    <dgm:cxn modelId="{A4C7029A-F3A1-4E33-ACA2-2D0E02671773}" type="presParOf" srcId="{CC1AACBE-1951-4061-B227-D1A206D9CBA6}" destId="{9CCF4CC7-C46A-45BD-A493-941FCF3ADBA9}" srcOrd="9" destOrd="0" presId="urn:microsoft.com/office/officeart/2005/8/layout/list1"/>
    <dgm:cxn modelId="{C190F2D0-9118-4E43-B45A-12D5275561A9}" type="presParOf" srcId="{CC1AACBE-1951-4061-B227-D1A206D9CBA6}" destId="{4C1365C4-11CD-4005-A6FC-1E6FDFA61A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B3DCE-D54B-436A-87E2-BFF7533AE21F}">
      <dsp:nvSpPr>
        <dsp:cNvPr id="0" name=""/>
        <dsp:cNvSpPr/>
      </dsp:nvSpPr>
      <dsp:spPr>
        <a:xfrm>
          <a:off x="0" y="2070167"/>
          <a:ext cx="8208912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07ECC0-01BA-405D-BEF1-7450E5D740E1}">
      <dsp:nvSpPr>
        <dsp:cNvPr id="0" name=""/>
        <dsp:cNvSpPr/>
      </dsp:nvSpPr>
      <dsp:spPr>
        <a:xfrm>
          <a:off x="410445" y="1760207"/>
          <a:ext cx="5746238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Воспроизведение знаний</a:t>
          </a:r>
          <a:endParaRPr lang="ru-RU" sz="2100" kern="1200" dirty="0"/>
        </a:p>
      </dsp:txBody>
      <dsp:txXfrm>
        <a:off x="440707" y="1790469"/>
        <a:ext cx="5685714" cy="559396"/>
      </dsp:txXfrm>
    </dsp:sp>
    <dsp:sp modelId="{211AF92D-7162-4F84-B24D-F2CA20B3BA35}">
      <dsp:nvSpPr>
        <dsp:cNvPr id="0" name=""/>
        <dsp:cNvSpPr/>
      </dsp:nvSpPr>
      <dsp:spPr>
        <a:xfrm>
          <a:off x="0" y="3022727"/>
          <a:ext cx="8208912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B303B1-8756-4156-8473-3DE15535BFAF}">
      <dsp:nvSpPr>
        <dsp:cNvPr id="0" name=""/>
        <dsp:cNvSpPr/>
      </dsp:nvSpPr>
      <dsp:spPr>
        <a:xfrm>
          <a:off x="410445" y="2712767"/>
          <a:ext cx="5746238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Применение знаний в знакомой ситуации</a:t>
          </a:r>
          <a:endParaRPr lang="ru-RU" sz="2100" kern="1200" dirty="0"/>
        </a:p>
      </dsp:txBody>
      <dsp:txXfrm>
        <a:off x="440707" y="2743029"/>
        <a:ext cx="5685714" cy="559396"/>
      </dsp:txXfrm>
    </dsp:sp>
    <dsp:sp modelId="{4C1365C4-11CD-4005-A6FC-1E6FDFA61AAE}">
      <dsp:nvSpPr>
        <dsp:cNvPr id="0" name=""/>
        <dsp:cNvSpPr/>
      </dsp:nvSpPr>
      <dsp:spPr>
        <a:xfrm>
          <a:off x="0" y="3975288"/>
          <a:ext cx="8208912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7B976E-05C1-4DEE-B588-67AD98EC93A2}">
      <dsp:nvSpPr>
        <dsp:cNvPr id="0" name=""/>
        <dsp:cNvSpPr/>
      </dsp:nvSpPr>
      <dsp:spPr>
        <a:xfrm>
          <a:off x="410445" y="3665327"/>
          <a:ext cx="5746238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Применение знаний в незнакомой ситуации</a:t>
          </a:r>
          <a:endParaRPr lang="ru-RU" sz="2100" kern="1200" dirty="0"/>
        </a:p>
      </dsp:txBody>
      <dsp:txXfrm>
        <a:off x="440707" y="3695589"/>
        <a:ext cx="5685714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C11B9-3FBA-4018-9CDE-F5DD01B68866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7ABC3-6F85-4B7A-81B0-4FDBD3668F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487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279401-DA65-407D-ABD2-0682DD2AF83F}" type="slidenum">
              <a:rPr lang="ru-RU" altLang="ru-RU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1E3747-0E0C-4157-ABEB-D8336F9D0993}" type="slidenum">
              <a:rPr lang="ru-RU" altLang="ru-RU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989758B-6D14-460A-A07D-4B28464651AF}" type="slidenum">
              <a:rPr lang="ru-RU" altLang="ru-RU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1B4978-920A-461B-89EF-A059EFFC7E64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ru-RU" altLang="ru-RU" sz="1400"/>
              <a:t>	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8E38E5-CBFD-4F64-A01B-ADDC7CE0B263}" type="slidenum">
              <a:rPr lang="ru-RU" altLang="ru-RU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0F51E1-28B4-42D2-BF2E-681CEA8CFD61}" type="slidenum">
              <a:rPr lang="ru-RU" altLang="ru-RU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480223-A1FD-4E52-9376-376B8D30AC39}" type="slidenum">
              <a:rPr lang="ru-RU" altLang="ru-RU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400" smtClean="0"/>
              <a:t>	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AC959F7B-4B30-4D8E-ADBB-377926A8BCDC}" type="slidenum">
              <a:rPr lang="ru-RU" altLang="ru-RU" sz="1200"/>
              <a:pPr algn="r" eaLnBrk="1" hangingPunct="1"/>
              <a:t>18</a:t>
            </a:fld>
            <a:endParaRPr lang="ru-RU" altLang="ru-RU" sz="1200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0"/>
              </a:spcBef>
              <a:buFontTx/>
              <a:buChar char="•"/>
            </a:pPr>
            <a:endParaRPr lang="ru-RU" alt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911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8E8FBB-6D26-48B9-81FC-A803913CEF8E}" type="slidenum">
              <a:rPr lang="ru-R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vampirheart.photoconcept.ru/files/gallery/gal_rating/r_portrait/5273.JPG" TargetMode="Externa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http://vampirheart.photoconcept.ru/files/gallery/gal_rating/r_portrait/5273.JPG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hyperlink" Target="http://www.from-ua.com/images/articles/c233393-sesia.jpg" TargetMode="External"/><Relationship Id="rId4" Type="http://schemas.openxmlformats.org/officeDocument/2006/relationships/image" Target="../media/image10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544616" cy="38884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ДОСТИЖЕНИЙ РЕЗУЛЬТАТОВ ОБРАЗОВАНИЯ </a:t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НАЧАЛЬНОЙ ШКОЛЕ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517232"/>
            <a:ext cx="3816424" cy="129614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Л.Н. АЗАРОВА</a:t>
            </a:r>
          </a:p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 - 2015</a:t>
            </a:r>
          </a:p>
        </p:txBody>
      </p:sp>
    </p:spTree>
    <p:extLst>
      <p:ext uri="{BB962C8B-B14F-4D97-AF65-F5344CB8AC3E}">
        <p14:creationId xmlns:p14="http://schemas.microsoft.com/office/powerpoint/2010/main" xmlns="" val="7038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-274638" y="-209550"/>
            <a:ext cx="8229601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Чему  учить?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25" y="652463"/>
            <a:ext cx="7488238" cy="1905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mtClean="0"/>
              <a:t>	В 20 веке за каждые 10 лет научно-технических открытий делалось больше, чем за предыдущие столетия. 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04800" y="2741613"/>
            <a:ext cx="2514600" cy="915987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cs typeface="+mn-cs"/>
              </a:rPr>
              <a:t>Объем информации увеличился в несколько раз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215063" y="2741613"/>
            <a:ext cx="2667000" cy="915987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altLang="ru-RU" b="1" dirty="0">
                <a:solidFill>
                  <a:schemeClr val="bg1"/>
                </a:solidFill>
                <a:latin typeface="+mn-lt"/>
                <a:cs typeface="+mn-cs"/>
              </a:rPr>
              <a:t>Человеческие возможности остались прежние </a:t>
            </a:r>
          </a:p>
        </p:txBody>
      </p:sp>
      <p:pic>
        <p:nvPicPr>
          <p:cNvPr id="13318" name="Picture 8" descr="кни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1513" y="2133600"/>
            <a:ext cx="1281112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9" descr="24m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16113"/>
            <a:ext cx="2514600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5" descr="C:\Users\Lusy\AppData\Local\Microsoft\Windows\Temporary Internet Files\Content.IE5\MY9333N6\MP900442301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60350"/>
            <a:ext cx="20161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477838" y="4155070"/>
            <a:ext cx="8486775" cy="1825625"/>
          </a:xfrm>
          <a:prstGeom prst="rect">
            <a:avLst/>
          </a:prstGeom>
          <a:solidFill>
            <a:srgbClr val="FFFF00"/>
          </a:solidFill>
        </p:spPr>
        <p:txBody>
          <a:bodyPr>
            <a:normAutofit/>
          </a:bodyPr>
          <a:lstStyle>
            <a:lvl1pPr marL="420624" indent="-38404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76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56032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37744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9047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мыслить, предполагать, ошибаться (не боясь ошибок);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спорить, доказывая свою точку зрения;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умению слушать и слышать;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 своих интересах весь опыт человечества;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сохранять, приумножать и творить культуру.</a:t>
            </a:r>
          </a:p>
          <a:p>
            <a:pPr fontAlgn="auto">
              <a:spcAft>
                <a:spcPts val="0"/>
              </a:spcAft>
              <a:defRPr/>
            </a:pPr>
            <a:endParaRPr lang="ru-RU" altLang="ru-RU" sz="2400" dirty="0">
              <a:solidFill>
                <a:schemeClr val="bg1"/>
              </a:solidFill>
            </a:endParaRPr>
          </a:p>
        </p:txBody>
      </p:sp>
      <p:sp>
        <p:nvSpPr>
          <p:cNvPr id="13322" name="Text Box 6"/>
          <p:cNvSpPr txBox="1">
            <a:spLocks noChangeArrowheads="1"/>
          </p:cNvSpPr>
          <p:nvPr/>
        </p:nvSpPr>
        <p:spPr bwMode="auto">
          <a:xfrm>
            <a:off x="606425" y="6035675"/>
            <a:ext cx="77724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ru-RU" altLang="ru-RU" sz="2400" b="1" dirty="0">
                <a:solidFill>
                  <a:srgbClr val="C00000"/>
                </a:solidFill>
              </a:rPr>
              <a:t>Добывать необходимые знания и  творчески их использовать в жизненной ситуации.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22526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84576"/>
          </a:xfrm>
        </p:spPr>
        <p:txBody>
          <a:bodyPr>
            <a:normAutofit/>
          </a:bodyPr>
          <a:lstStyle/>
          <a:p>
            <a:r>
              <a:rPr lang="ru-RU" dirty="0"/>
              <a:t>образовательную ценность </a:t>
            </a:r>
            <a:r>
              <a:rPr lang="ru-RU" dirty="0" smtClean="0"/>
              <a:t>представляет </a:t>
            </a:r>
            <a:r>
              <a:rPr lang="ru-RU" dirty="0"/>
              <a:t>не столько присвоенная человеком система знаний, сколько </a:t>
            </a:r>
            <a:r>
              <a:rPr lang="ru-RU" dirty="0" smtClean="0"/>
              <a:t>освоение </a:t>
            </a:r>
            <a:r>
              <a:rPr lang="ru-RU" dirty="0"/>
              <a:t>способов их </a:t>
            </a:r>
            <a:r>
              <a:rPr lang="ru-RU" dirty="0" smtClean="0"/>
              <a:t>получения</a:t>
            </a:r>
          </a:p>
          <a:p>
            <a:r>
              <a:rPr lang="ru-RU" dirty="0" smtClean="0"/>
              <a:t>качество </a:t>
            </a:r>
            <a:r>
              <a:rPr lang="ru-RU" dirty="0"/>
              <a:t>образования </a:t>
            </a:r>
            <a:r>
              <a:rPr lang="ru-RU" dirty="0" smtClean="0"/>
              <a:t>не отождествляется с качеством знаний</a:t>
            </a:r>
          </a:p>
          <a:p>
            <a:r>
              <a:rPr lang="ru-RU" dirty="0" smtClean="0"/>
              <a:t>критериями </a:t>
            </a:r>
            <a:r>
              <a:rPr lang="ru-RU" dirty="0"/>
              <a:t>оценки эффективности учебного процесса выступают продуктивные изменения личности школьника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130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ОЦЕНКИ КАЧЕСТВА 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147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Правильный ответ /структура знаний</a:t>
            </a:r>
          </a:p>
          <a:p>
            <a:r>
              <a:rPr lang="ru-RU" b="1" dirty="0"/>
              <a:t>результат и сам процесс, приводящий к </a:t>
            </a:r>
            <a:r>
              <a:rPr lang="ru-RU" b="1" dirty="0" smtClean="0"/>
              <a:t>нему (</a:t>
            </a:r>
            <a:r>
              <a:rPr lang="ru-RU" dirty="0"/>
              <a:t>деятельность учащегося, направленная на получение </a:t>
            </a:r>
            <a:r>
              <a:rPr lang="ru-RU" dirty="0" smtClean="0"/>
              <a:t>результата)</a:t>
            </a:r>
          </a:p>
          <a:p>
            <a:r>
              <a:rPr lang="ru-RU" b="1" i="1" dirty="0"/>
              <a:t>способность продуктивно и эффективно действовать.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130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ВОЗМОЖНЫЕ ПОКАЗАТЕЛИ РЕЗУЛЬТАТОВ ОБРАЗОВАНИЯ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6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?id=207217912-03&amp;tov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205038"/>
            <a:ext cx="262731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MPj0439318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125" y="0"/>
            <a:ext cx="25558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progr_univ-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9725"/>
            <a:ext cx="2305050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755650" y="6092825"/>
            <a:ext cx="255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/>
              <a:t>КОМПЕТЕНЦИИ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3059113" y="4581525"/>
            <a:ext cx="2892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/>
              <a:t>ДЕЯТЕЛЬНОСТЬ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508625" y="3573463"/>
            <a:ext cx="34559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/>
              <a:t>КОМПЕТЕН</a:t>
            </a:r>
            <a:r>
              <a:rPr lang="ru-RU" altLang="ru-RU" sz="2800" b="1">
                <a:solidFill>
                  <a:srgbClr val="FF0000"/>
                </a:solidFill>
              </a:rPr>
              <a:t>ТНОСТЬ</a:t>
            </a: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 rot="-2328593">
            <a:off x="714410" y="1453361"/>
            <a:ext cx="4549780" cy="584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11188" y="1700213"/>
            <a:ext cx="74090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6000" b="1" dirty="0">
                <a:solidFill>
                  <a:srgbClr val="FF0000"/>
                </a:solidFill>
                <a:latin typeface="Broadway" pitchFamily="82" charset="0"/>
              </a:rPr>
              <a:t>С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600200" y="803275"/>
            <a:ext cx="71365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6000" b="1" dirty="0">
                <a:solidFill>
                  <a:srgbClr val="FF0000"/>
                </a:solidFill>
                <a:latin typeface="Broadway" pitchFamily="82" charset="0"/>
              </a:rPr>
              <a:t>Д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2700338" y="141288"/>
            <a:ext cx="7825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6000" b="1" dirty="0">
                <a:solidFill>
                  <a:srgbClr val="FF0000"/>
                </a:solidFill>
                <a:latin typeface="Broadway" pitchFamily="82" charset="0"/>
              </a:rPr>
              <a:t>П</a:t>
            </a: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 rot="-2328593">
            <a:off x="4211638" y="5157788"/>
            <a:ext cx="3529012" cy="5842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547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104435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alt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alt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деятельностной</a:t>
            </a:r>
            <a:endParaRPr lang="ru-RU" altLang="ru-R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</a:pPr>
            <a:r>
              <a:rPr lang="ru-RU" alt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парадигмы </a:t>
            </a:r>
            <a:r>
              <a:rPr lang="ru-RU" alt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личности</a:t>
            </a:r>
            <a:endParaRPr lang="ru-RU" alt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245344" y="1520788"/>
            <a:ext cx="6480000" cy="900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eaLnBrk="0" hangingPunct="0"/>
            <a:r>
              <a:rPr lang="ru-RU" altLang="ru-RU" sz="3200" b="1" i="1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хочу учиться</a:t>
            </a:r>
            <a:endParaRPr lang="ru-RU" altLang="ru-RU" sz="3200" b="1" i="1" dirty="0">
              <a:solidFill>
                <a:srgbClr val="29292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41760" y="2960948"/>
            <a:ext cx="6480000" cy="900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eaLnBrk="0" hangingPunct="0"/>
            <a:r>
              <a:rPr lang="ru-RU" altLang="ru-RU" sz="3200" b="1" i="1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могу учиться</a:t>
            </a:r>
            <a:endParaRPr lang="ru-RU" altLang="ru-RU" sz="3200" b="1" i="1" dirty="0">
              <a:solidFill>
                <a:srgbClr val="29292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29184" y="4185084"/>
            <a:ext cx="6480000" cy="1800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eaLnBrk="0" hangingPunct="0"/>
            <a:r>
              <a:rPr lang="ru-RU" altLang="ru-RU" sz="3200" b="1" i="1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владею необходимыми</a:t>
            </a:r>
          </a:p>
          <a:p>
            <a:pPr eaLnBrk="0" hangingPunct="0"/>
            <a:r>
              <a:rPr lang="ru-RU" altLang="ru-RU" sz="3200" b="1" i="1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понятийными средствами</a:t>
            </a:r>
          </a:p>
          <a:p>
            <a:pPr eaLnBrk="0" hangingPunct="0"/>
            <a:r>
              <a:rPr lang="ru-RU" altLang="ru-RU" sz="3200" b="1" i="1" dirty="0" smtClean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инструментами познания</a:t>
            </a:r>
            <a:endParaRPr lang="ru-RU" altLang="ru-RU" sz="3200" b="1" i="1" dirty="0">
              <a:solidFill>
                <a:srgbClr val="29292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80030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104457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alt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деятельностной</a:t>
            </a:r>
            <a:endParaRPr lang="ru-RU" alt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парадигмы </a:t>
            </a:r>
            <a:r>
              <a:rPr lang="ru-RU" alt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личности</a:t>
            </a: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971550" y="3357563"/>
            <a:ext cx="7373938" cy="26638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ru-RU" altLang="ru-RU" sz="3600" b="1">
                <a:solidFill>
                  <a:srgbClr val="292929"/>
                </a:solidFill>
              </a:rPr>
              <a:t>Хочу (и знаю, зачем </a:t>
            </a:r>
            <a:r>
              <a:rPr lang="ru-RU" altLang="ru-RU" sz="3600" b="1" u="sng">
                <a:solidFill>
                  <a:srgbClr val="292929"/>
                </a:solidFill>
              </a:rPr>
              <a:t>мне</a:t>
            </a:r>
            <a:r>
              <a:rPr lang="ru-RU" altLang="ru-RU" sz="3600" b="1">
                <a:solidFill>
                  <a:srgbClr val="292929"/>
                </a:solidFill>
              </a:rPr>
              <a:t> это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3600" b="1">
                <a:solidFill>
                  <a:srgbClr val="292929"/>
                </a:solidFill>
              </a:rPr>
              <a:t>нужно):</a:t>
            </a:r>
            <a:r>
              <a:rPr lang="ru-RU" altLang="ru-RU" sz="2800">
                <a:solidFill>
                  <a:srgbClr val="292929"/>
                </a:solidFill>
              </a:rPr>
              <a:t> найти ответ на вопрос, узнать, 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2800">
                <a:solidFill>
                  <a:srgbClr val="292929"/>
                </a:solidFill>
              </a:rPr>
              <a:t>понять, разобраться, лучше что-то делать,</a:t>
            </a:r>
          </a:p>
          <a:p>
            <a:pPr eaLnBrk="1" hangingPunct="1">
              <a:lnSpc>
                <a:spcPct val="120000"/>
              </a:lnSpc>
            </a:pPr>
            <a:r>
              <a:rPr lang="ru-RU" altLang="ru-RU" sz="2800">
                <a:solidFill>
                  <a:srgbClr val="292929"/>
                </a:solidFill>
              </a:rPr>
              <a:t>добиться определенного результата…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885825" y="1916113"/>
            <a:ext cx="7372350" cy="7572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altLang="ru-RU" sz="3600" b="1" i="1" dirty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Хочу учиться</a:t>
            </a:r>
          </a:p>
        </p:txBody>
      </p:sp>
    </p:spTree>
    <p:extLst>
      <p:ext uri="{BB962C8B-B14F-4D97-AF65-F5344CB8AC3E}">
        <p14:creationId xmlns:p14="http://schemas.microsoft.com/office/powerpoint/2010/main" xmlns="" val="8195095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104457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alt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деятельностной</a:t>
            </a:r>
            <a:endParaRPr lang="ru-RU" alt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парадигмы </a:t>
            </a:r>
            <a:r>
              <a:rPr lang="ru-RU" alt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личности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250825" y="1376363"/>
            <a:ext cx="8677275" cy="7921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altLang="ru-RU" sz="3600" b="1" i="1" dirty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Могу учиться</a:t>
            </a: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107950" y="2457450"/>
            <a:ext cx="8964613" cy="40671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marL="3600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понимаю, </a:t>
            </a:r>
            <a:r>
              <a:rPr lang="ru-RU" altLang="ru-RU" sz="2800" u="sng" dirty="0">
                <a:solidFill>
                  <a:srgbClr val="292929"/>
                </a:solidFill>
              </a:rPr>
              <a:t>что</a:t>
            </a:r>
            <a:r>
              <a:rPr lang="ru-RU" altLang="ru-RU" sz="2800" dirty="0">
                <a:solidFill>
                  <a:srgbClr val="292929"/>
                </a:solidFill>
              </a:rPr>
              <a:t> я делаю и </a:t>
            </a:r>
            <a:r>
              <a:rPr lang="ru-RU" altLang="ru-RU" sz="2800" u="sng" dirty="0">
                <a:solidFill>
                  <a:srgbClr val="292929"/>
                </a:solidFill>
              </a:rPr>
              <a:t>зачем</a:t>
            </a:r>
            <a:r>
              <a:rPr lang="ru-RU" altLang="ru-RU" sz="2800" dirty="0">
                <a:solidFill>
                  <a:srgbClr val="292929"/>
                </a:solidFill>
              </a:rPr>
              <a:t>; на какой вопрос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ищу ответ или какой хочу получить результат;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ru-RU" altLang="ru-RU" sz="1000" dirty="0">
              <a:solidFill>
                <a:srgbClr val="292929"/>
              </a:solidFill>
            </a:endParaRP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могу </a:t>
            </a:r>
            <a:r>
              <a:rPr lang="ru-RU" altLang="ru-RU" sz="2800" i="1" dirty="0">
                <a:solidFill>
                  <a:srgbClr val="292929"/>
                </a:solidFill>
              </a:rPr>
              <a:t>организовать</a:t>
            </a:r>
            <a:r>
              <a:rPr lang="ru-RU" altLang="ru-RU" sz="2800" dirty="0">
                <a:solidFill>
                  <a:srgbClr val="292929"/>
                </a:solidFill>
              </a:rPr>
              <a:t> и </a:t>
            </a:r>
            <a:r>
              <a:rPr lang="ru-RU" altLang="ru-RU" sz="2800" i="1" dirty="0">
                <a:solidFill>
                  <a:srgbClr val="292929"/>
                </a:solidFill>
              </a:rPr>
              <a:t>проконтролировать</a:t>
            </a:r>
            <a:r>
              <a:rPr lang="ru-RU" altLang="ru-RU" sz="2800" dirty="0">
                <a:solidFill>
                  <a:srgbClr val="292929"/>
                </a:solidFill>
              </a:rPr>
              <a:t> свою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работу, при необходимости – </a:t>
            </a:r>
            <a:r>
              <a:rPr lang="ru-RU" altLang="ru-RU" sz="2800" i="1" dirty="0">
                <a:solidFill>
                  <a:srgbClr val="292929"/>
                </a:solidFill>
              </a:rPr>
              <a:t>найти ошибку </a:t>
            </a:r>
            <a:r>
              <a:rPr lang="ru-RU" altLang="ru-RU" sz="2800" dirty="0">
                <a:solidFill>
                  <a:srgbClr val="292929"/>
                </a:solidFill>
              </a:rPr>
              <a:t>и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исправить её, могу </a:t>
            </a:r>
            <a:r>
              <a:rPr lang="ru-RU" altLang="ru-RU" sz="2800" i="1" dirty="0">
                <a:solidFill>
                  <a:srgbClr val="292929"/>
                </a:solidFill>
              </a:rPr>
              <a:t>представить результаты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своей работы;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ru-RU" altLang="ru-RU" sz="1000" dirty="0">
              <a:solidFill>
                <a:srgbClr val="292929"/>
              </a:solidFill>
            </a:endParaRP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знаю, </a:t>
            </a:r>
            <a:r>
              <a:rPr lang="ru-RU" altLang="ru-RU" sz="2800" u="sng" dirty="0">
                <a:solidFill>
                  <a:srgbClr val="292929"/>
                </a:solidFill>
              </a:rPr>
              <a:t>как</a:t>
            </a:r>
            <a:r>
              <a:rPr lang="ru-RU" altLang="ru-RU" sz="2800" dirty="0">
                <a:solidFill>
                  <a:srgbClr val="292929"/>
                </a:solidFill>
              </a:rPr>
              <a:t> надо действовать и рассуждать; а если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не понимаю, не знаю или сомневаюсь – знаю,</a:t>
            </a:r>
          </a:p>
          <a:p>
            <a:pPr marL="72000">
              <a:lnSpc>
                <a:spcPct val="65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92929"/>
                </a:solidFill>
              </a:rPr>
              <a:t> </a:t>
            </a:r>
            <a:r>
              <a:rPr lang="ru-RU" altLang="ru-RU" sz="2800" i="1" dirty="0">
                <a:solidFill>
                  <a:srgbClr val="292929"/>
                </a:solidFill>
              </a:rPr>
              <a:t>где посмотреть </a:t>
            </a:r>
            <a:r>
              <a:rPr lang="ru-RU" altLang="ru-RU" sz="2800" dirty="0">
                <a:solidFill>
                  <a:srgbClr val="292929"/>
                </a:solidFill>
              </a:rPr>
              <a:t>или </a:t>
            </a:r>
            <a:r>
              <a:rPr lang="ru-RU" altLang="ru-RU" sz="2800" i="1" dirty="0">
                <a:solidFill>
                  <a:srgbClr val="292929"/>
                </a:solidFill>
              </a:rPr>
              <a:t>как и кому задать вопрос</a:t>
            </a:r>
            <a:r>
              <a:rPr lang="ru-RU" altLang="ru-RU" sz="2800" dirty="0">
                <a:solidFill>
                  <a:srgbClr val="292929"/>
                </a:solidFill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xmlns="" val="21233708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90011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</a:t>
            </a:r>
            <a:r>
              <a:rPr lang="ru-RU" alt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деятельностной</a:t>
            </a:r>
            <a:endParaRPr lang="ru-RU" alt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alt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парадигмы </a:t>
            </a:r>
            <a:r>
              <a:rPr lang="ru-RU" alt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 личности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61925" y="1196975"/>
            <a:ext cx="8820150" cy="10255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ru-RU" altLang="ru-RU" sz="3200" b="1" i="1" dirty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Владею необходимыми понятийными и </a:t>
            </a:r>
          </a:p>
          <a:p>
            <a:pPr algn="ctr" eaLnBrk="0" hangingPunct="0">
              <a:lnSpc>
                <a:spcPct val="85000"/>
              </a:lnSpc>
              <a:defRPr/>
            </a:pPr>
            <a:r>
              <a:rPr lang="ru-RU" altLang="ru-RU" sz="3200" b="1" i="1" dirty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инструментальными средствами</a:t>
            </a:r>
          </a:p>
        </p:txBody>
      </p:sp>
      <p:sp>
        <p:nvSpPr>
          <p:cNvPr id="24580" name="AutoShape 3"/>
          <p:cNvSpPr>
            <a:spLocks noChangeArrowheads="1"/>
          </p:cNvSpPr>
          <p:nvPr/>
        </p:nvSpPr>
        <p:spPr bwMode="auto">
          <a:xfrm>
            <a:off x="36513" y="2222500"/>
            <a:ext cx="9070975" cy="45370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marL="71438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ru-RU" altLang="ru-RU" sz="2400">
                <a:solidFill>
                  <a:srgbClr val="292929"/>
                </a:solidFill>
              </a:rPr>
              <a:t>знаю и могу пояснить </a:t>
            </a:r>
            <a:r>
              <a:rPr lang="ru-RU" altLang="ru-RU" sz="2400" b="1">
                <a:solidFill>
                  <a:srgbClr val="292929"/>
                </a:solidFill>
              </a:rPr>
              <a:t>значение терминов, понятий;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знаю </a:t>
            </a:r>
            <a:r>
              <a:rPr lang="ru-RU" altLang="ru-RU" sz="2400" b="1">
                <a:solidFill>
                  <a:srgbClr val="292929"/>
                </a:solidFill>
              </a:rPr>
              <a:t>правила</a:t>
            </a:r>
            <a:r>
              <a:rPr lang="ru-RU" altLang="ru-RU" sz="2400">
                <a:solidFill>
                  <a:srgbClr val="292929"/>
                </a:solidFill>
              </a:rPr>
              <a:t>, понимаю и могу объяснить </a:t>
            </a:r>
            <a:r>
              <a:rPr lang="ru-RU" altLang="ru-RU" sz="2400" b="1">
                <a:solidFill>
                  <a:srgbClr val="292929"/>
                </a:solidFill>
              </a:rPr>
              <a:t>смысл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 b="1">
                <a:solidFill>
                  <a:srgbClr val="292929"/>
                </a:solidFill>
              </a:rPr>
              <a:t> выражений</a:t>
            </a:r>
            <a:r>
              <a:rPr lang="ru-RU" altLang="ru-RU" sz="2400">
                <a:solidFill>
                  <a:srgbClr val="292929"/>
                </a:solidFill>
              </a:rPr>
              <a:t>, </a:t>
            </a:r>
            <a:r>
              <a:rPr lang="ru-RU" altLang="ru-RU" sz="2400" b="1">
                <a:solidFill>
                  <a:srgbClr val="292929"/>
                </a:solidFill>
              </a:rPr>
              <a:t>утверждений, формулировок</a:t>
            </a:r>
            <a:r>
              <a:rPr lang="ru-RU" altLang="ru-RU" sz="2400">
                <a:solidFill>
                  <a:srgbClr val="292929"/>
                </a:solidFill>
              </a:rPr>
              <a:t>;</a:t>
            </a:r>
          </a:p>
          <a:p>
            <a:pPr eaLnBrk="1" hangingPunct="1">
              <a:lnSpc>
                <a:spcPct val="85000"/>
              </a:lnSpc>
            </a:pPr>
            <a:endParaRPr lang="ru-RU" altLang="ru-RU" sz="600">
              <a:solidFill>
                <a:srgbClr val="292929"/>
              </a:solidFill>
            </a:endParaRPr>
          </a:p>
          <a:p>
            <a:pPr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ru-RU" altLang="ru-RU" sz="2400">
                <a:solidFill>
                  <a:srgbClr val="292929"/>
                </a:solidFill>
              </a:rPr>
              <a:t>могу прочитать и понять прочитанное, найти нужную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</a:t>
            </a:r>
            <a:r>
              <a:rPr lang="ru-RU" altLang="ru-RU" sz="2400" b="1">
                <a:solidFill>
                  <a:srgbClr val="292929"/>
                </a:solidFill>
              </a:rPr>
              <a:t>информацию</a:t>
            </a:r>
            <a:r>
              <a:rPr lang="ru-RU" altLang="ru-RU" sz="2400">
                <a:solidFill>
                  <a:srgbClr val="292929"/>
                </a:solidFill>
              </a:rPr>
              <a:t>;</a:t>
            </a:r>
          </a:p>
          <a:p>
            <a:pPr eaLnBrk="1" hangingPunct="1">
              <a:lnSpc>
                <a:spcPct val="85000"/>
              </a:lnSpc>
            </a:pPr>
            <a:endParaRPr lang="ru-RU" altLang="ru-RU" sz="600">
              <a:solidFill>
                <a:srgbClr val="292929"/>
              </a:solidFill>
            </a:endParaRPr>
          </a:p>
          <a:p>
            <a:pPr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ru-RU" altLang="ru-RU" sz="2400">
                <a:solidFill>
                  <a:srgbClr val="292929"/>
                </a:solidFill>
              </a:rPr>
              <a:t>умею пользоваться приёмами </a:t>
            </a:r>
            <a:r>
              <a:rPr lang="ru-RU" altLang="ru-RU" sz="2400" b="1">
                <a:solidFill>
                  <a:srgbClr val="292929"/>
                </a:solidFill>
              </a:rPr>
              <a:t>описания</a:t>
            </a:r>
            <a:r>
              <a:rPr lang="ru-RU" altLang="ru-RU" sz="2400">
                <a:solidFill>
                  <a:srgbClr val="292929"/>
                </a:solidFill>
              </a:rPr>
              <a:t> и </a:t>
            </a:r>
            <a:r>
              <a:rPr lang="ru-RU" altLang="ru-RU" sz="2400" b="1">
                <a:solidFill>
                  <a:srgbClr val="292929"/>
                </a:solidFill>
              </a:rPr>
              <a:t>рассуждения</a:t>
            </a:r>
            <a:r>
              <a:rPr lang="ru-RU" altLang="ru-RU" sz="2400">
                <a:solidFill>
                  <a:srgbClr val="292929"/>
                </a:solidFill>
              </a:rPr>
              <a:t>,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в т.ч. – с помощью </a:t>
            </a:r>
            <a:r>
              <a:rPr lang="ru-RU" altLang="ru-RU" sz="2400" b="1">
                <a:solidFill>
                  <a:srgbClr val="292929"/>
                </a:solidFill>
              </a:rPr>
              <a:t>схем и знако-символических </a:t>
            </a:r>
            <a:r>
              <a:rPr lang="ru-RU" altLang="ru-RU" sz="2400">
                <a:solidFill>
                  <a:srgbClr val="292929"/>
                </a:solidFill>
              </a:rPr>
              <a:t>средств;</a:t>
            </a:r>
          </a:p>
          <a:p>
            <a:pPr eaLnBrk="1" hangingPunct="1">
              <a:lnSpc>
                <a:spcPct val="85000"/>
              </a:lnSpc>
            </a:pPr>
            <a:endParaRPr lang="ru-RU" altLang="ru-RU" sz="800">
              <a:solidFill>
                <a:srgbClr val="292929"/>
              </a:solidFill>
            </a:endParaRPr>
          </a:p>
          <a:p>
            <a:pPr eaLnBrk="1" hangingPunct="1">
              <a:lnSpc>
                <a:spcPct val="85000"/>
              </a:lnSpc>
              <a:buFont typeface="Arial" pitchFamily="34" charset="0"/>
              <a:buChar char="•"/>
            </a:pPr>
            <a:r>
              <a:rPr lang="ru-RU" altLang="ru-RU" sz="2400">
                <a:solidFill>
                  <a:srgbClr val="292929"/>
                </a:solidFill>
              </a:rPr>
              <a:t>умею пользоваться </a:t>
            </a:r>
            <a:r>
              <a:rPr lang="ru-RU" altLang="ru-RU" sz="2400" b="1">
                <a:solidFill>
                  <a:srgbClr val="292929"/>
                </a:solidFill>
              </a:rPr>
              <a:t>логическими операциями</a:t>
            </a:r>
            <a:r>
              <a:rPr lang="ru-RU" altLang="ru-RU" sz="2400">
                <a:solidFill>
                  <a:srgbClr val="292929"/>
                </a:solidFill>
              </a:rPr>
              <a:t>: выполнять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операции </a:t>
            </a:r>
            <a:r>
              <a:rPr lang="ru-RU" altLang="ru-RU" sz="2400" i="1">
                <a:solidFill>
                  <a:srgbClr val="292929"/>
                </a:solidFill>
              </a:rPr>
              <a:t>группировки</a:t>
            </a:r>
            <a:r>
              <a:rPr lang="ru-RU" altLang="ru-RU" sz="2400">
                <a:solidFill>
                  <a:srgbClr val="292929"/>
                </a:solidFill>
              </a:rPr>
              <a:t>, </a:t>
            </a:r>
            <a:r>
              <a:rPr lang="ru-RU" altLang="ru-RU" sz="2400" i="1">
                <a:solidFill>
                  <a:srgbClr val="292929"/>
                </a:solidFill>
              </a:rPr>
              <a:t>систематизации</a:t>
            </a:r>
            <a:r>
              <a:rPr lang="ru-RU" altLang="ru-RU" sz="2400">
                <a:solidFill>
                  <a:srgbClr val="292929"/>
                </a:solidFill>
              </a:rPr>
              <a:t> и </a:t>
            </a:r>
            <a:r>
              <a:rPr lang="ru-RU" altLang="ru-RU" sz="2400" i="1">
                <a:solidFill>
                  <a:srgbClr val="292929"/>
                </a:solidFill>
              </a:rPr>
              <a:t>классификации</a:t>
            </a:r>
            <a:r>
              <a:rPr lang="ru-RU" altLang="ru-RU" sz="2400">
                <a:solidFill>
                  <a:srgbClr val="292929"/>
                </a:solidFill>
              </a:rPr>
              <a:t>,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</a:t>
            </a:r>
            <a:r>
              <a:rPr lang="ru-RU" altLang="ru-RU" sz="2400" i="1">
                <a:solidFill>
                  <a:srgbClr val="292929"/>
                </a:solidFill>
              </a:rPr>
              <a:t>сопоставления</a:t>
            </a:r>
            <a:r>
              <a:rPr lang="ru-RU" altLang="ru-RU" sz="2400">
                <a:solidFill>
                  <a:srgbClr val="292929"/>
                </a:solidFill>
              </a:rPr>
              <a:t> и </a:t>
            </a:r>
            <a:r>
              <a:rPr lang="ru-RU" altLang="ru-RU" sz="2400" i="1">
                <a:solidFill>
                  <a:srgbClr val="292929"/>
                </a:solidFill>
              </a:rPr>
              <a:t>сравнения</a:t>
            </a:r>
            <a:r>
              <a:rPr lang="ru-RU" altLang="ru-RU" sz="2400">
                <a:solidFill>
                  <a:srgbClr val="292929"/>
                </a:solidFill>
              </a:rPr>
              <a:t>, </a:t>
            </a:r>
            <a:r>
              <a:rPr lang="ru-RU" altLang="ru-RU" sz="2400" i="1">
                <a:solidFill>
                  <a:srgbClr val="292929"/>
                </a:solidFill>
              </a:rPr>
              <a:t>анализа</a:t>
            </a:r>
            <a:r>
              <a:rPr lang="ru-RU" altLang="ru-RU" sz="2400">
                <a:solidFill>
                  <a:srgbClr val="292929"/>
                </a:solidFill>
              </a:rPr>
              <a:t> и </a:t>
            </a:r>
            <a:r>
              <a:rPr lang="ru-RU" altLang="ru-RU" sz="2400" i="1">
                <a:solidFill>
                  <a:srgbClr val="292929"/>
                </a:solidFill>
              </a:rPr>
              <a:t>обобщения</a:t>
            </a:r>
            <a:r>
              <a:rPr lang="ru-RU" altLang="ru-RU" sz="2400">
                <a:solidFill>
                  <a:srgbClr val="292929"/>
                </a:solidFill>
              </a:rPr>
              <a:t>;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умею </a:t>
            </a:r>
            <a:r>
              <a:rPr lang="ru-RU" altLang="ru-RU" sz="2400" i="1">
                <a:solidFill>
                  <a:srgbClr val="292929"/>
                </a:solidFill>
              </a:rPr>
              <a:t>выделить главное</a:t>
            </a:r>
            <a:r>
              <a:rPr lang="ru-RU" altLang="ru-RU" sz="2400">
                <a:solidFill>
                  <a:srgbClr val="292929"/>
                </a:solidFill>
              </a:rPr>
              <a:t>, найти </a:t>
            </a:r>
            <a:r>
              <a:rPr lang="ru-RU" altLang="ru-RU" sz="2400" i="1">
                <a:solidFill>
                  <a:srgbClr val="292929"/>
                </a:solidFill>
              </a:rPr>
              <a:t>сходства</a:t>
            </a:r>
            <a:r>
              <a:rPr lang="ru-RU" altLang="ru-RU" sz="2400">
                <a:solidFill>
                  <a:srgbClr val="292929"/>
                </a:solidFill>
              </a:rPr>
              <a:t> и </a:t>
            </a:r>
            <a:r>
              <a:rPr lang="ru-RU" altLang="ru-RU" sz="2400" i="1">
                <a:solidFill>
                  <a:srgbClr val="292929"/>
                </a:solidFill>
              </a:rPr>
              <a:t>различия</a:t>
            </a:r>
            <a:r>
              <a:rPr lang="ru-RU" altLang="ru-RU" sz="2400">
                <a:solidFill>
                  <a:srgbClr val="292929"/>
                </a:solidFill>
              </a:rPr>
              <a:t>,</a:t>
            </a: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 </a:t>
            </a:r>
            <a:r>
              <a:rPr lang="ru-RU" altLang="ru-RU" sz="2400" i="1">
                <a:solidFill>
                  <a:srgbClr val="292929"/>
                </a:solidFill>
              </a:rPr>
              <a:t>подвести под понятие</a:t>
            </a:r>
            <a:r>
              <a:rPr lang="ru-RU" altLang="ru-RU" sz="2400">
                <a:solidFill>
                  <a:srgbClr val="292929"/>
                </a:solidFill>
              </a:rPr>
              <a:t>;</a:t>
            </a:r>
          </a:p>
          <a:p>
            <a:pPr eaLnBrk="1" hangingPunct="1">
              <a:lnSpc>
                <a:spcPct val="85000"/>
              </a:lnSpc>
            </a:pPr>
            <a:endParaRPr lang="ru-RU" altLang="ru-RU" sz="600">
              <a:solidFill>
                <a:srgbClr val="292929"/>
              </a:solidFill>
            </a:endParaRPr>
          </a:p>
          <a:p>
            <a:pPr eaLnBrk="1" hangingPunct="1">
              <a:lnSpc>
                <a:spcPct val="85000"/>
              </a:lnSpc>
            </a:pPr>
            <a:r>
              <a:rPr lang="ru-RU" altLang="ru-RU" sz="2400">
                <a:solidFill>
                  <a:srgbClr val="292929"/>
                </a:solidFill>
              </a:rPr>
              <a:t>•могу </a:t>
            </a:r>
            <a:r>
              <a:rPr lang="ru-RU" altLang="ru-RU" sz="2400" b="1">
                <a:solidFill>
                  <a:srgbClr val="292929"/>
                </a:solidFill>
              </a:rPr>
              <a:t>установить связи и сделать вывод</a:t>
            </a:r>
            <a:r>
              <a:rPr lang="ru-RU" altLang="ru-RU" sz="2400">
                <a:solidFill>
                  <a:srgbClr val="292929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xmlns="" val="3612492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2F4AB-BD1C-47D1-A572-A2126C104976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25603" name="AutoShape 2"/>
          <p:cNvSpPr>
            <a:spLocks noChangeArrowheads="1"/>
          </p:cNvSpPr>
          <p:nvPr/>
        </p:nvSpPr>
        <p:spPr bwMode="auto">
          <a:xfrm>
            <a:off x="647700" y="1304925"/>
            <a:ext cx="7993063" cy="900113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Овладение системой учебных действий</a:t>
            </a:r>
          </a:p>
          <a:p>
            <a:pPr algn="ctr" eaLnBrk="1" hangingPunct="1"/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с изучаемым учебным материалом</a:t>
            </a:r>
            <a:endParaRPr lang="ru-RU" altLang="ru-RU" sz="1600" b="1" dirty="0">
              <a:solidFill>
                <a:schemeClr val="tx2">
                  <a:lumMod val="75000"/>
                </a:schemeClr>
              </a:solidFill>
              <a:latin typeface="Tahoma" pitchFamily="34" charset="0"/>
            </a:endParaRP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07950" y="3770313"/>
            <a:ext cx="8874125" cy="3006725"/>
          </a:xfrm>
          <a:prstGeom prst="roundRect">
            <a:avLst>
              <a:gd name="adj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600" b="1" dirty="0">
                <a:solidFill>
                  <a:schemeClr val="bg2"/>
                </a:solidFill>
                <a:latin typeface="Tahoma" pitchFamily="34" charset="0"/>
              </a:rPr>
              <a:t>способность к решению различных классов</a:t>
            </a:r>
          </a:p>
          <a:p>
            <a:pPr algn="ctr">
              <a:defRPr/>
            </a:pPr>
            <a:r>
              <a:rPr lang="ru-RU" sz="2600" b="1" dirty="0">
                <a:solidFill>
                  <a:schemeClr val="bg2"/>
                </a:solidFill>
                <a:latin typeface="Tahoma" pitchFamily="34" charset="0"/>
              </a:rPr>
              <a:t>учебно-познавательных и учебно-</a:t>
            </a:r>
          </a:p>
          <a:p>
            <a:pPr algn="ctr">
              <a:defRPr/>
            </a:pPr>
            <a:r>
              <a:rPr lang="ru-RU" sz="2600" b="1" dirty="0">
                <a:solidFill>
                  <a:schemeClr val="bg2"/>
                </a:solidFill>
                <a:latin typeface="Tahoma" pitchFamily="34" charset="0"/>
              </a:rPr>
              <a:t>практических задач на основе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освоения </a:t>
            </a:r>
            <a:r>
              <a:rPr lang="ru-RU" sz="2000" b="1" u="sng" dirty="0">
                <a:solidFill>
                  <a:schemeClr val="bg2"/>
                </a:solidFill>
                <a:latin typeface="Tahoma" pitchFamily="34" charset="0"/>
              </a:rPr>
              <a:t>опорной системы знаний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овладения </a:t>
            </a:r>
            <a:r>
              <a:rPr lang="ru-RU" sz="2000" b="1" u="sng" dirty="0">
                <a:solidFill>
                  <a:schemeClr val="bg2"/>
                </a:solidFill>
                <a:latin typeface="Tahoma" pitchFamily="34" charset="0"/>
              </a:rPr>
              <a:t>умением учиться</a:t>
            </a: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 </a:t>
            </a:r>
            <a:r>
              <a:rPr lang="ru-RU" b="1" dirty="0">
                <a:solidFill>
                  <a:schemeClr val="bg2"/>
                </a:solidFill>
                <a:latin typeface="Tahoma" pitchFamily="34" charset="0"/>
              </a:rPr>
              <a:t>(</a:t>
            </a: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способностью к самоорганизации</a:t>
            </a:r>
          </a:p>
          <a:p>
            <a:pPr>
              <a:defRPr/>
            </a:pP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       с целью решения учебных задач</a:t>
            </a:r>
            <a:r>
              <a:rPr lang="ru-RU" b="1" dirty="0">
                <a:solidFill>
                  <a:schemeClr val="bg2"/>
                </a:solidFill>
                <a:latin typeface="Tahoma" pitchFamily="34" charset="0"/>
              </a:rPr>
              <a:t>)  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000" b="1" u="sng" dirty="0">
                <a:solidFill>
                  <a:schemeClr val="bg2"/>
                </a:solidFill>
                <a:latin typeface="Tahoma" pitchFamily="34" charset="0"/>
              </a:rPr>
              <a:t>индивидуального прогресса</a:t>
            </a: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 во всех основных сферах</a:t>
            </a:r>
          </a:p>
          <a:p>
            <a:pPr>
              <a:defRPr/>
            </a:pP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      личностного развития </a:t>
            </a:r>
            <a:r>
              <a:rPr lang="ru-RU" b="1" dirty="0">
                <a:solidFill>
                  <a:schemeClr val="bg2"/>
                </a:solidFill>
                <a:latin typeface="Tahoma" pitchFamily="34" charset="0"/>
              </a:rPr>
              <a:t>(</a:t>
            </a: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мотивационно-смысловой, </a:t>
            </a:r>
            <a:r>
              <a:rPr lang="ru-RU" b="1" i="1" dirty="0" err="1">
                <a:solidFill>
                  <a:schemeClr val="bg2"/>
                </a:solidFill>
                <a:latin typeface="Tahoma" pitchFamily="34" charset="0"/>
              </a:rPr>
              <a:t>познаватель</a:t>
            </a: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-</a:t>
            </a:r>
          </a:p>
          <a:p>
            <a:pPr>
              <a:defRPr/>
            </a:pP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      ной</a:t>
            </a:r>
            <a:r>
              <a:rPr lang="ru-RU" sz="2000" b="1" i="1" dirty="0">
                <a:solidFill>
                  <a:schemeClr val="bg2"/>
                </a:solidFill>
                <a:latin typeface="Tahoma" pitchFamily="34" charset="0"/>
              </a:rPr>
              <a:t>, </a:t>
            </a:r>
            <a:r>
              <a:rPr lang="ru-RU" b="1" i="1" dirty="0">
                <a:solidFill>
                  <a:schemeClr val="bg2"/>
                </a:solidFill>
                <a:latin typeface="Tahoma" pitchFamily="34" charset="0"/>
              </a:rPr>
              <a:t>эмоциональной, волевой и </a:t>
            </a:r>
            <a:r>
              <a:rPr lang="ru-RU" b="1" i="1" dirty="0" err="1">
                <a:solidFill>
                  <a:schemeClr val="bg2"/>
                </a:solidFill>
                <a:latin typeface="Tahoma" pitchFamily="34" charset="0"/>
              </a:rPr>
              <a:t>саморегуляции</a:t>
            </a:r>
            <a:r>
              <a:rPr lang="ru-RU" sz="2000" b="1" dirty="0">
                <a:solidFill>
                  <a:schemeClr val="bg2"/>
                </a:solidFill>
                <a:latin typeface="Tahoma" pitchFamily="34" charset="0"/>
              </a:rPr>
              <a:t>) </a:t>
            </a:r>
          </a:p>
        </p:txBody>
      </p:sp>
      <p:sp>
        <p:nvSpPr>
          <p:cNvPr id="25605" name="AutoShape 2"/>
          <p:cNvSpPr>
            <a:spLocks noChangeArrowheads="1"/>
          </p:cNvSpPr>
          <p:nvPr/>
        </p:nvSpPr>
        <p:spPr bwMode="auto">
          <a:xfrm>
            <a:off x="107950" y="2206625"/>
            <a:ext cx="2376488" cy="133032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200" b="1" dirty="0">
                <a:solidFill>
                  <a:schemeClr val="bg2"/>
                </a:solidFill>
                <a:latin typeface="Tahoma" pitchFamily="34" charset="0"/>
              </a:rPr>
              <a:t> </a:t>
            </a:r>
            <a:r>
              <a:rPr lang="ru-RU" altLang="ru-RU" sz="2200" b="1" u="sng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личностными</a:t>
            </a:r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самоопределение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смыслообразование</a:t>
            </a:r>
            <a:endParaRPr lang="ru-RU" altLang="ru-RU" sz="1400" b="1" dirty="0">
              <a:solidFill>
                <a:schemeClr val="tx2">
                  <a:lumMod val="75000"/>
                </a:schemeClr>
              </a:solidFill>
              <a:latin typeface="Tahoma" pitchFamily="34" charset="0"/>
            </a:endParaRP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морально-этическая</a:t>
            </a:r>
          </a:p>
          <a:p>
            <a:pPr eaLnBrk="1" hangingPunct="1"/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ориентация</a:t>
            </a:r>
          </a:p>
        </p:txBody>
      </p:sp>
      <p:sp>
        <p:nvSpPr>
          <p:cNvPr id="25606" name="AutoShape 2"/>
          <p:cNvSpPr>
            <a:spLocks noChangeArrowheads="1"/>
          </p:cNvSpPr>
          <p:nvPr/>
        </p:nvSpPr>
        <p:spPr bwMode="auto">
          <a:xfrm>
            <a:off x="2495550" y="2230438"/>
            <a:ext cx="3017838" cy="1306512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200" b="1" u="sng" dirty="0" err="1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метапредметными</a:t>
            </a:r>
            <a:r>
              <a:rPr lang="ru-RU" alt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регуляция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коммуникация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познавательная деятельность</a:t>
            </a:r>
          </a:p>
          <a:p>
            <a:pPr eaLnBrk="1" hangingPunct="1"/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25607" name="AutoShape 2"/>
          <p:cNvSpPr>
            <a:spLocks noChangeArrowheads="1"/>
          </p:cNvSpPr>
          <p:nvPr/>
        </p:nvSpPr>
        <p:spPr bwMode="auto">
          <a:xfrm>
            <a:off x="5518150" y="2205038"/>
            <a:ext cx="3517900" cy="1331912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ru-RU" altLang="ru-RU" sz="2200" b="1" u="sng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предметными</a:t>
            </a:r>
            <a:r>
              <a:rPr lang="ru-RU" altLang="ru-RU" sz="22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: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освоение систематических знаний, </a:t>
            </a:r>
          </a:p>
          <a:p>
            <a:pPr eaLnBrk="1" hangingPunct="1">
              <a:buFontTx/>
              <a:buChar char="•"/>
            </a:pPr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преобразование, применение и</a:t>
            </a:r>
          </a:p>
          <a:p>
            <a:pPr eaLnBrk="1" hangingPunct="1"/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 самостоятельное пополнение</a:t>
            </a:r>
          </a:p>
          <a:p>
            <a:pPr eaLnBrk="1" hangingPunct="1"/>
            <a:r>
              <a:rPr lang="ru-RU" altLang="ru-RU" sz="1400" b="1" dirty="0">
                <a:solidFill>
                  <a:schemeClr val="tx2">
                    <a:lumMod val="75000"/>
                  </a:schemeClr>
                </a:solidFill>
                <a:latin typeface="Tahoma" pitchFamily="34" charset="0"/>
              </a:rPr>
              <a:t>  знаний  </a:t>
            </a:r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0" y="0"/>
            <a:ext cx="8928100" cy="109220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чем проявляется достижение </a:t>
            </a:r>
          </a:p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планируемых результатов?</a:t>
            </a:r>
          </a:p>
        </p:txBody>
      </p:sp>
      <p:sp>
        <p:nvSpPr>
          <p:cNvPr id="25609" name="Стрелка вниз 11"/>
          <p:cNvSpPr>
            <a:spLocks noChangeArrowheads="1"/>
          </p:cNvSpPr>
          <p:nvPr/>
        </p:nvSpPr>
        <p:spPr bwMode="auto">
          <a:xfrm>
            <a:off x="3995738" y="3573463"/>
            <a:ext cx="647700" cy="196850"/>
          </a:xfrm>
          <a:prstGeom prst="down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901992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964612" cy="706437"/>
          </a:xfrm>
        </p:spPr>
        <p:txBody>
          <a:bodyPr/>
          <a:lstStyle/>
          <a:p>
            <a:pPr eaLnBrk="1" hangingPunct="1"/>
            <a:r>
              <a:rPr lang="ru-RU" altLang="ru-RU" sz="2800" b="1" dirty="0" smtClean="0"/>
              <a:t>Какие нужны новые формы и методы оценки?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125538"/>
            <a:ext cx="8785225" cy="5616575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не репродуктивные задания (на воспроизведение информации), а </a:t>
            </a:r>
            <a:r>
              <a:rPr lang="ru-RU" sz="2400" i="1" dirty="0" smtClean="0">
                <a:solidFill>
                  <a:srgbClr val="FF0000"/>
                </a:solidFill>
              </a:rPr>
              <a:t>продуктивные задания</a:t>
            </a:r>
            <a:r>
              <a:rPr lang="ru-RU" sz="2400" dirty="0" smtClean="0">
                <a:solidFill>
                  <a:srgbClr val="FF0000"/>
                </a:solidFill>
              </a:rPr>
              <a:t> (задачи</a:t>
            </a:r>
            <a:r>
              <a:rPr lang="ru-RU" sz="2400" dirty="0" smtClean="0">
                <a:solidFill>
                  <a:schemeClr val="bg1"/>
                </a:solidFill>
              </a:rPr>
              <a:t>) по применению знаний и умений, предполагающие создание учеником в ходе решения своего информационного продукта: </a:t>
            </a:r>
            <a:r>
              <a:rPr lang="ru-RU" sz="2400" dirty="0" smtClean="0">
                <a:solidFill>
                  <a:srgbClr val="FF0000"/>
                </a:solidFill>
              </a:rPr>
              <a:t>вывода, оценки и т.п.</a:t>
            </a:r>
            <a:r>
              <a:rPr lang="ru-RU" sz="2400" dirty="0" smtClean="0"/>
              <a:t> 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необходимо проводить </a:t>
            </a:r>
            <a:r>
              <a:rPr lang="ru-RU" sz="2400" i="1" dirty="0" err="1" smtClean="0">
                <a:solidFill>
                  <a:srgbClr val="FF0000"/>
                </a:solidFill>
              </a:rPr>
              <a:t>метапредметные</a:t>
            </a:r>
            <a:r>
              <a:rPr lang="ru-RU" sz="2400" i="1" dirty="0" smtClean="0">
                <a:solidFill>
                  <a:srgbClr val="FF0000"/>
                </a:solidFill>
              </a:rPr>
              <a:t> диагностические работы</a:t>
            </a:r>
            <a:endParaRPr lang="ru-RU" sz="2400" i="1" dirty="0">
              <a:solidFill>
                <a:schemeClr val="bg1"/>
              </a:solidFill>
            </a:endParaRP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i="1" dirty="0" smtClean="0">
                <a:solidFill>
                  <a:schemeClr val="bg1"/>
                </a:solidFill>
              </a:rPr>
              <a:t>диагностика результатов личностного развития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предполагает проявление учеником качеств своей личности: оценки поступков, обозначение своей жизненной позиции, культурного выбора, мотивов, личностных целей. Это сугубо личная сфера, поэтому правила личностной безопасности, конфиденциальности требуют проводить такую диагностику только в виде </a:t>
            </a:r>
            <a:r>
              <a:rPr lang="ru-RU" sz="2400" dirty="0" err="1" smtClean="0">
                <a:solidFill>
                  <a:srgbClr val="FF0000"/>
                </a:solidFill>
              </a:rPr>
              <a:t>неперсонифицированных</a:t>
            </a:r>
            <a:r>
              <a:rPr lang="ru-RU" sz="2400" dirty="0" smtClean="0">
                <a:solidFill>
                  <a:srgbClr val="FF0000"/>
                </a:solidFill>
              </a:rPr>
              <a:t> работ (</a:t>
            </a:r>
            <a:r>
              <a:rPr lang="ru-RU" sz="2400" dirty="0" smtClean="0">
                <a:solidFill>
                  <a:schemeClr val="bg1"/>
                </a:solidFill>
              </a:rPr>
              <a:t>результаты только по классу или школе в целом, но не по каждому конкретному ученику). </a:t>
            </a:r>
          </a:p>
        </p:txBody>
      </p:sp>
    </p:spTree>
    <p:extLst>
      <p:ext uri="{BB962C8B-B14F-4D97-AF65-F5344CB8AC3E}">
        <p14:creationId xmlns:p14="http://schemas.microsoft.com/office/powerpoint/2010/main" xmlns="" val="166270587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73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34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71" t="33480" r="2902"/>
          <a:stretch/>
        </p:blipFill>
        <p:spPr>
          <a:xfrm>
            <a:off x="4717412" y="831648"/>
            <a:ext cx="4075768" cy="2276871"/>
          </a:xfrm>
        </p:spPr>
      </p:pic>
      <p:sp>
        <p:nvSpPr>
          <p:cNvPr id="10" name="Прямоугольник 9"/>
          <p:cNvSpPr/>
          <p:nvPr/>
        </p:nvSpPr>
        <p:spPr>
          <a:xfrm rot="160042">
            <a:off x="4932411" y="2162624"/>
            <a:ext cx="14350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1864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570519">
            <a:off x="7150132" y="1021540"/>
            <a:ext cx="14350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1918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424216">
            <a:off x="4853174" y="1082107"/>
            <a:ext cx="14350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1804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73905" y="2162624"/>
            <a:ext cx="14350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1985</a:t>
            </a:r>
            <a:endParaRPr lang="ru-RU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0926" y="131576"/>
            <a:ext cx="8856984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1980-ые       1990-ые     2000-ые  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настоящее время         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9552" y="1641566"/>
            <a:ext cx="2707794" cy="1107996"/>
          </a:xfrm>
          <a:prstGeom prst="rect">
            <a:avLst/>
          </a:prstGeom>
          <a:noFill/>
          <a:ln w="25400" cmpd="dbl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ЧЕМУ?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64088" y="4797152"/>
            <a:ext cx="3112776" cy="1107996"/>
          </a:xfrm>
          <a:prstGeom prst="rect">
            <a:avLst/>
          </a:prstGeom>
          <a:noFill/>
          <a:ln w="25400" cmpd="dbl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ЗАЧЕМ?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476" y="3524250"/>
            <a:ext cx="4905375" cy="3333750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3465320" y="3140968"/>
            <a:ext cx="2068195" cy="1107996"/>
          </a:xfrm>
          <a:prstGeom prst="rect">
            <a:avLst/>
          </a:prstGeom>
          <a:noFill/>
          <a:ln w="25400" cmpd="dbl">
            <a:solidFill>
              <a:schemeClr val="tx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69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4800" b="1" dirty="0" smtClean="0">
                <a:latin typeface="Arial Black" pitchFamily="34" charset="0"/>
              </a:rPr>
              <a:t>  Оценивание образовательных результатов</a:t>
            </a:r>
          </a:p>
          <a:p>
            <a:pPr eaLnBrk="1" hangingPunct="1"/>
            <a:endParaRPr lang="ru-RU" altLang="ru-RU" sz="6600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8675" name="Picture 2" descr="C:\Users\Галина\Desktop\картинки с шаттерстока\shutterstock_74522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749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Arial Black" pitchFamily="34" charset="0"/>
              </a:rPr>
              <a:t>Уровни образованности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08050"/>
            <a:ext cx="8229600" cy="5761038"/>
          </a:xfrm>
          <a:solidFill>
            <a:schemeClr val="tx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000" b="1" i="1" dirty="0" smtClean="0">
                <a:solidFill>
                  <a:schemeClr val="bg1"/>
                </a:solidFill>
                <a:latin typeface="Arial Black" pitchFamily="34" charset="0"/>
              </a:rPr>
              <a:t>      Образованность</a:t>
            </a:r>
            <a:r>
              <a:rPr lang="ru-RU" altLang="ru-RU" sz="2000" dirty="0" smtClean="0">
                <a:solidFill>
                  <a:schemeClr val="bg1"/>
                </a:solidFill>
                <a:latin typeface="Arial Black" pitchFamily="34" charset="0"/>
              </a:rPr>
              <a:t> – интегрированный результат общего образования, выражающийся в способности личности </a:t>
            </a:r>
            <a:r>
              <a:rPr lang="ru-RU" altLang="ru-RU" sz="2000" dirty="0" smtClean="0">
                <a:solidFill>
                  <a:srgbClr val="FF0000"/>
                </a:solidFill>
                <a:latin typeface="Arial Black" pitchFamily="34" charset="0"/>
              </a:rPr>
              <a:t>самостоятельно </a:t>
            </a:r>
            <a:r>
              <a:rPr lang="ru-RU" altLang="ru-RU" sz="2000" dirty="0" smtClean="0">
                <a:latin typeface="Arial Black" pitchFamily="34" charset="0"/>
              </a:rPr>
              <a:t>решать </a:t>
            </a:r>
            <a:r>
              <a:rPr lang="ru-RU" altLang="ru-RU" sz="2000" dirty="0" smtClean="0">
                <a:solidFill>
                  <a:schemeClr val="bg1"/>
                </a:solidFill>
                <a:latin typeface="Arial Black" pitchFamily="34" charset="0"/>
              </a:rPr>
              <a:t>определенный класс проблем на основе использования освоенного социального опыта. </a:t>
            </a:r>
            <a:r>
              <a:rPr lang="ru-RU" altLang="ru-RU" sz="2000" dirty="0" smtClean="0">
                <a:solidFill>
                  <a:srgbClr val="FF0000"/>
                </a:solidFill>
                <a:latin typeface="Arial Black" pitchFamily="34" charset="0"/>
              </a:rPr>
              <a:t>Уровни образованности различаются классом проблем, которые способна решать личность.</a:t>
            </a:r>
          </a:p>
        </p:txBody>
      </p:sp>
      <p:pic>
        <p:nvPicPr>
          <p:cNvPr id="29700" name="Picture 2" descr="C:\Users\Галина\Desktop\картинки с шаттерстока\shutterstock_657617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57563"/>
            <a:ext cx="8135938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7790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10080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Предметные результаты образовательной деятельности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964612" cy="5400675"/>
          </a:xfrm>
          <a:noFill/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  <a:latin typeface="Arial Black" pitchFamily="34" charset="0"/>
              </a:rPr>
              <a:t>    выражаются в усвоении обучаемыми конкретных элементов социального опыта, изучаемого в рамках отдельного учебного предмета – </a:t>
            </a: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знаний, умений и навыков, опыта творческой деятельности, ценностей.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folHlink"/>
              </a:solidFill>
            </a:endParaRPr>
          </a:p>
        </p:txBody>
      </p:sp>
      <p:pic>
        <p:nvPicPr>
          <p:cNvPr id="36868" name="Picture 3" descr="C:\Users\Галина\Desktop\картинки с шаттерстока\shutterstock_643235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3141663"/>
            <a:ext cx="7704138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5929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633413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Уровни освоения содержания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298725481"/>
              </p:ext>
            </p:extLst>
          </p:nvPr>
        </p:nvGraphicFramePr>
        <p:xfrm>
          <a:off x="467544" y="332656"/>
          <a:ext cx="820891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8788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590550" y="476250"/>
            <a:ext cx="8229600" cy="63341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36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Задания разных уровней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68288" y="1528763"/>
            <a:ext cx="8551862" cy="49958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/>
          <a:lstStyle>
            <a:lvl1pPr marL="419100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1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55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Arial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365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9075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/>
              <a:t>1</a:t>
            </a:r>
            <a:r>
              <a:rPr lang="ru-RU" altLang="ru-RU" sz="1800" dirty="0" smtClean="0">
                <a:solidFill>
                  <a:srgbClr val="000099"/>
                </a:solidFill>
              </a:rPr>
              <a:t>. Прочитай предложения. В □  рядом с правильными предложениями поставь +.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В русском языке все согласные имеют пару по твёрдости – мягкости.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В русском языке не все согласные имеют пару по твёрдости – мягкости.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В русском языке звуки [ш] [ж] [ц] всегда твёрдые, у них нет мягкой пары.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В русском языке звуки [й’] [ч’] [щ’] всегда мягкие, у них нет твёрдой пары.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1800" dirty="0" smtClean="0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2. Поставь + в □  рядом со словами, в которых все согласные звуки мягкие.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зелень 		□ дорога		□ жить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□ чаща 			□ цель 			□ гений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altLang="ru-RU" sz="1800" dirty="0" smtClean="0">
              <a:solidFill>
                <a:srgbClr val="000099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3. В языке «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Крокс</a:t>
            </a:r>
            <a:r>
              <a:rPr lang="ru-RU" altLang="ru-RU" sz="1800" dirty="0" smtClean="0">
                <a:solidFill>
                  <a:srgbClr val="000099"/>
                </a:solidFill>
              </a:rPr>
              <a:t>», так же как и в русском языке, нет отдельных букв для парных по    твёрдости - мягкости согласных. Догадайся, как обозначается твёрдость и мягкость согласных звуков в языке «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Крокс</a:t>
            </a:r>
            <a:r>
              <a:rPr lang="ru-RU" altLang="ru-RU" sz="1800" dirty="0" smtClean="0">
                <a:solidFill>
                  <a:srgbClr val="000099"/>
                </a:solidFill>
              </a:rPr>
              <a:t>». Запиши несколько слов по правилам «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крокского</a:t>
            </a:r>
            <a:r>
              <a:rPr lang="ru-RU" altLang="ru-RU" sz="1800" dirty="0" smtClean="0">
                <a:solidFill>
                  <a:srgbClr val="000099"/>
                </a:solidFill>
              </a:rPr>
              <a:t>» языка.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м*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ач</a:t>
            </a:r>
            <a:r>
              <a:rPr lang="ru-RU" altLang="ru-RU" sz="1800" dirty="0" smtClean="0">
                <a:solidFill>
                  <a:srgbClr val="000099"/>
                </a:solidFill>
              </a:rPr>
              <a:t>* - мяч				м</a:t>
            </a:r>
            <a:r>
              <a:rPr lang="en-US" altLang="ru-RU" sz="1800" dirty="0" smtClean="0">
                <a:solidFill>
                  <a:srgbClr val="000099"/>
                </a:solidFill>
              </a:rPr>
              <a:t>۷</a:t>
            </a:r>
            <a:r>
              <a:rPr lang="ru-RU" altLang="ru-RU" sz="1800" dirty="0" smtClean="0">
                <a:solidFill>
                  <a:srgbClr val="000099"/>
                </a:solidFill>
              </a:rPr>
              <a:t>ал*ч*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ик</a:t>
            </a:r>
            <a:r>
              <a:rPr lang="en-US" altLang="ru-RU" sz="1800" dirty="0" smtClean="0">
                <a:solidFill>
                  <a:srgbClr val="000099"/>
                </a:solidFill>
              </a:rPr>
              <a:t>۷</a:t>
            </a:r>
            <a:r>
              <a:rPr lang="ru-RU" altLang="ru-RU" sz="1800" dirty="0" smtClean="0">
                <a:solidFill>
                  <a:srgbClr val="000099"/>
                </a:solidFill>
              </a:rPr>
              <a:t> - мальчик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вата - ____________________, тётя - ____________________,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чижи - ___________________, осень - ___________________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altLang="ru-RU" sz="1800" dirty="0" smtClean="0">
                <a:solidFill>
                  <a:srgbClr val="000099"/>
                </a:solidFill>
              </a:rPr>
              <a:t>	Как ты думаешь, каких букв нет в языке «</a:t>
            </a:r>
            <a:r>
              <a:rPr lang="ru-RU" altLang="ru-RU" sz="1800" dirty="0" err="1" smtClean="0">
                <a:solidFill>
                  <a:srgbClr val="000099"/>
                </a:solidFill>
              </a:rPr>
              <a:t>Крокс</a:t>
            </a:r>
            <a:r>
              <a:rPr lang="ru-RU" altLang="ru-RU" sz="1800" dirty="0" smtClean="0">
                <a:solidFill>
                  <a:srgbClr val="000099"/>
                </a:solidFill>
              </a:rPr>
              <a:t>»? </a:t>
            </a:r>
            <a:endParaRPr lang="ru-RU" altLang="ru-RU" sz="1800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27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755650" y="26035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Педагогическая диагностика  -  оценка изменений, происходящие в развитии учащихся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539750" y="1916113"/>
            <a:ext cx="8229600" cy="464185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/>
          <a:lstStyle>
            <a:lvl1pPr marL="419100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1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55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Arial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365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9075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altLang="ru-RU" sz="3200" b="1" dirty="0" smtClean="0">
                <a:solidFill>
                  <a:schemeClr val="bg1"/>
                </a:solidFill>
              </a:rPr>
              <a:t>	задания, позволяющие определить  уровень  мыслительных операций:</a:t>
            </a:r>
          </a:p>
          <a:p>
            <a:pPr marL="609600"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классификация</a:t>
            </a:r>
          </a:p>
          <a:p>
            <a:pPr marL="609600"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группировка</a:t>
            </a:r>
          </a:p>
          <a:p>
            <a:pPr marL="609600"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сравнение</a:t>
            </a:r>
          </a:p>
          <a:p>
            <a:pPr marL="609600" indent="-609600" algn="ctr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altLang="ru-RU" sz="2800" b="1" dirty="0" smtClean="0">
                <a:solidFill>
                  <a:schemeClr val="bg1"/>
                </a:solidFill>
              </a:rPr>
              <a:t> обобщение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9142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913" y="2038350"/>
            <a:ext cx="4359275" cy="4154488"/>
          </a:xfrm>
          <a:prstGeom prst="rect">
            <a:avLst/>
          </a:prstGeom>
          <a:solidFill>
            <a:srgbClr val="000066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Выпиши глаголы, раздели на две группы. Чем отличаются группы друг от друга? </a:t>
            </a:r>
          </a:p>
          <a:p>
            <a:pPr>
              <a:defRPr/>
            </a:pPr>
            <a:r>
              <a:rPr lang="ru-RU" sz="2400" dirty="0">
                <a:solidFill>
                  <a:schemeClr val="bg1"/>
                </a:solidFill>
              </a:rPr>
              <a:t>С полей сошел снег. Ходят по полям грачи. По оврагам звенят ручейки. Реки ломают зимний лед. Земля весной пахнет. На деревьях надулись смолистые почки. Уровни выполнения задания </a:t>
            </a:r>
          </a:p>
        </p:txBody>
      </p:sp>
      <p:sp>
        <p:nvSpPr>
          <p:cNvPr id="43011" name="Rectangle 2"/>
          <p:cNvSpPr txBox="1">
            <a:spLocks noChangeArrowheads="1"/>
          </p:cNvSpPr>
          <p:nvPr/>
        </p:nvSpPr>
        <p:spPr bwMode="auto">
          <a:xfrm>
            <a:off x="692150" y="61913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Диагностика мыслительной деятельности</a:t>
            </a:r>
          </a:p>
        </p:txBody>
      </p:sp>
      <p:sp>
        <p:nvSpPr>
          <p:cNvPr id="43012" name="Заголовок 4"/>
          <p:cNvSpPr>
            <a:spLocks noGrp="1"/>
          </p:cNvSpPr>
          <p:nvPr>
            <p:ph type="title"/>
          </p:nvPr>
        </p:nvSpPr>
        <p:spPr>
          <a:xfrm>
            <a:off x="5033963" y="2038350"/>
            <a:ext cx="4138612" cy="1143000"/>
          </a:xfrm>
        </p:spPr>
        <p:txBody>
          <a:bodyPr/>
          <a:lstStyle/>
          <a:p>
            <a:pPr algn="ctr"/>
            <a:r>
              <a:rPr lang="ru-RU" altLang="ru-RU" smtClean="0"/>
              <a:t>Классификация</a:t>
            </a:r>
          </a:p>
        </p:txBody>
      </p:sp>
      <p:sp>
        <p:nvSpPr>
          <p:cNvPr id="43013" name="TextBox 4"/>
          <p:cNvSpPr txBox="1">
            <a:spLocks noChangeArrowheads="1"/>
          </p:cNvSpPr>
          <p:nvPr/>
        </p:nvSpPr>
        <p:spPr bwMode="auto">
          <a:xfrm>
            <a:off x="5364163" y="3716338"/>
            <a:ext cx="3779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/>
              <a:t>2 класс 2 полугодие Авторы А.Г.Афанасьева, О.Е.Киселева</a:t>
            </a:r>
            <a:r>
              <a:rPr lang="ru-RU" altLang="ru-RU" sz="240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xmlns="" val="179731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913" y="2038350"/>
            <a:ext cx="4359275" cy="4524375"/>
          </a:xfrm>
          <a:prstGeom prst="rect">
            <a:avLst/>
          </a:prstGeom>
          <a:solidFill>
            <a:srgbClr val="000066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Раздели слова на группы по разным признакам. 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Вытяжка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Перегородка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Замолчишь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Дворовый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Слоненок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Соринка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Побледнела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Огрызок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Скороход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Почтовая</a:t>
            </a:r>
          </a:p>
        </p:txBody>
      </p:sp>
      <p:sp>
        <p:nvSpPr>
          <p:cNvPr id="44035" name="Rectangle 2"/>
          <p:cNvSpPr txBox="1">
            <a:spLocks noChangeArrowheads="1"/>
          </p:cNvSpPr>
          <p:nvPr/>
        </p:nvSpPr>
        <p:spPr bwMode="auto">
          <a:xfrm>
            <a:off x="692150" y="61913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Диагностика мыслительной деятельности</a:t>
            </a:r>
          </a:p>
        </p:txBody>
      </p:sp>
      <p:sp>
        <p:nvSpPr>
          <p:cNvPr id="44036" name="Заголовок 4"/>
          <p:cNvSpPr>
            <a:spLocks noGrp="1"/>
          </p:cNvSpPr>
          <p:nvPr>
            <p:ph type="title"/>
          </p:nvPr>
        </p:nvSpPr>
        <p:spPr>
          <a:xfrm>
            <a:off x="5033963" y="2038350"/>
            <a:ext cx="4138612" cy="1143000"/>
          </a:xfrm>
        </p:spPr>
        <p:txBody>
          <a:bodyPr/>
          <a:lstStyle/>
          <a:p>
            <a:pPr algn="ctr"/>
            <a:r>
              <a:rPr lang="ru-RU" altLang="ru-RU" smtClean="0"/>
              <a:t>Классификация</a:t>
            </a:r>
          </a:p>
        </p:txBody>
      </p:sp>
      <p:sp>
        <p:nvSpPr>
          <p:cNvPr id="44037" name="TextBox 4"/>
          <p:cNvSpPr txBox="1">
            <a:spLocks noChangeArrowheads="1"/>
          </p:cNvSpPr>
          <p:nvPr/>
        </p:nvSpPr>
        <p:spPr bwMode="auto">
          <a:xfrm>
            <a:off x="5364163" y="3716338"/>
            <a:ext cx="3779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/>
              <a:t>2 класс 2 полугодие Авторы А.Г.Афанасьева, О.Е.Киселева</a:t>
            </a:r>
            <a:r>
              <a:rPr lang="ru-RU" altLang="ru-RU" sz="240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xmlns="" val="271833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250" y="1974850"/>
            <a:ext cx="4040188" cy="40846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</p:pic>
      <p:sp>
        <p:nvSpPr>
          <p:cNvPr id="45059" name="TextBox 1"/>
          <p:cNvSpPr txBox="1">
            <a:spLocks noChangeArrowheads="1"/>
          </p:cNvSpPr>
          <p:nvPr/>
        </p:nvSpPr>
        <p:spPr bwMode="auto">
          <a:xfrm>
            <a:off x="4905375" y="2906713"/>
            <a:ext cx="40798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/>
              <a:t>Рассмотри рисунки. Выполни аналогично </a:t>
            </a:r>
          </a:p>
        </p:txBody>
      </p:sp>
      <p:sp>
        <p:nvSpPr>
          <p:cNvPr id="45060" name="TextBox 2"/>
          <p:cNvSpPr txBox="1">
            <a:spLocks noChangeArrowheads="1"/>
          </p:cNvSpPr>
          <p:nvPr/>
        </p:nvSpPr>
        <p:spPr bwMode="auto">
          <a:xfrm>
            <a:off x="5108575" y="4581525"/>
            <a:ext cx="36718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/>
              <a:t>1 класс 2 полугодие Авторы Л.И.Егорова </a:t>
            </a:r>
            <a:endParaRPr lang="ru-RU" altLang="ru-RU" sz="2400"/>
          </a:p>
        </p:txBody>
      </p:sp>
      <p:sp>
        <p:nvSpPr>
          <p:cNvPr id="45061" name="Заголовок 4"/>
          <p:cNvSpPr>
            <a:spLocks noGrp="1"/>
          </p:cNvSpPr>
          <p:nvPr>
            <p:ph type="title"/>
          </p:nvPr>
        </p:nvSpPr>
        <p:spPr>
          <a:xfrm>
            <a:off x="4641850" y="1638300"/>
            <a:ext cx="4138613" cy="1143000"/>
          </a:xfrm>
        </p:spPr>
        <p:txBody>
          <a:bodyPr/>
          <a:lstStyle/>
          <a:p>
            <a:pPr algn="ctr"/>
            <a:r>
              <a:rPr lang="ru-RU" altLang="ru-RU" smtClean="0"/>
              <a:t>Аналогия</a:t>
            </a:r>
          </a:p>
        </p:txBody>
      </p:sp>
      <p:sp>
        <p:nvSpPr>
          <p:cNvPr id="45062" name="Rectangle 2"/>
          <p:cNvSpPr txBox="1">
            <a:spLocks noChangeArrowheads="1"/>
          </p:cNvSpPr>
          <p:nvPr/>
        </p:nvSpPr>
        <p:spPr bwMode="auto">
          <a:xfrm>
            <a:off x="755650" y="26035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Диагностика мыслительной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175874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1"/>
          <p:cNvSpPr txBox="1">
            <a:spLocks noChangeArrowheads="1"/>
          </p:cNvSpPr>
          <p:nvPr/>
        </p:nvSpPr>
        <p:spPr bwMode="auto">
          <a:xfrm>
            <a:off x="4905375" y="2906713"/>
            <a:ext cx="40798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/>
              <a:t>Составь задачу по схеме  и реши ее.</a:t>
            </a:r>
          </a:p>
        </p:txBody>
      </p:sp>
      <p:sp>
        <p:nvSpPr>
          <p:cNvPr id="46083" name="TextBox 2"/>
          <p:cNvSpPr txBox="1">
            <a:spLocks noChangeArrowheads="1"/>
          </p:cNvSpPr>
          <p:nvPr/>
        </p:nvSpPr>
        <p:spPr bwMode="auto">
          <a:xfrm>
            <a:off x="5108575" y="4581525"/>
            <a:ext cx="4035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/>
              <a:t>3 класс 2 полугодие Автор: О.Е. Киселева </a:t>
            </a:r>
            <a:endParaRPr lang="ru-RU" altLang="ru-RU" sz="2400"/>
          </a:p>
        </p:txBody>
      </p:sp>
      <p:sp>
        <p:nvSpPr>
          <p:cNvPr id="46084" name="Заголовок 4"/>
          <p:cNvSpPr>
            <a:spLocks noGrp="1"/>
          </p:cNvSpPr>
          <p:nvPr>
            <p:ph type="title"/>
          </p:nvPr>
        </p:nvSpPr>
        <p:spPr>
          <a:xfrm>
            <a:off x="4641850" y="1638300"/>
            <a:ext cx="4138613" cy="1143000"/>
          </a:xfrm>
        </p:spPr>
        <p:txBody>
          <a:bodyPr/>
          <a:lstStyle/>
          <a:p>
            <a:pPr algn="ctr"/>
            <a:r>
              <a:rPr lang="ru-RU" altLang="ru-RU" dirty="0" smtClean="0"/>
              <a:t>Анализ и синтез</a:t>
            </a:r>
          </a:p>
        </p:txBody>
      </p:sp>
      <p:sp>
        <p:nvSpPr>
          <p:cNvPr id="46085" name="Rectangle 2"/>
          <p:cNvSpPr txBox="1">
            <a:spLocks noChangeArrowheads="1"/>
          </p:cNvSpPr>
          <p:nvPr/>
        </p:nvSpPr>
        <p:spPr bwMode="auto">
          <a:xfrm>
            <a:off x="755650" y="26035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Диагностика мыслительной деятельности</a:t>
            </a:r>
          </a:p>
        </p:txBody>
      </p:sp>
      <p:sp>
        <p:nvSpPr>
          <p:cNvPr id="2" name="Овал 1"/>
          <p:cNvSpPr/>
          <p:nvPr/>
        </p:nvSpPr>
        <p:spPr>
          <a:xfrm>
            <a:off x="1619250" y="1631950"/>
            <a:ext cx="2160588" cy="1223963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chemeClr val="bg1"/>
                </a:solidFill>
              </a:rPr>
              <a:t>74р</a:t>
            </a:r>
          </a:p>
        </p:txBody>
      </p:sp>
      <p:sp>
        <p:nvSpPr>
          <p:cNvPr id="3" name="Овал 2"/>
          <p:cNvSpPr/>
          <p:nvPr/>
        </p:nvSpPr>
        <p:spPr>
          <a:xfrm>
            <a:off x="611188" y="3141663"/>
            <a:ext cx="1728787" cy="1150937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9" name="Овал 8"/>
          <p:cNvSpPr/>
          <p:nvPr/>
        </p:nvSpPr>
        <p:spPr>
          <a:xfrm>
            <a:off x="2916238" y="3114675"/>
            <a:ext cx="1727200" cy="1150938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Овал 3"/>
          <p:cNvSpPr/>
          <p:nvPr/>
        </p:nvSpPr>
        <p:spPr>
          <a:xfrm rot="5400000">
            <a:off x="-180975" y="4919663"/>
            <a:ext cx="1584325" cy="87947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5400000">
            <a:off x="1267619" y="4918869"/>
            <a:ext cx="1584325" cy="881063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rot="5400000">
            <a:off x="2564607" y="4899819"/>
            <a:ext cx="1582737" cy="87947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 rot="5400000">
            <a:off x="3674269" y="4899819"/>
            <a:ext cx="1582737" cy="879475"/>
          </a:xfrm>
          <a:prstGeom prst="ellipse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093" name="TextBox 4"/>
          <p:cNvSpPr txBox="1">
            <a:spLocks noChangeArrowheads="1"/>
          </p:cNvSpPr>
          <p:nvPr/>
        </p:nvSpPr>
        <p:spPr bwMode="auto">
          <a:xfrm>
            <a:off x="395288" y="5227638"/>
            <a:ext cx="655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8р</a:t>
            </a:r>
            <a:r>
              <a:rPr lang="ru-RU" altLang="ru-RU" sz="1800"/>
              <a:t>.</a:t>
            </a:r>
          </a:p>
        </p:txBody>
      </p:sp>
      <p:sp>
        <p:nvSpPr>
          <p:cNvPr id="46094" name="TextBox 14"/>
          <p:cNvSpPr txBox="1">
            <a:spLocks noChangeArrowheads="1"/>
          </p:cNvSpPr>
          <p:nvPr/>
        </p:nvSpPr>
        <p:spPr bwMode="auto">
          <a:xfrm>
            <a:off x="1720850" y="5154613"/>
            <a:ext cx="657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3шт</a:t>
            </a:r>
            <a:r>
              <a:rPr lang="ru-RU" altLang="ru-RU" sz="1800"/>
              <a:t>.</a:t>
            </a:r>
          </a:p>
        </p:txBody>
      </p:sp>
      <p:sp>
        <p:nvSpPr>
          <p:cNvPr id="46095" name="TextBox 15"/>
          <p:cNvSpPr txBox="1">
            <a:spLocks noChangeArrowheads="1"/>
          </p:cNvSpPr>
          <p:nvPr/>
        </p:nvSpPr>
        <p:spPr bwMode="auto">
          <a:xfrm>
            <a:off x="3027363" y="5207000"/>
            <a:ext cx="657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10р</a:t>
            </a:r>
            <a:r>
              <a:rPr lang="ru-RU" altLang="ru-RU" sz="1800"/>
              <a:t>.</a:t>
            </a:r>
          </a:p>
        </p:txBody>
      </p:sp>
      <p:sp>
        <p:nvSpPr>
          <p:cNvPr id="46096" name="TextBox 16"/>
          <p:cNvSpPr txBox="1">
            <a:spLocks noChangeArrowheads="1"/>
          </p:cNvSpPr>
          <p:nvPr/>
        </p:nvSpPr>
        <p:spPr bwMode="auto">
          <a:xfrm>
            <a:off x="4260850" y="5154613"/>
            <a:ext cx="657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?</a:t>
            </a:r>
            <a:r>
              <a:rPr lang="ru-RU" altLang="ru-RU" sz="1800"/>
              <a:t>.</a:t>
            </a:r>
          </a:p>
        </p:txBody>
      </p:sp>
      <p:cxnSp>
        <p:nvCxnSpPr>
          <p:cNvPr id="7" name="Прямая соединительная линия 6"/>
          <p:cNvCxnSpPr>
            <a:endCxn id="3" idx="0"/>
          </p:cNvCxnSpPr>
          <p:nvPr/>
        </p:nvCxnSpPr>
        <p:spPr>
          <a:xfrm flipH="1">
            <a:off x="1476375" y="2636838"/>
            <a:ext cx="573088" cy="5048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9" idx="0"/>
          </p:cNvCxnSpPr>
          <p:nvPr/>
        </p:nvCxnSpPr>
        <p:spPr>
          <a:xfrm>
            <a:off x="3355975" y="2636838"/>
            <a:ext cx="423863" cy="477837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3" idx="4"/>
          </p:cNvCxnSpPr>
          <p:nvPr/>
        </p:nvCxnSpPr>
        <p:spPr>
          <a:xfrm flipH="1">
            <a:off x="804863" y="4292600"/>
            <a:ext cx="671512" cy="295275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3" idx="4"/>
            <a:endCxn id="11" idx="2"/>
          </p:cNvCxnSpPr>
          <p:nvPr/>
        </p:nvCxnSpPr>
        <p:spPr>
          <a:xfrm>
            <a:off x="1476375" y="4292600"/>
            <a:ext cx="584200" cy="274638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9" idx="4"/>
            <a:endCxn id="12" idx="2"/>
          </p:cNvCxnSpPr>
          <p:nvPr/>
        </p:nvCxnSpPr>
        <p:spPr>
          <a:xfrm flipH="1">
            <a:off x="3355975" y="4265613"/>
            <a:ext cx="423863" cy="282575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9" idx="4"/>
            <a:endCxn id="13" idx="2"/>
          </p:cNvCxnSpPr>
          <p:nvPr/>
        </p:nvCxnSpPr>
        <p:spPr>
          <a:xfrm>
            <a:off x="3779838" y="4265613"/>
            <a:ext cx="685800" cy="282575"/>
          </a:xfrm>
          <a:prstGeom prst="line">
            <a:avLst/>
          </a:prstGeom>
          <a:ln w="38100"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010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908720"/>
            <a:ext cx="4249438" cy="594928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-540568" y="-99392"/>
            <a:ext cx="10163472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ОБРАЗОВАТЕЛЬНОГО СТАНДАРТА</a:t>
            </a:r>
            <a:endParaRPr lang="ru-RU" sz="36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934"/>
          <a:stretch/>
        </p:blipFill>
        <p:spPr>
          <a:xfrm>
            <a:off x="4139952" y="6309320"/>
            <a:ext cx="5004048" cy="5486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18237" y="908720"/>
            <a:ext cx="49685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2004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стандарты первого поколения</a:t>
            </a: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2009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ФГОС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начального общего образования </a:t>
            </a:r>
            <a:r>
              <a:rPr lang="ru-RU" dirty="0"/>
              <a:t>утвержден приказом от 6 октября 2009 года №373 (зарегистрирован Минюстом России 22 декабря </a:t>
            </a:r>
            <a:r>
              <a:rPr lang="ru-RU" dirty="0" smtClean="0"/>
              <a:t>2009 года </a:t>
            </a:r>
            <a:r>
              <a:rPr lang="ru-RU" dirty="0"/>
              <a:t>№</a:t>
            </a:r>
            <a:r>
              <a:rPr lang="ru-RU" dirty="0" smtClean="0"/>
              <a:t>15785)</a:t>
            </a: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ФГОС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основного общего образования </a:t>
            </a:r>
            <a:r>
              <a:rPr lang="ru-RU" dirty="0"/>
              <a:t>– </a:t>
            </a:r>
            <a:r>
              <a:rPr lang="ru-RU" dirty="0" smtClean="0"/>
              <a:t>утвержден приказом </a:t>
            </a:r>
            <a:r>
              <a:rPr lang="ru-RU" dirty="0"/>
              <a:t>Министерства образования и науки Российской Федерации от 17 декабря 2010 г. № 18973</a:t>
            </a:r>
            <a:r>
              <a:rPr lang="ru-RU" dirty="0" smtClean="0"/>
              <a:t>.</a:t>
            </a:r>
          </a:p>
          <a:p>
            <a:pPr algn="just"/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ФГОС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среднего (полного) общего образования</a:t>
            </a:r>
            <a:r>
              <a:rPr lang="ru-RU" dirty="0"/>
              <a:t> –утвержден приказом от 17 мая 2012 г. № 413 </a:t>
            </a:r>
            <a:r>
              <a:rPr lang="ru-RU" dirty="0" smtClean="0"/>
              <a:t>(зарегистрирован </a:t>
            </a:r>
            <a:r>
              <a:rPr lang="ru-RU" dirty="0"/>
              <a:t>Минюстом России 07.06. 2012, рег. № </a:t>
            </a:r>
            <a:r>
              <a:rPr lang="ru-RU" dirty="0" smtClean="0"/>
              <a:t>24480)</a:t>
            </a:r>
          </a:p>
        </p:txBody>
      </p:sp>
    </p:spTree>
    <p:extLst>
      <p:ext uri="{BB962C8B-B14F-4D97-AF65-F5344CB8AC3E}">
        <p14:creationId xmlns:p14="http://schemas.microsoft.com/office/powerpoint/2010/main" xmlns="" val="30517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913" y="1444625"/>
            <a:ext cx="4359275" cy="4892675"/>
          </a:xfrm>
          <a:prstGeom prst="rect">
            <a:avLst/>
          </a:prstGeom>
          <a:solidFill>
            <a:srgbClr val="000066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Егор сидел во дворе на лавочке и смотрел на петуха Петю. Петух разгуливал по молодой зелёной травке и клевал букашек. </a:t>
            </a:r>
          </a:p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Напиши ответы на вопросы с обоснованием.</a:t>
            </a:r>
          </a:p>
          <a:p>
            <a:pPr>
              <a:defRPr/>
            </a:pPr>
            <a:r>
              <a:rPr lang="ru-RU" sz="2400" b="1" dirty="0">
                <a:solidFill>
                  <a:srgbClr val="00B050"/>
                </a:solidFill>
              </a:rPr>
              <a:t>О  чем думал Егор, разглядывая петуха?</a:t>
            </a:r>
          </a:p>
          <a:p>
            <a:pPr>
              <a:defRPr/>
            </a:pPr>
            <a:r>
              <a:rPr lang="ru-RU" sz="2400" b="1" dirty="0">
                <a:solidFill>
                  <a:srgbClr val="00B050"/>
                </a:solidFill>
              </a:rPr>
              <a:t>О чем думал петух?</a:t>
            </a:r>
          </a:p>
          <a:p>
            <a:pPr>
              <a:defRPr/>
            </a:pPr>
            <a:r>
              <a:rPr lang="ru-RU" sz="2400" b="1" dirty="0">
                <a:solidFill>
                  <a:srgbClr val="00B050"/>
                </a:solidFill>
              </a:rPr>
              <a:t>Что думали букашки, спрятавшиеся от петуха?</a:t>
            </a:r>
          </a:p>
        </p:txBody>
      </p:sp>
      <p:sp>
        <p:nvSpPr>
          <p:cNvPr id="47107" name="Rectangle 2"/>
          <p:cNvSpPr txBox="1">
            <a:spLocks noChangeArrowheads="1"/>
          </p:cNvSpPr>
          <p:nvPr/>
        </p:nvSpPr>
        <p:spPr bwMode="auto">
          <a:xfrm>
            <a:off x="692150" y="61913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Book" pitchFamily="34" charset="0"/>
              </a:rPr>
              <a:t>Диагностика мыслительной деятельности</a:t>
            </a:r>
          </a:p>
        </p:txBody>
      </p:sp>
      <p:sp>
        <p:nvSpPr>
          <p:cNvPr id="47108" name="Заголовок 4"/>
          <p:cNvSpPr>
            <a:spLocks noGrp="1"/>
          </p:cNvSpPr>
          <p:nvPr>
            <p:ph type="title"/>
          </p:nvPr>
        </p:nvSpPr>
        <p:spPr>
          <a:xfrm>
            <a:off x="4989513" y="3157538"/>
            <a:ext cx="413861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mtClean="0"/>
              <a:t>Переключение с одной точки зрения на другую</a:t>
            </a:r>
          </a:p>
        </p:txBody>
      </p:sp>
    </p:spTree>
    <p:extLst>
      <p:ext uri="{BB962C8B-B14F-4D97-AF65-F5344CB8AC3E}">
        <p14:creationId xmlns:p14="http://schemas.microsoft.com/office/powerpoint/2010/main" xmlns="" val="12404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 txBox="1">
            <a:spLocks noChangeArrowheads="1"/>
          </p:cNvSpPr>
          <p:nvPr/>
        </p:nvSpPr>
        <p:spPr bwMode="auto">
          <a:xfrm>
            <a:off x="473075" y="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>
                <a:latin typeface="Franklin Gothic Book" pitchFamily="34" charset="0"/>
              </a:rPr>
              <a:t>Данные педагогической диагностики – основа дифференциации обучения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76263" y="1412875"/>
            <a:ext cx="8064500" cy="2592388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txBody>
          <a:bodyPr/>
          <a:lstStyle>
            <a:lvl1pPr marL="419100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1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55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Arial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365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9075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defRPr/>
            </a:pPr>
            <a:r>
              <a:rPr lang="ru-RU" altLang="ru-RU" sz="2400" dirty="0" smtClean="0">
                <a:solidFill>
                  <a:schemeClr val="bg1"/>
                </a:solidFill>
              </a:rPr>
              <a:t>над чем и в каком направлении нужно работать с каждым учеником. </a:t>
            </a:r>
          </a:p>
          <a:p>
            <a:pPr algn="just">
              <a:lnSpc>
                <a:spcPct val="90000"/>
              </a:lnSpc>
              <a:defRPr/>
            </a:pPr>
            <a:r>
              <a:rPr lang="ru-RU" altLang="ru-RU" sz="2400" dirty="0" smtClean="0">
                <a:solidFill>
                  <a:schemeClr val="bg1"/>
                </a:solidFill>
              </a:rPr>
              <a:t>выбор дифференцированных заданий для каждого ученика не носит случайный характер, а обусловлен реальными знаниями ребенка, особенностями восприятия им учебной задачи, его мыслительными особенностями. </a:t>
            </a:r>
            <a:endParaRPr lang="ru-RU" altLang="ru-RU" sz="2400" dirty="0">
              <a:solidFill>
                <a:schemeClr val="bg1"/>
              </a:solidFill>
            </a:endParaRPr>
          </a:p>
        </p:txBody>
      </p:sp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925" y="3981450"/>
            <a:ext cx="8351838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622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err="1" smtClean="0">
                <a:latin typeface="Arial Black" pitchFamily="34" charset="0"/>
              </a:rPr>
              <a:t>Метапредметные</a:t>
            </a:r>
            <a:r>
              <a:rPr lang="ru-RU" sz="3600" dirty="0" smtClean="0">
                <a:latin typeface="Arial Black" pitchFamily="34" charset="0"/>
              </a:rPr>
              <a:t> результаты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713787" cy="5761038"/>
          </a:xfrm>
          <a:solidFill>
            <a:srgbClr val="000066"/>
          </a:solidFill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>
                <a:solidFill>
                  <a:schemeClr val="accent5">
                    <a:lumMod val="10000"/>
                  </a:schemeClr>
                </a:solidFill>
                <a:latin typeface="Arial Black" pitchFamily="34" charset="0"/>
              </a:rPr>
              <a:t>  </a:t>
            </a:r>
            <a:r>
              <a:rPr lang="ru-RU" sz="2400" dirty="0" smtClean="0">
                <a:solidFill>
                  <a:schemeClr val="bg1"/>
                </a:solidFill>
                <a:latin typeface="Arial Black" pitchFamily="34" charset="0"/>
              </a:rPr>
              <a:t>освоенные обучающимися на базе одного, нескольких или всех учебных предметов способы деятельности, применимые </a:t>
            </a:r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как в рамках образовательного процесса, так и при решении проблем в реальных жизненных ситуациях.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>
              <a:solidFill>
                <a:schemeClr val="folHlink"/>
              </a:solidFill>
              <a:latin typeface="Arial Black" pitchFamily="34" charset="0"/>
            </a:endParaRPr>
          </a:p>
        </p:txBody>
      </p:sp>
      <p:pic>
        <p:nvPicPr>
          <p:cNvPr id="49156" name="Picture 2" descr="C:\Users\Галина\Desktop\картинки с шаттерстока\shutterstock_940536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284538"/>
            <a:ext cx="78486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952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422275" y="44450"/>
            <a:ext cx="7467600" cy="1143000"/>
          </a:xfrm>
        </p:spPr>
        <p:txBody>
          <a:bodyPr/>
          <a:lstStyle/>
          <a:p>
            <a:pPr eaLnBrk="1" hangingPunct="1"/>
            <a:r>
              <a:rPr lang="ru-RU" altLang="ru-RU" smtClean="0"/>
              <a:t>МЕТАПРЕДМЕТНЫЙ ПОДХОД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2275" y="1196975"/>
            <a:ext cx="7467600" cy="4525963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altLang="ru-RU" sz="2400" dirty="0" smtClean="0">
                <a:solidFill>
                  <a:schemeClr val="bg1"/>
                </a:solidFill>
                <a:latin typeface="Times New Roman" pitchFamily="18" charset="0"/>
              </a:rPr>
              <a:t>решает 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проблему разобщенности, </a:t>
            </a:r>
            <a:r>
              <a:rPr lang="ru-RU" altLang="ru-RU" sz="2400" dirty="0" err="1">
                <a:solidFill>
                  <a:schemeClr val="bg1"/>
                </a:solidFill>
                <a:latin typeface="Times New Roman" pitchFamily="18" charset="0"/>
              </a:rPr>
              <a:t>расколотости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, оторванности друг от друга разных научных дисциплин и, как следствие,  учебных предметов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altLang="ru-RU" sz="2400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предполагает, что ребенок не только овладевает системой знаний, но осваивает 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itchFamily="18" charset="0"/>
              </a:rPr>
              <a:t>универсальные способы 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действий и с </a:t>
            </a:r>
            <a:r>
              <a:rPr lang="ru-RU" altLang="ru-RU" sz="2400" dirty="0" smtClean="0">
                <a:solidFill>
                  <a:schemeClr val="bg1"/>
                </a:solidFill>
                <a:latin typeface="Times New Roman" pitchFamily="18" charset="0"/>
              </a:rPr>
              <a:t>их 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помощью сможет сам добывать информацию о мире. </a:t>
            </a:r>
            <a:endParaRPr lang="ru-RU" altLang="ru-RU" sz="24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позволяет сохранять и отстаивать культуру мышления и культуру формирования целостного мировоззрения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altLang="ru-RU" sz="2400" dirty="0">
              <a:solidFill>
                <a:schemeClr val="bg1"/>
              </a:solidFill>
            </a:endParaRPr>
          </a:p>
        </p:txBody>
      </p:sp>
      <p:pic>
        <p:nvPicPr>
          <p:cNvPr id="51204" name="Picture 3" descr="C:\Users\Lusy\AppData\Local\Microsoft\Windows\Temporary Internet Files\Content.IE5\UKF1O5RS\MP90039881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868863"/>
            <a:ext cx="4164013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14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600" b="1" dirty="0"/>
              <a:t>Цели </a:t>
            </a:r>
            <a:r>
              <a:rPr lang="ru-RU" altLang="ru-RU" sz="3600" b="1" dirty="0" err="1"/>
              <a:t>метапредметного</a:t>
            </a:r>
            <a:r>
              <a:rPr lang="ru-RU" altLang="ru-RU" sz="3600" b="1" dirty="0"/>
              <a:t> учебного занятия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altLang="ru-RU" dirty="0">
                <a:solidFill>
                  <a:schemeClr val="bg1"/>
                </a:solidFill>
              </a:rPr>
              <a:t>Предметная цель – формирование у учащихся конкретных знаний. 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altLang="ru-RU" dirty="0" err="1">
                <a:solidFill>
                  <a:schemeClr val="bg1"/>
                </a:solidFill>
              </a:rPr>
              <a:t>Метапредметная</a:t>
            </a:r>
            <a:r>
              <a:rPr lang="ru-RU" altLang="ru-RU" dirty="0">
                <a:solidFill>
                  <a:schemeClr val="bg1"/>
                </a:solidFill>
              </a:rPr>
              <a:t> цель – формирование </a:t>
            </a:r>
            <a:r>
              <a:rPr lang="ru-RU" altLang="ru-RU" dirty="0" err="1">
                <a:solidFill>
                  <a:schemeClr val="bg1"/>
                </a:solidFill>
              </a:rPr>
              <a:t>мировозренческих</a:t>
            </a:r>
            <a:r>
              <a:rPr lang="ru-RU" altLang="ru-RU" dirty="0">
                <a:solidFill>
                  <a:schemeClr val="bg1"/>
                </a:solidFill>
              </a:rPr>
              <a:t> установок.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altLang="ru-RU" dirty="0">
                <a:solidFill>
                  <a:schemeClr val="bg1"/>
                </a:solidFill>
              </a:rPr>
              <a:t>Методологическая цель – овладение навыками самоорганизации учебной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26285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161925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/>
              <a:t>Педагог – мыследеятельностник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88" y="1506538"/>
            <a:ext cx="7467600" cy="2736850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altLang="ru-RU" dirty="0" smtClean="0">
                <a:solidFill>
                  <a:schemeClr val="bg1"/>
                </a:solidFill>
              </a:rPr>
              <a:t>ПОНИМАЕТ СТРУКТУРУ ДЕЯТЕЛЬНОСТИ ДЕТЕЙ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altLang="ru-RU" dirty="0" smtClean="0">
                <a:solidFill>
                  <a:schemeClr val="bg1"/>
                </a:solidFill>
              </a:rPr>
              <a:t>ВИДИТ ЖИВЫЕ ПРОЦЕССЫ МЫШЛЕНИЯ, ПОНИМАНИЯ, ДЕЙСТВИЯ, КОММУНИКАЦИИ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988" y="688975"/>
            <a:ext cx="8280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F1F9A3"/>
                </a:solidFill>
                <a:latin typeface="+mn-lt"/>
                <a:cs typeface="+mn-cs"/>
              </a:rPr>
              <a:t>кроме предметного материала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01638" y="4652963"/>
            <a:ext cx="2665412" cy="18716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</a:rPr>
              <a:t>ДИДАКТ</a:t>
            </a:r>
          </a:p>
          <a:p>
            <a:pPr algn="ctr">
              <a:defRPr/>
            </a:pPr>
            <a:r>
              <a:rPr lang="ru-RU" dirty="0">
                <a:solidFill>
                  <a:srgbClr val="000066"/>
                </a:solidFill>
              </a:rPr>
              <a:t>создает дидактические единицы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6275" y="4652963"/>
            <a:ext cx="2663825" cy="18716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</a:rPr>
              <a:t>МЕТОДИСТ</a:t>
            </a:r>
          </a:p>
          <a:p>
            <a:pPr algn="ctr">
              <a:defRPr/>
            </a:pPr>
            <a:r>
              <a:rPr lang="ru-RU" dirty="0">
                <a:solidFill>
                  <a:srgbClr val="000066"/>
                </a:solidFill>
              </a:rPr>
              <a:t>разрабатывает последовательность освоения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46788" y="4652963"/>
            <a:ext cx="2665412" cy="18716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</a:rPr>
              <a:t>АНТРОПОЛОГ</a:t>
            </a:r>
          </a:p>
          <a:p>
            <a:pPr algn="ctr">
              <a:defRPr/>
            </a:pPr>
            <a:r>
              <a:rPr lang="ru-RU" dirty="0">
                <a:solidFill>
                  <a:srgbClr val="000066"/>
                </a:solidFill>
              </a:rPr>
              <a:t>понимает, что происходит с ребенком как с индивидом и личностью</a:t>
            </a:r>
          </a:p>
        </p:txBody>
      </p:sp>
    </p:spTree>
    <p:extLst>
      <p:ext uri="{BB962C8B-B14F-4D97-AF65-F5344CB8AC3E}">
        <p14:creationId xmlns:p14="http://schemas.microsoft.com/office/powerpoint/2010/main" xmlns="" val="173432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161925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/>
              <a:t>ПОЗИЦИЯ  МЕТОДИСТА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988" y="688975"/>
            <a:ext cx="82804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F1F9A3"/>
                </a:solidFill>
                <a:latin typeface="+mn-lt"/>
                <a:cs typeface="+mn-cs"/>
              </a:rPr>
              <a:t>кроме предметного материала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43213" y="1557338"/>
            <a:ext cx="2665412" cy="18716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</a:rPr>
              <a:t>ПЛАН УРОКА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051050" y="1844675"/>
            <a:ext cx="4465638" cy="158432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051050" y="1557338"/>
            <a:ext cx="4465638" cy="187166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ятиугольник 11"/>
          <p:cNvSpPr/>
          <p:nvPr/>
        </p:nvSpPr>
        <p:spPr>
          <a:xfrm>
            <a:off x="503238" y="4419600"/>
            <a:ext cx="3097212" cy="17272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КОНСПЕКТ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УРОКА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5591175" y="4483100"/>
            <a:ext cx="3097213" cy="1727200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СЦЕНАРИЙ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УРОКА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3779838" y="4483100"/>
            <a:ext cx="1512887" cy="16637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929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-161925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/>
              <a:t>СЦЕНИРОВАНИЕ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988" y="1844675"/>
            <a:ext cx="3997325" cy="4679950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dirty="0">
                <a:solidFill>
                  <a:schemeClr val="bg1"/>
                </a:solidFill>
              </a:rPr>
              <a:t>работает не с </a:t>
            </a:r>
            <a:r>
              <a:rPr lang="ru-RU" dirty="0" err="1">
                <a:solidFill>
                  <a:schemeClr val="bg1"/>
                </a:solidFill>
              </a:rPr>
              <a:t>ЗУНами</a:t>
            </a:r>
            <a:r>
              <a:rPr lang="ru-RU" dirty="0">
                <a:solidFill>
                  <a:schemeClr val="bg1"/>
                </a:solidFill>
              </a:rPr>
              <a:t>, а со способностями учащихся. </a:t>
            </a:r>
            <a:endParaRPr lang="ru-RU" dirty="0" smtClean="0">
              <a:solidFill>
                <a:schemeClr val="bg1"/>
              </a:solidFill>
            </a:endParaRP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dirty="0">
                <a:solidFill>
                  <a:schemeClr val="bg1"/>
                </a:solidFill>
              </a:rPr>
              <a:t>Ученики должны «открыть», выйти на новый способ, новую форму действия.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763" y="981075"/>
            <a:ext cx="4164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СЦЕНИРОВАНИЕ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716463" y="1773238"/>
            <a:ext cx="3997325" cy="4751387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>
            <a:lvl1pPr marL="419100" indent="-382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231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4888" indent="-2555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Arial" pitchFamily="34" charset="0"/>
              <a:buChar char="○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79525" indent="-2365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9075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dirty="0">
                <a:solidFill>
                  <a:schemeClr val="bg1"/>
                </a:solidFill>
              </a:rPr>
              <a:t>связано с продумыванием того, какой материал нужно передать учащимся, как будут осуществляться переходы от одной темы к другой, какие знания, умения и навыки должны быть сформированы </a:t>
            </a:r>
            <a:r>
              <a:rPr lang="ru-RU" dirty="0" smtClean="0">
                <a:solidFill>
                  <a:schemeClr val="bg1"/>
                </a:solidFill>
              </a:rPr>
              <a:t> у </a:t>
            </a:r>
            <a:r>
              <a:rPr lang="ru-RU" dirty="0">
                <a:solidFill>
                  <a:schemeClr val="bg1"/>
                </a:solidFill>
              </a:rPr>
              <a:t>учащихся. 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22788" y="981075"/>
            <a:ext cx="416401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ПЛАНИРОВАНИЕ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115407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54088" y="908050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«Правописание предлогов и приставок с существительными</a:t>
            </a:r>
            <a:r>
              <a:rPr lang="ru-RU" sz="3600" b="1" dirty="0" smtClean="0"/>
              <a:t>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 КЛАСС </a:t>
            </a:r>
            <a:r>
              <a:rPr lang="ru-RU" sz="3600" dirty="0"/>
              <a:t/>
            </a:r>
            <a:br>
              <a:rPr lang="ru-RU" sz="3600" dirty="0"/>
            </a:br>
            <a:endParaRPr lang="ru-RU" altLang="ru-RU" sz="3600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7988" y="3213100"/>
            <a:ext cx="8736012" cy="2519363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dirty="0" smtClean="0">
                <a:solidFill>
                  <a:schemeClr val="bg1"/>
                </a:solidFill>
              </a:rPr>
              <a:t>алгоритм: </a:t>
            </a:r>
            <a:r>
              <a:rPr lang="ru-RU" dirty="0">
                <a:solidFill>
                  <a:schemeClr val="bg1"/>
                </a:solidFill>
              </a:rPr>
              <a:t>если можно вставить слово или вопрос, значит, это предлог, пишем раздельно; если не удалось вставить слово или вопрос - это приставка, пишем слитно.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06675" y="2193925"/>
            <a:ext cx="416401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ТРАДИЦИОННО</a:t>
            </a:r>
          </a:p>
        </p:txBody>
      </p:sp>
    </p:spTree>
    <p:extLst>
      <p:ext uri="{BB962C8B-B14F-4D97-AF65-F5344CB8AC3E}">
        <p14:creationId xmlns:p14="http://schemas.microsoft.com/office/powerpoint/2010/main" xmlns="" val="212627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54088" y="476250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«Правописание предлогов и приставок с существительными</a:t>
            </a:r>
            <a:r>
              <a:rPr lang="ru-RU" sz="3600" b="1" dirty="0" smtClean="0"/>
              <a:t>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 КЛАСС </a:t>
            </a:r>
            <a:r>
              <a:rPr lang="ru-RU" sz="3600" dirty="0"/>
              <a:t/>
            </a:r>
            <a:br>
              <a:rPr lang="ru-RU" sz="3600" dirty="0"/>
            </a:br>
            <a:endParaRPr lang="ru-RU" altLang="ru-RU" sz="3600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8288" y="3068638"/>
            <a:ext cx="8736012" cy="3455987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r>
              <a:rPr lang="ru-RU" dirty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chemeClr val="bg1"/>
                </a:solidFill>
              </a:rPr>
              <a:t>аким </a:t>
            </a:r>
            <a:r>
              <a:rPr lang="ru-RU" dirty="0">
                <a:solidFill>
                  <a:schemeClr val="bg1"/>
                </a:solidFill>
              </a:rPr>
              <a:t>образом сформулировать задание, задать такую ситуацию, чтобы возникли две противоположные точки зрения. Эта ситуация должна быть организована таким образом, чтобы алгоритм не срабатывал, или срабатывал, но давал разные результаты.</a:t>
            </a:r>
          </a:p>
          <a:p>
            <a:pPr marL="365125" indent="-365125" eaLnBrk="1" fontAlgn="auto" hangingPunct="1">
              <a:spcAft>
                <a:spcPts val="0"/>
              </a:spcAft>
              <a:buFont typeface="Wingdings 2"/>
              <a:buChar char=""/>
              <a:tabLst>
                <a:tab pos="900113" algn="l"/>
              </a:tabLst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750" y="1901825"/>
            <a:ext cx="84963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ТРЕБОВАНИЕ СЦЕНИРОВАНИЯ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414234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1196752"/>
            <a:ext cx="4090276" cy="5151481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130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ВЫПУСКНИКА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377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54088" y="476250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/>
              <a:t>«Правописание предлогов и приставок с существительными</a:t>
            </a:r>
            <a:r>
              <a:rPr lang="ru-RU" sz="3600" b="1" dirty="0" smtClean="0"/>
              <a:t>»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 КЛАСС </a:t>
            </a:r>
            <a:r>
              <a:rPr lang="ru-RU" sz="3600" dirty="0"/>
              <a:t/>
            </a:r>
            <a:br>
              <a:rPr lang="ru-RU" sz="3600" dirty="0"/>
            </a:br>
            <a:endParaRPr lang="ru-RU" altLang="ru-RU" sz="3600" b="1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1150" y="2492375"/>
            <a:ext cx="8736013" cy="4032250"/>
          </a:xfrm>
          <a:solidFill>
            <a:schemeClr val="tx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b="1" u="sng" dirty="0">
                <a:solidFill>
                  <a:schemeClr val="bg1"/>
                </a:solidFill>
              </a:rPr>
              <a:t>Цели</a:t>
            </a:r>
            <a:r>
              <a:rPr lang="ru-RU" u="sng" dirty="0">
                <a:solidFill>
                  <a:schemeClr val="bg1"/>
                </a:solidFill>
              </a:rPr>
              <a:t>: 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развитие умения различать предлоги и приставки; 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правильно употреблять их в речи и писать;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 развитие способности различения: научить удерживать две разные точки зрения,  видеть противоречие, объект и найти выход, получить новое знание</a:t>
            </a: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63" y="1635125"/>
            <a:ext cx="84963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Урок </a:t>
            </a:r>
          </a:p>
        </p:txBody>
      </p:sp>
    </p:spTree>
    <p:extLst>
      <p:ext uri="{BB962C8B-B14F-4D97-AF65-F5344CB8AC3E}">
        <p14:creationId xmlns:p14="http://schemas.microsoft.com/office/powerpoint/2010/main" xmlns="" val="292535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773238"/>
            <a:ext cx="8736013" cy="4392612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Тема </a:t>
            </a:r>
            <a:r>
              <a:rPr lang="ru-RU" dirty="0">
                <a:solidFill>
                  <a:schemeClr val="bg1"/>
                </a:solidFill>
              </a:rPr>
              <a:t>сегодняшнего урока «Написание предлогов и приставок с существительными».</a:t>
            </a:r>
          </a:p>
          <a:p>
            <a:pPr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288" y="476250"/>
            <a:ext cx="84978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F1F9A3"/>
                </a:solidFill>
                <a:latin typeface="+mn-lt"/>
                <a:cs typeface="+mn-cs"/>
              </a:rPr>
              <a:t> </a:t>
            </a: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ОРГ. МОМЕНТ</a:t>
            </a:r>
          </a:p>
        </p:txBody>
      </p:sp>
    </p:spTree>
    <p:extLst>
      <p:ext uri="{BB962C8B-B14F-4D97-AF65-F5344CB8AC3E}">
        <p14:creationId xmlns:p14="http://schemas.microsoft.com/office/powerpoint/2010/main" xmlns="" val="189223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773238"/>
            <a:ext cx="8736013" cy="4392612"/>
          </a:xfrm>
          <a:solidFill>
            <a:schemeClr val="tx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Запишите слова, распределив их в 2 столбика: в 1-й -  с приставками, во 2-й – с предлогами.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    </a:t>
            </a:r>
            <a:r>
              <a:rPr lang="ru-RU" i="1" dirty="0">
                <a:solidFill>
                  <a:schemeClr val="bg1"/>
                </a:solidFill>
              </a:rPr>
              <a:t>У дома, во двор, (за)нос, объезд, над водой, подарок.</a:t>
            </a: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Какие слова записали в 1-й, 2-й столбики?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Какие слова вызвали затруднение? Почему?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Кто написал слово (за)нос слитно (раздельно)?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 </a:t>
            </a:r>
          </a:p>
          <a:p>
            <a:pPr>
              <a:defRPr/>
            </a:pPr>
            <a:r>
              <a:rPr lang="ru-RU" altLang="ru-RU" b="1" dirty="0" smtClean="0">
                <a:solidFill>
                  <a:srgbClr val="00B050"/>
                </a:solidFill>
              </a:rPr>
              <a:t>Слова (за) нос – можно написать по разному</a:t>
            </a:r>
            <a:endParaRPr lang="ru-RU" altLang="ru-RU" b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288" y="476250"/>
            <a:ext cx="84978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ПРЕДВАРИТЕЛЬНАЯ ДИАГНОСТИКА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206097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341438"/>
            <a:ext cx="8736013" cy="5256212"/>
          </a:xfrm>
          <a:solidFill>
            <a:schemeClr val="tx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 Итак, мнения разделились. Давайте разрешим этот спор. Сначала выясним, о чем мы будем </a:t>
            </a:r>
            <a:r>
              <a:rPr lang="ru-RU" u="sng" dirty="0">
                <a:solidFill>
                  <a:schemeClr val="bg1"/>
                </a:solidFill>
              </a:rPr>
              <a:t>спорить</a:t>
            </a:r>
            <a:r>
              <a:rPr lang="ru-RU" dirty="0">
                <a:solidFill>
                  <a:schemeClr val="bg1"/>
                </a:solidFill>
              </a:rPr>
              <a:t>, все ли это </a:t>
            </a:r>
            <a:r>
              <a:rPr lang="ru-RU" u="sng" dirty="0">
                <a:solidFill>
                  <a:schemeClr val="bg1"/>
                </a:solidFill>
              </a:rPr>
              <a:t>понимают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Поднимите руки те, кто считает, что слово занос пишется </a:t>
            </a:r>
            <a:r>
              <a:rPr lang="ru-RU" u="sng" dirty="0">
                <a:solidFill>
                  <a:schemeClr val="bg1"/>
                </a:solidFill>
              </a:rPr>
              <a:t>слитно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- Чем у вас является </a:t>
            </a:r>
            <a:r>
              <a:rPr lang="ru-RU" b="1" i="1" dirty="0">
                <a:solidFill>
                  <a:schemeClr val="bg1"/>
                </a:solidFill>
              </a:rPr>
              <a:t>за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Вы будете 1-й группой.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Поднимите руки те, кто написал слово (за)нос </a:t>
            </a:r>
            <a:r>
              <a:rPr lang="ru-RU" u="sng" dirty="0">
                <a:solidFill>
                  <a:schemeClr val="bg1"/>
                </a:solidFill>
              </a:rPr>
              <a:t>раздельно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Чем у вас является </a:t>
            </a:r>
            <a:r>
              <a:rPr lang="ru-RU" b="1" i="1" dirty="0">
                <a:solidFill>
                  <a:schemeClr val="bg1"/>
                </a:solidFill>
              </a:rPr>
              <a:t>за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Вы будете 2-й группой.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Есть другие мнения? (3-я группа).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288" y="476250"/>
            <a:ext cx="8497887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ВЕРСИИ, СПОР</a:t>
            </a:r>
          </a:p>
        </p:txBody>
      </p:sp>
    </p:spTree>
    <p:extLst>
      <p:ext uri="{BB962C8B-B14F-4D97-AF65-F5344CB8AC3E}">
        <p14:creationId xmlns:p14="http://schemas.microsoft.com/office/powerpoint/2010/main" xmlns="" val="361744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341438"/>
            <a:ext cx="8736013" cy="5256212"/>
          </a:xfrm>
          <a:solidFill>
            <a:schemeClr val="tx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Кто прав? Чье мнение ошибочно?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Могут ли 2-я (3-я) группы </a:t>
            </a:r>
            <a:r>
              <a:rPr lang="ru-RU" u="sng" dirty="0">
                <a:solidFill>
                  <a:schemeClr val="bg1"/>
                </a:solidFill>
              </a:rPr>
              <a:t>согласиться</a:t>
            </a:r>
            <a:r>
              <a:rPr lang="ru-RU" dirty="0">
                <a:solidFill>
                  <a:schemeClr val="bg1"/>
                </a:solidFill>
              </a:rPr>
              <a:t> с мнением 1-й, которая считает, что слово (за)нос пишется слитно? Это так?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Как вы думаете, почему у них </a:t>
            </a:r>
            <a:r>
              <a:rPr lang="ru-RU" u="sng" dirty="0">
                <a:solidFill>
                  <a:schemeClr val="bg1"/>
                </a:solidFill>
              </a:rPr>
              <a:t>возникло такое мнение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Такое может быть?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B050"/>
                </a:solidFill>
              </a:rPr>
              <a:t>Они решили, что </a:t>
            </a:r>
            <a:r>
              <a:rPr lang="ru-RU" b="1" i="1" dirty="0">
                <a:solidFill>
                  <a:srgbClr val="00B050"/>
                </a:solidFill>
              </a:rPr>
              <a:t>за </a:t>
            </a:r>
            <a:r>
              <a:rPr lang="ru-RU" b="1" dirty="0">
                <a:solidFill>
                  <a:srgbClr val="00B050"/>
                </a:solidFill>
              </a:rPr>
              <a:t>– это приставка.</a:t>
            </a:r>
          </a:p>
          <a:p>
            <a:pPr>
              <a:defRPr/>
            </a:pPr>
            <a:r>
              <a:rPr lang="ru-RU" b="1" dirty="0">
                <a:solidFill>
                  <a:srgbClr val="00B050"/>
                </a:solidFill>
              </a:rPr>
              <a:t>Да, ведь есть такое слово занос – это дорога, занесенная снегом, снежный занос.</a:t>
            </a:r>
          </a:p>
          <a:p>
            <a:pPr>
              <a:defRPr/>
            </a:pPr>
            <a:r>
              <a:rPr lang="ru-RU" dirty="0"/>
              <a:t> </a:t>
            </a:r>
          </a:p>
          <a:p>
            <a:pPr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62467" name="TextBox 3"/>
          <p:cNvSpPr txBox="1">
            <a:spLocks noChangeArrowheads="1"/>
          </p:cNvSpPr>
          <p:nvPr/>
        </p:nvSpPr>
        <p:spPr bwMode="auto">
          <a:xfrm>
            <a:off x="660400" y="98425"/>
            <a:ext cx="84963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u="sng" dirty="0">
                <a:solidFill>
                  <a:srgbClr val="000066"/>
                </a:solidFill>
              </a:rPr>
              <a:t>Выявление понимания мнения противоположных групп</a:t>
            </a:r>
            <a:endParaRPr lang="ru-RU" altLang="ru-RU" sz="3200" u="sng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122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341438"/>
            <a:ext cx="8736013" cy="5256212"/>
          </a:xfrm>
          <a:solidFill>
            <a:schemeClr val="tx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Значит, тогда мнение </a:t>
            </a:r>
            <a:r>
              <a:rPr lang="ru-RU" u="sng" dirty="0">
                <a:solidFill>
                  <a:schemeClr val="bg1"/>
                </a:solidFill>
              </a:rPr>
              <a:t>ваших (2-й, 3-й) групп ошибочно?</a:t>
            </a:r>
            <a:r>
              <a:rPr lang="ru-RU" dirty="0">
                <a:solidFill>
                  <a:schemeClr val="bg1"/>
                </a:solidFill>
              </a:rPr>
              <a:t> Это слово надо писать слитно?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b="1" dirty="0" smtClean="0">
                <a:solidFill>
                  <a:srgbClr val="00B050"/>
                </a:solidFill>
              </a:rPr>
              <a:t>Нет, мы тоже правы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А участники других групп могут с вами согласиться?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Почему ребята из 2-й группы написали (за)нос </a:t>
            </a:r>
            <a:r>
              <a:rPr lang="ru-RU" u="sng" dirty="0">
                <a:solidFill>
                  <a:schemeClr val="bg1"/>
                </a:solidFill>
              </a:rPr>
              <a:t>раздельно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b="1" dirty="0">
                <a:solidFill>
                  <a:srgbClr val="00B050"/>
                </a:solidFill>
              </a:rPr>
              <a:t> -  Действительно, ведь можно кого-то схватить за нос, и тогда </a:t>
            </a:r>
            <a:r>
              <a:rPr lang="ru-RU" b="1" i="1" dirty="0">
                <a:solidFill>
                  <a:srgbClr val="00B050"/>
                </a:solidFill>
              </a:rPr>
              <a:t>за</a:t>
            </a:r>
            <a:r>
              <a:rPr lang="ru-RU" b="1" dirty="0">
                <a:solidFill>
                  <a:srgbClr val="00B050"/>
                </a:solidFill>
              </a:rPr>
              <a:t> -  предлог.</a:t>
            </a:r>
          </a:p>
          <a:p>
            <a:pPr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63491" name="TextBox 3"/>
          <p:cNvSpPr txBox="1">
            <a:spLocks noChangeArrowheads="1"/>
          </p:cNvSpPr>
          <p:nvPr/>
        </p:nvSpPr>
        <p:spPr bwMode="auto">
          <a:xfrm>
            <a:off x="660400" y="98425"/>
            <a:ext cx="84963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u="sng" dirty="0">
                <a:solidFill>
                  <a:srgbClr val="000066"/>
                </a:solidFill>
              </a:rPr>
              <a:t>Выявление понимания мнения противоположных групп</a:t>
            </a:r>
            <a:endParaRPr lang="ru-RU" altLang="ru-RU" sz="3200" u="sng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12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1341438"/>
            <a:ext cx="8736013" cy="5256212"/>
          </a:xfrm>
          <a:solidFill>
            <a:schemeClr val="tx2">
              <a:lumMod val="90000"/>
            </a:schemeClr>
          </a:solidFill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Значит, тогда мнение </a:t>
            </a:r>
            <a:r>
              <a:rPr lang="ru-RU" u="sng" dirty="0">
                <a:solidFill>
                  <a:schemeClr val="bg1"/>
                </a:solidFill>
              </a:rPr>
              <a:t>ваших (2-й, 3-й) групп ошибочно?</a:t>
            </a:r>
            <a:r>
              <a:rPr lang="ru-RU" dirty="0">
                <a:solidFill>
                  <a:schemeClr val="bg1"/>
                </a:solidFill>
              </a:rPr>
              <a:t> Это слово надо писать слитно?</a:t>
            </a:r>
          </a:p>
          <a:p>
            <a:pPr>
              <a:defRPr/>
            </a:pPr>
            <a:endParaRPr lang="ru-RU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ru-RU" b="1" dirty="0" smtClean="0">
                <a:solidFill>
                  <a:srgbClr val="00B050"/>
                </a:solidFill>
              </a:rPr>
              <a:t>Нет, мы тоже правы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А участники других групп могут с вами согласиться?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Почему ребята из 2-й группы написали (за)нос </a:t>
            </a:r>
            <a:r>
              <a:rPr lang="ru-RU" u="sng" dirty="0">
                <a:solidFill>
                  <a:schemeClr val="bg1"/>
                </a:solidFill>
              </a:rPr>
              <a:t>раздельно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  <a:p>
            <a:pPr>
              <a:defRPr/>
            </a:pPr>
            <a:r>
              <a:rPr lang="ru-RU" b="1" dirty="0">
                <a:solidFill>
                  <a:srgbClr val="00B050"/>
                </a:solidFill>
              </a:rPr>
              <a:t> -  Действительно, ведь можно кого-то схватить за нос, и тогда </a:t>
            </a:r>
            <a:r>
              <a:rPr lang="ru-RU" b="1" i="1" dirty="0">
                <a:solidFill>
                  <a:srgbClr val="00B050"/>
                </a:solidFill>
              </a:rPr>
              <a:t>за</a:t>
            </a:r>
            <a:r>
              <a:rPr lang="ru-RU" b="1" dirty="0">
                <a:solidFill>
                  <a:srgbClr val="00B050"/>
                </a:solidFill>
              </a:rPr>
              <a:t> -  предлог.</a:t>
            </a:r>
          </a:p>
          <a:p>
            <a:pPr>
              <a:defRPr/>
            </a:pPr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64515" name="TextBox 3"/>
          <p:cNvSpPr txBox="1">
            <a:spLocks noChangeArrowheads="1"/>
          </p:cNvSpPr>
          <p:nvPr/>
        </p:nvSpPr>
        <p:spPr bwMode="auto">
          <a:xfrm>
            <a:off x="660400" y="98425"/>
            <a:ext cx="84963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3200" b="1" u="sng" dirty="0">
                <a:solidFill>
                  <a:srgbClr val="000066"/>
                </a:solidFill>
              </a:rPr>
              <a:t>Выявление понимания мнения противоположных групп</a:t>
            </a:r>
            <a:endParaRPr lang="ru-RU" altLang="ru-RU" sz="3200" u="sng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10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19113" y="30163"/>
            <a:ext cx="7508875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результатов 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553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95288" y="1273175"/>
            <a:ext cx="8280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2582863"/>
            <a:ext cx="8713787" cy="304698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Учительница задала три вопроса, ответы Кати и Гены приведены ниже. Отметь, кто из ребят дал правильный ответ. Если  правильного ответа нет, напиши свой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 и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докажи его.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Какую букву нужно написать на месте пропуска в слове </a:t>
            </a:r>
            <a:r>
              <a:rPr lang="ru-RU" sz="2400" b="1" i="1" dirty="0" err="1">
                <a:solidFill>
                  <a:schemeClr val="bg1"/>
                </a:solidFill>
                <a:latin typeface="+mn-lt"/>
                <a:cs typeface="+mn-cs"/>
              </a:rPr>
              <a:t>гл_деть</a:t>
            </a:r>
            <a:r>
              <a:rPr lang="ru-RU" sz="2400" b="1" i="1" dirty="0">
                <a:solidFill>
                  <a:schemeClr val="bg1"/>
                </a:solidFill>
                <a:latin typeface="+mn-lt"/>
                <a:cs typeface="+mn-cs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Катя: Проверочное слово взгляд, напишу букву 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Гена: Проверочное слово поглядывать, напишу букву 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Правильного ответа нет,. Мой ответ 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340881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6563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60532" y="731486"/>
            <a:ext cx="8280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1966" y="1988840"/>
            <a:ext cx="8713787" cy="440120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  <a:cs typeface="+mn-cs"/>
              </a:rPr>
              <a:t>Учительница задала три вопроса, ответы Кати и Гены приведены ниже. Отметь, кто из ребят дал правильный ответ. Если  правильного ответа нет, напиши свой м докажи его.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  <a:cs typeface="+mn-cs"/>
              </a:rPr>
              <a:t>Какую букву нужно написать на месте пропуска в слове </a:t>
            </a:r>
            <a:r>
              <a:rPr lang="ru-RU" sz="2800" b="1" i="1" dirty="0" err="1">
                <a:solidFill>
                  <a:schemeClr val="bg1"/>
                </a:solidFill>
                <a:latin typeface="+mn-lt"/>
                <a:cs typeface="+mn-cs"/>
              </a:rPr>
              <a:t>б_льница</a:t>
            </a:r>
            <a:r>
              <a:rPr lang="ru-RU" sz="2800" b="1" i="1" dirty="0">
                <a:solidFill>
                  <a:schemeClr val="bg1"/>
                </a:solidFill>
                <a:latin typeface="+mn-lt"/>
                <a:cs typeface="+mn-cs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  <a:cs typeface="+mn-cs"/>
              </a:rPr>
              <a:t>Катя: Проверочное слово больной, напишу букву 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  <a:cs typeface="+mn-cs"/>
              </a:rPr>
              <a:t>Гена: Проверочное слово  больше, напишу букву 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chemeClr val="bg1"/>
                </a:solidFill>
                <a:latin typeface="+mn-lt"/>
                <a:cs typeface="+mn-cs"/>
              </a:rPr>
              <a:t>Правильного ответа нет,. Мой ответ ________________</a:t>
            </a:r>
          </a:p>
        </p:txBody>
      </p:sp>
    </p:spTree>
    <p:extLst>
      <p:ext uri="{BB962C8B-B14F-4D97-AF65-F5344CB8AC3E}">
        <p14:creationId xmlns:p14="http://schemas.microsoft.com/office/powerpoint/2010/main" xmlns="" val="984322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95288" y="1273175"/>
            <a:ext cx="8280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2582863"/>
            <a:ext cx="8713787" cy="378460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Учительница задала три вопроса, ответы Кати и Гены приведены ниже. Отметь, кто из ребят дал правильный ответ. Если  правильного ответа нет, напиши свой м докажи его.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Какую букву нужно написать на месте пропуска в слове </a:t>
            </a:r>
            <a:r>
              <a:rPr lang="ru-RU" sz="2400" b="1" i="1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2400" b="1" i="1" dirty="0" err="1">
                <a:solidFill>
                  <a:schemeClr val="bg1"/>
                </a:solidFill>
                <a:latin typeface="+mn-lt"/>
                <a:cs typeface="+mn-cs"/>
              </a:rPr>
              <a:t>снег_вой</a:t>
            </a:r>
            <a:r>
              <a:rPr lang="ru-RU" sz="2400" b="1" i="1" dirty="0">
                <a:solidFill>
                  <a:schemeClr val="bg1"/>
                </a:solidFill>
                <a:latin typeface="+mn-lt"/>
                <a:cs typeface="+mn-cs"/>
              </a:rPr>
              <a:t>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Катя: Проверочное слово снега, напишу букву 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Гена: Я знаю, что в слове снегоход пишется буква о,   в слове </a:t>
            </a:r>
            <a:r>
              <a:rPr lang="ru-RU" sz="2400" dirty="0" err="1">
                <a:solidFill>
                  <a:schemeClr val="bg1"/>
                </a:solidFill>
                <a:latin typeface="+mn-lt"/>
                <a:cs typeface="+mn-cs"/>
              </a:rPr>
              <a:t>снег_вой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 напишу тоже  букву 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Правильного ответа нет,. Мой ответ ________________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27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366424" y="3501008"/>
            <a:ext cx="3060459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деятельный</a:t>
            </a:r>
          </a:p>
          <a:p>
            <a:pPr>
              <a:buFontTx/>
              <a:buChar char="•"/>
            </a:pPr>
            <a:r>
              <a:rPr lang="ru-RU" altLang="ru-RU" dirty="0"/>
              <a:t>и активный</a:t>
            </a: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447675" y="3070225"/>
            <a:ext cx="15240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креативный</a:t>
            </a:r>
          </a:p>
        </p:txBody>
      </p:sp>
      <p:sp>
        <p:nvSpPr>
          <p:cNvPr id="16390" name="Text Box 8"/>
          <p:cNvSpPr txBox="1">
            <a:spLocks noChangeArrowheads="1"/>
          </p:cNvSpPr>
          <p:nvPr/>
        </p:nvSpPr>
        <p:spPr bwMode="auto">
          <a:xfrm>
            <a:off x="250335" y="2296318"/>
            <a:ext cx="20859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любознательный</a:t>
            </a:r>
          </a:p>
        </p:txBody>
      </p:sp>
      <p:sp>
        <p:nvSpPr>
          <p:cNvPr id="16391" name="Text Box 9"/>
          <p:cNvSpPr txBox="1">
            <a:spLocks noChangeArrowheads="1"/>
          </p:cNvSpPr>
          <p:nvPr/>
        </p:nvSpPr>
        <p:spPr bwMode="auto">
          <a:xfrm>
            <a:off x="355180" y="2667793"/>
            <a:ext cx="18097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инициативный</a:t>
            </a:r>
          </a:p>
        </p:txBody>
      </p:sp>
      <p:sp>
        <p:nvSpPr>
          <p:cNvPr id="16392" name="Text Box 10"/>
          <p:cNvSpPr txBox="1">
            <a:spLocks noChangeArrowheads="1"/>
          </p:cNvSpPr>
          <p:nvPr/>
        </p:nvSpPr>
        <p:spPr bwMode="auto">
          <a:xfrm>
            <a:off x="250335" y="4229100"/>
            <a:ext cx="38655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открытый внешнему миру,</a:t>
            </a:r>
          </a:p>
          <a:p>
            <a:r>
              <a:rPr lang="ru-RU" altLang="ru-RU" dirty="0"/>
              <a:t> доброжелательный и отзывчивый</a:t>
            </a:r>
          </a:p>
        </p:txBody>
      </p:sp>
      <p:sp>
        <p:nvSpPr>
          <p:cNvPr id="16393" name="Text Box 11"/>
          <p:cNvSpPr txBox="1">
            <a:spLocks noChangeArrowheads="1"/>
          </p:cNvSpPr>
          <p:nvPr/>
        </p:nvSpPr>
        <p:spPr bwMode="auto">
          <a:xfrm>
            <a:off x="203503" y="5003282"/>
            <a:ext cx="39592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положительное отношение к себе,</a:t>
            </a:r>
          </a:p>
          <a:p>
            <a:r>
              <a:rPr lang="ru-RU" altLang="ru-RU" dirty="0"/>
              <a:t> уверенность в своих силах </a:t>
            </a:r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4174959" y="3178175"/>
            <a:ext cx="3816350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доброжелательность,</a:t>
            </a:r>
          </a:p>
          <a:p>
            <a:r>
              <a:rPr lang="ru-RU" altLang="ru-RU" b="1" dirty="0"/>
              <a:t> открытость к сотрудничеству</a:t>
            </a:r>
          </a:p>
        </p:txBody>
      </p:sp>
      <p:sp>
        <p:nvSpPr>
          <p:cNvPr id="16395" name="Text Box 13"/>
          <p:cNvSpPr txBox="1">
            <a:spLocks noChangeArrowheads="1"/>
          </p:cNvSpPr>
          <p:nvPr/>
        </p:nvSpPr>
        <p:spPr bwMode="auto">
          <a:xfrm>
            <a:off x="4668838" y="6112975"/>
            <a:ext cx="42132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навыки здорового образа жизни</a:t>
            </a:r>
          </a:p>
        </p:txBody>
      </p:sp>
      <p:sp>
        <p:nvSpPr>
          <p:cNvPr id="16396" name="Text Box 14"/>
          <p:cNvSpPr txBox="1">
            <a:spLocks noChangeArrowheads="1"/>
          </p:cNvSpPr>
          <p:nvPr/>
        </p:nvSpPr>
        <p:spPr bwMode="auto">
          <a:xfrm>
            <a:off x="4401343" y="2422525"/>
            <a:ext cx="34639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познавательные интересы, учебная мотивация</a:t>
            </a:r>
          </a:p>
        </p:txBody>
      </p:sp>
      <p:sp>
        <p:nvSpPr>
          <p:cNvPr id="16397" name="Text Box 15"/>
          <p:cNvSpPr txBox="1">
            <a:spLocks noChangeArrowheads="1"/>
          </p:cNvSpPr>
          <p:nvPr/>
        </p:nvSpPr>
        <p:spPr bwMode="auto">
          <a:xfrm>
            <a:off x="4401343" y="5330826"/>
            <a:ext cx="48545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b="1" dirty="0"/>
              <a:t>готовый самостоятельно действовать и отвечать перед семьей и школой</a:t>
            </a:r>
          </a:p>
        </p:txBody>
      </p:sp>
      <p:sp>
        <p:nvSpPr>
          <p:cNvPr id="16398" name="Text Box 17"/>
          <p:cNvSpPr txBox="1">
            <a:spLocks noChangeArrowheads="1"/>
          </p:cNvSpPr>
          <p:nvPr/>
        </p:nvSpPr>
        <p:spPr bwMode="auto">
          <a:xfrm>
            <a:off x="302790" y="5800725"/>
            <a:ext cx="25923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чувство собственного</a:t>
            </a:r>
          </a:p>
          <a:p>
            <a:r>
              <a:rPr lang="ru-RU" altLang="ru-RU" dirty="0"/>
              <a:t>  достоинства</a:t>
            </a:r>
          </a:p>
        </p:txBody>
      </p:sp>
      <p:sp>
        <p:nvSpPr>
          <p:cNvPr id="16399" name="Text Box 18"/>
          <p:cNvSpPr txBox="1">
            <a:spLocks noChangeArrowheads="1"/>
          </p:cNvSpPr>
          <p:nvPr/>
        </p:nvSpPr>
        <p:spPr bwMode="auto">
          <a:xfrm>
            <a:off x="4100128" y="3998077"/>
            <a:ext cx="526891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>
                <a:solidFill>
                  <a:schemeClr val="tx2"/>
                </a:solidFill>
              </a:rPr>
              <a:t>умеющий слушать и слышать партнера,</a:t>
            </a:r>
          </a:p>
          <a:p>
            <a:r>
              <a:rPr lang="ru-RU" altLang="ru-RU" b="1" dirty="0">
                <a:solidFill>
                  <a:schemeClr val="tx2"/>
                </a:solidFill>
              </a:rPr>
              <a:t> уважать иную точку зрения (</a:t>
            </a:r>
            <a:r>
              <a:rPr lang="ru-RU" altLang="ru-RU" b="1" dirty="0" err="1">
                <a:solidFill>
                  <a:schemeClr val="tx2"/>
                </a:solidFill>
              </a:rPr>
              <a:t>децентрация</a:t>
            </a:r>
            <a:r>
              <a:rPr lang="ru-RU" altLang="ru-RU" b="1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16401" name="Text Box 15"/>
          <p:cNvSpPr txBox="1">
            <a:spLocks noChangeArrowheads="1"/>
          </p:cNvSpPr>
          <p:nvPr/>
        </p:nvSpPr>
        <p:spPr bwMode="auto">
          <a:xfrm>
            <a:off x="4602956" y="4669435"/>
            <a:ext cx="43449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b="1" dirty="0">
                <a:solidFill>
                  <a:schemeClr val="tx2"/>
                </a:solidFill>
              </a:rPr>
              <a:t>первичные навыки оценочной самостоятельности (рефлексия)</a:t>
            </a:r>
          </a:p>
        </p:txBody>
      </p:sp>
      <p:sp>
        <p:nvSpPr>
          <p:cNvPr id="16403" name="Text Box 12"/>
          <p:cNvSpPr txBox="1">
            <a:spLocks noChangeArrowheads="1"/>
          </p:cNvSpPr>
          <p:nvPr/>
        </p:nvSpPr>
        <p:spPr bwMode="auto">
          <a:xfrm>
            <a:off x="4478965" y="2029894"/>
            <a:ext cx="320833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активно познающий мир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6951" y="372688"/>
            <a:ext cx="1795167" cy="157108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296" y="97521"/>
            <a:ext cx="1645767" cy="1755249"/>
          </a:xfrm>
          <a:prstGeom prst="rect">
            <a:avLst/>
          </a:prstGeom>
        </p:spPr>
      </p:pic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720079" y="116632"/>
            <a:ext cx="557527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Дошкольник –Начальная школа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Picture 3" descr="007dbf48c4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942"/>
          <a:stretch>
            <a:fillRect/>
          </a:stretch>
        </p:blipFill>
        <p:spPr bwMode="auto">
          <a:xfrm>
            <a:off x="366425" y="518686"/>
            <a:ext cx="1136218" cy="133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1" descr="Картинка 61 из 308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5974"/>
          <a:stretch>
            <a:fillRect/>
          </a:stretch>
        </p:blipFill>
        <p:spPr bwMode="auto">
          <a:xfrm>
            <a:off x="7524328" y="396511"/>
            <a:ext cx="1063866" cy="115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60166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95288" y="1273175"/>
            <a:ext cx="82804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4650" y="2630488"/>
            <a:ext cx="7848600" cy="415448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 Задание построено на материале орфографии и помогает оценить, кроме предметных знаний: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насколько учащийся овладел умением действовать: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 ситуации двух правильных ответов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 ситуации отсутствия правильного ответа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 ситуации использования неправильного способа действия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Задание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дает возможность  оценить чужую точку зрения и высказать свою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051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88938" y="300038"/>
            <a:ext cx="828198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69636" name="TextBox 3"/>
          <p:cNvSpPr txBox="1">
            <a:spLocks noChangeArrowheads="1"/>
          </p:cNvSpPr>
          <p:nvPr/>
        </p:nvSpPr>
        <p:spPr bwMode="auto">
          <a:xfrm>
            <a:off x="368300" y="1430338"/>
            <a:ext cx="7848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chemeClr val="bg1"/>
                </a:solidFill>
              </a:rPr>
              <a:t> </a:t>
            </a:r>
            <a:r>
              <a:rPr lang="ru-RU" altLang="ru-RU" sz="2400"/>
              <a:t>Задания, в которых школьник должен понять, в чем заключается  учебная задача (в формулировке  нет прямого указания)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1788" y="2646363"/>
            <a:ext cx="8056562" cy="23082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0066"/>
                </a:solidFill>
                <a:latin typeface="+mn-lt"/>
                <a:cs typeface="+mn-cs"/>
              </a:rPr>
              <a:t>Прочитай названия столбцов и строчек таблицы Запиши данные ниже слова в нужную часть таблицы. Первое слово уже записано.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0066"/>
                </a:solidFill>
                <a:latin typeface="+mn-lt"/>
                <a:cs typeface="+mn-cs"/>
              </a:rPr>
              <a:t>Килька, зелень, весёлый, решишь, чаща, метели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rgbClr val="000066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rgbClr val="000066"/>
              </a:solidFill>
              <a:latin typeface="+mn-lt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44488" y="4495800"/>
          <a:ext cx="7993062" cy="2130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354"/>
                <a:gridCol w="2664354"/>
                <a:gridCol w="2664354"/>
              </a:tblGrid>
              <a:tr h="57597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слове два слога</a:t>
                      </a:r>
                      <a:endParaRPr lang="ru-RU" sz="1800" dirty="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слове три слога</a:t>
                      </a:r>
                      <a:endParaRPr lang="ru-RU" sz="1800" dirty="0"/>
                    </a:p>
                  </a:txBody>
                  <a:tcPr marL="91442" marR="91442" marT="45713" marB="45713"/>
                </a:tc>
              </a:tr>
              <a:tr h="64006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слове </a:t>
                      </a:r>
                      <a:r>
                        <a:rPr lang="ru-RU" sz="1800" b="1" dirty="0" smtClean="0"/>
                        <a:t>все</a:t>
                      </a:r>
                      <a:r>
                        <a:rPr lang="ru-RU" sz="1800" dirty="0" smtClean="0"/>
                        <a:t> согласные звуки </a:t>
                      </a:r>
                      <a:r>
                        <a:rPr lang="ru-RU" sz="1800" b="1" dirty="0" smtClean="0"/>
                        <a:t>мягкие</a:t>
                      </a:r>
                      <a:endParaRPr lang="ru-RU" sz="1800" b="1" dirty="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13" marB="45713"/>
                </a:tc>
              </a:tr>
              <a:tr h="914384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слове </a:t>
                      </a:r>
                      <a:r>
                        <a:rPr lang="ru-RU" sz="1800" b="1" dirty="0" smtClean="0"/>
                        <a:t>НЕ все </a:t>
                      </a:r>
                      <a:r>
                        <a:rPr lang="ru-RU" sz="1800" dirty="0" smtClean="0"/>
                        <a:t>согласные звуки </a:t>
                      </a:r>
                      <a:r>
                        <a:rPr lang="ru-RU" sz="1800" b="1" dirty="0" smtClean="0"/>
                        <a:t>мягкие</a:t>
                      </a:r>
                      <a:endParaRPr lang="ru-RU" sz="1800" b="1" dirty="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килька</a:t>
                      </a:r>
                      <a:endParaRPr lang="ru-RU" sz="1800" dirty="0"/>
                    </a:p>
                  </a:txBody>
                  <a:tcPr marL="91442" marR="91442" marT="45713" marB="45713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13" marB="4571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7564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95288" y="857233"/>
            <a:ext cx="82804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ИСПОЛЬЗОВАНИЕ ПОТЕНЦИАЛА ПРЕДМЕТНЫХ РАБОТ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4650" y="2071678"/>
            <a:ext cx="8555068" cy="477053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cs typeface="+mn-cs"/>
              </a:rPr>
              <a:t>Для решения необходимо умение понять в чем заключается задание: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cs typeface="+mn-cs"/>
              </a:rPr>
              <a:t>Проанализировать, как устроена таблица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cs typeface="+mn-cs"/>
              </a:rPr>
              <a:t>Удерживать в памяти два признака слова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cs typeface="+mn-cs"/>
              </a:rPr>
              <a:t>Анализировать слово с двух позиций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chemeClr val="bg1"/>
                </a:solidFill>
                <a:latin typeface="+mn-lt"/>
                <a:cs typeface="+mn-cs"/>
              </a:rPr>
              <a:t>Самостоятельно строить алгоритм выполнения задания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20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8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64890" y="18864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238" y="1325946"/>
            <a:ext cx="8461249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ПРАКТИКО-ОРИЕНТИРОВАННЫЕ ЗАДАНИЯ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581" y="5369791"/>
            <a:ext cx="82804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u="sng" dirty="0" smtClean="0">
              <a:solidFill>
                <a:srgbClr val="000066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 smtClean="0">
                <a:solidFill>
                  <a:srgbClr val="000066"/>
                </a:solidFill>
              </a:rPr>
              <a:t>(пример М.В. Дубовой)</a:t>
            </a:r>
            <a:endParaRPr lang="ru-RU" sz="2000" b="1" u="sng" dirty="0">
              <a:solidFill>
                <a:srgbClr val="00006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2291217"/>
            <a:ext cx="8643998" cy="353943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задания</a:t>
            </a:r>
            <a:r>
              <a:rPr lang="ru-RU" sz="4000" dirty="0">
                <a:solidFill>
                  <a:schemeClr val="bg1"/>
                </a:solidFill>
              </a:rPr>
              <a:t>, </a:t>
            </a:r>
            <a:r>
              <a:rPr lang="ru-RU" sz="4000" dirty="0" smtClean="0">
                <a:solidFill>
                  <a:schemeClr val="bg1"/>
                </a:solidFill>
              </a:rPr>
              <a:t>предполагающие:</a:t>
            </a:r>
          </a:p>
          <a:p>
            <a:pPr marL="457200" indent="-457200">
              <a:buFontTx/>
              <a:buChar char="-"/>
            </a:pPr>
            <a:r>
              <a:rPr lang="ru-RU" sz="4000" dirty="0" smtClean="0">
                <a:solidFill>
                  <a:schemeClr val="bg1"/>
                </a:solidFill>
              </a:rPr>
              <a:t>разные способы решения </a:t>
            </a:r>
          </a:p>
          <a:p>
            <a:pPr marL="457200" indent="-457200"/>
            <a:r>
              <a:rPr lang="ru-RU" sz="4000" dirty="0" smtClean="0">
                <a:solidFill>
                  <a:schemeClr val="bg1"/>
                </a:solidFill>
              </a:rPr>
              <a:t>и </a:t>
            </a:r>
            <a:r>
              <a:rPr lang="ru-RU" sz="4000" dirty="0">
                <a:solidFill>
                  <a:schemeClr val="bg1"/>
                </a:solidFill>
              </a:rPr>
              <a:t>их практическую </a:t>
            </a:r>
            <a:r>
              <a:rPr lang="ru-RU" sz="4000" dirty="0" smtClean="0">
                <a:solidFill>
                  <a:schemeClr val="bg1"/>
                </a:solidFill>
              </a:rPr>
              <a:t>демонстрацию</a:t>
            </a:r>
          </a:p>
          <a:p>
            <a:pPr marL="457200" indent="-457200">
              <a:buFontTx/>
              <a:buChar char="-"/>
            </a:pPr>
            <a:r>
              <a:rPr lang="ru-RU" sz="4000" dirty="0">
                <a:solidFill>
                  <a:schemeClr val="bg1"/>
                </a:solidFill>
              </a:rPr>
              <a:t>о</a:t>
            </a:r>
            <a:r>
              <a:rPr lang="ru-RU" sz="4000" dirty="0" smtClean="0">
                <a:solidFill>
                  <a:schemeClr val="bg1"/>
                </a:solidFill>
                <a:latin typeface="+mn-lt"/>
                <a:cs typeface="+mn-cs"/>
              </a:rPr>
              <a:t>бязательно обеспечиваются материалами</a:t>
            </a:r>
            <a:endParaRPr lang="ru-RU" sz="40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926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2388879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8" name="TextBox 7"/>
          <p:cNvSpPr txBox="1"/>
          <p:nvPr/>
        </p:nvSpPr>
        <p:spPr>
          <a:xfrm>
            <a:off x="112774" y="285490"/>
            <a:ext cx="7992888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ПРАКТИКО-ОРИЕНТИРОВАННЫЕ ЗАДАНИЯ</a:t>
            </a: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618910" y="1556792"/>
            <a:ext cx="7202011" cy="1872208"/>
          </a:xfrm>
          <a:prstGeom prst="snip2Diag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Объясни  </a:t>
            </a:r>
            <a:r>
              <a:rPr lang="ru-RU" sz="2400" b="1" dirty="0">
                <a:solidFill>
                  <a:srgbClr val="800000"/>
                </a:solidFill>
              </a:rPr>
              <a:t>и продемонстрируй при помощи выбранных тобой предметов смену дня и ночи на Земле</a:t>
            </a:r>
            <a:r>
              <a:rPr lang="ru-RU" sz="2400" b="1" dirty="0" smtClean="0">
                <a:solidFill>
                  <a:srgbClr val="800000"/>
                </a:solidFill>
              </a:rPr>
              <a:t>  </a:t>
            </a:r>
            <a:endParaRPr lang="ru-RU" sz="2400" b="1" dirty="0">
              <a:solidFill>
                <a:srgbClr val="800000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1475656" y="3883732"/>
            <a:ext cx="7345265" cy="1705508"/>
          </a:xfrm>
          <a:prstGeom prst="snip2DiagRect">
            <a:avLst/>
          </a:prstGeom>
          <a:solidFill>
            <a:srgbClr val="99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 </a:t>
            </a:r>
            <a:r>
              <a:rPr lang="ru-RU" sz="2400" b="1" dirty="0">
                <a:solidFill>
                  <a:srgbClr val="800000"/>
                </a:solidFill>
              </a:rPr>
              <a:t>два мяча для большого тенниса; один мяч для настольного тенниса; два куба разных размеров; фонарик; веревка длиной не </a:t>
            </a:r>
            <a:r>
              <a:rPr lang="ru-RU" sz="2400" b="1" dirty="0" smtClean="0">
                <a:solidFill>
                  <a:srgbClr val="800000"/>
                </a:solidFill>
              </a:rPr>
              <a:t>больше</a:t>
            </a:r>
          </a:p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 1 м</a:t>
            </a:r>
            <a:r>
              <a:rPr lang="ru-RU" sz="2400" b="1" dirty="0">
                <a:solidFill>
                  <a:srgbClr val="800000"/>
                </a:solidFill>
              </a:rPr>
              <a:t>.</a:t>
            </a:r>
          </a:p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2" name="Блок-схема: ссылка на другую страницу 11"/>
          <p:cNvSpPr/>
          <p:nvPr/>
        </p:nvSpPr>
        <p:spPr>
          <a:xfrm>
            <a:off x="7036497" y="998054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1 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21168049">
            <a:off x="382705" y="1025550"/>
            <a:ext cx="25150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Задание:</a:t>
            </a:r>
          </a:p>
        </p:txBody>
      </p:sp>
      <p:sp>
        <p:nvSpPr>
          <p:cNvPr id="14" name="TextBox 13"/>
          <p:cNvSpPr txBox="1"/>
          <p:nvPr/>
        </p:nvSpPr>
        <p:spPr>
          <a:xfrm rot="21168049">
            <a:off x="381848" y="3154291"/>
            <a:ext cx="2783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Материалы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pic>
        <p:nvPicPr>
          <p:cNvPr id="16" name="Picture 2" descr="http://i7.mywishis.in/s/i/wishes/24/67/3/470x0_246737da6d771fa0e2488c0d01edf51f___jpg____4_72f1f1b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73" t="6290" r="28578" b="5792"/>
          <a:stretch/>
        </p:blipFill>
        <p:spPr bwMode="auto">
          <a:xfrm>
            <a:off x="5889639" y="5614078"/>
            <a:ext cx="1146858" cy="11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tubazaronline.com/images/detailed/0/HLA78W-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956"/>
          <a:stretch/>
        </p:blipFill>
        <p:spPr bwMode="auto">
          <a:xfrm>
            <a:off x="-62993" y="3772105"/>
            <a:ext cx="1352845" cy="11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content.foto.mail.ru/mail/grotter13/_blogs/i-13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34" t="11726" r="15848" b="10672"/>
          <a:stretch/>
        </p:blipFill>
        <p:spPr bwMode="auto">
          <a:xfrm>
            <a:off x="284933" y="1970242"/>
            <a:ext cx="1184889" cy="1011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900igr.net/data/tsvet-i-forma/Figury-3.files/0008-018-Ku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6050" y="5283271"/>
            <a:ext cx="1316837" cy="13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dok.znaimo.com.ua/pars_docs/refs/32/31942/img1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66" b="24760"/>
          <a:stretch/>
        </p:blipFill>
        <p:spPr bwMode="auto">
          <a:xfrm>
            <a:off x="0" y="5798955"/>
            <a:ext cx="5679713" cy="96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7.mywishis.in/s/i/wishes/24/67/3/470x0_246737da6d771fa0e2488c0d01edf51f___jpg____4_72f1f1b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573" t="6290" r="28578" b="5792"/>
          <a:stretch/>
        </p:blipFill>
        <p:spPr bwMode="auto">
          <a:xfrm>
            <a:off x="112774" y="4853979"/>
            <a:ext cx="965199" cy="990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442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2" name="TextBox 1"/>
          <p:cNvSpPr txBox="1"/>
          <p:nvPr/>
        </p:nvSpPr>
        <p:spPr>
          <a:xfrm>
            <a:off x="497761" y="1818144"/>
            <a:ext cx="8461250" cy="2677656"/>
          </a:xfrm>
          <a:prstGeom prst="rect">
            <a:avLst/>
          </a:prstGeom>
          <a:solidFill>
            <a:srgbClr val="FF5050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Задание: </a:t>
            </a:r>
            <a:r>
              <a:rPr lang="ru-RU" sz="2800" dirty="0" smtClean="0"/>
              <a:t>«Согни из проволоки </a:t>
            </a:r>
            <a:r>
              <a:rPr lang="ru-RU" sz="2800" dirty="0"/>
              <a:t>прямоугольник со </a:t>
            </a:r>
            <a:r>
              <a:rPr lang="ru-RU" sz="2800" dirty="0" smtClean="0"/>
              <a:t>сторонами, длина </a:t>
            </a:r>
            <a:r>
              <a:rPr lang="ru-RU" sz="2800" dirty="0"/>
              <a:t>которых равна целому </a:t>
            </a:r>
            <a:r>
              <a:rPr lang="ru-RU" sz="2800" dirty="0" smtClean="0"/>
              <a:t>количеству сантиметров</a:t>
            </a:r>
            <a:r>
              <a:rPr lang="ru-RU" sz="2800" dirty="0"/>
              <a:t>».</a:t>
            </a:r>
          </a:p>
          <a:p>
            <a:r>
              <a:rPr lang="ru-RU" sz="2800" b="1" dirty="0"/>
              <a:t>Материалы</a:t>
            </a:r>
            <a:r>
              <a:rPr lang="ru-RU" sz="2800" dirty="0" smtClean="0"/>
              <a:t>: </a:t>
            </a:r>
            <a:r>
              <a:rPr lang="ru-RU" sz="2800" dirty="0"/>
              <a:t>легко сгибаемая </a:t>
            </a:r>
            <a:r>
              <a:rPr lang="ru-RU" sz="2800" dirty="0" smtClean="0"/>
              <a:t>проволока (в </a:t>
            </a:r>
            <a:r>
              <a:rPr lang="ru-RU" sz="2800" dirty="0"/>
              <a:t>оболочке) длиной 22 см; угольник; </a:t>
            </a:r>
            <a:r>
              <a:rPr lang="ru-RU" sz="2800" dirty="0" smtClean="0"/>
              <a:t>линейка</a:t>
            </a:r>
            <a:r>
              <a:rPr lang="ru-RU" sz="2800" dirty="0"/>
              <a:t>; лист бумаги для вычислений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03239" y="285492"/>
            <a:ext cx="8461249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ПРАКТИКО-ОРИЕНТИРОВАННЫЕ ЗАДАНИЯ</a:t>
            </a:r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2911345" y="1004430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http://cs4.pikabu.ru/images/big_size_comm/2015-02_5/142480683161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19127"/>
            <a:ext cx="2861171" cy="2054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new.officeman.com.ua/images/products/_________________509643158e9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04" t="21508" r="7061" b="23342"/>
          <a:stretch/>
        </p:blipFill>
        <p:spPr bwMode="auto">
          <a:xfrm>
            <a:off x="56633" y="4554168"/>
            <a:ext cx="4317800" cy="201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rmms.ru/userFiles/image/%D0%BF%D1%80%D0%BE%D0%B2%D0%BE%D0%BB%D0%BE%D0%BA%D0%B0%20%D0%BC%D0%B5%D0%B4%D0%BD%D0%B0%D1%8F%20%D1%81%D0%B2%D0%B0%D1%80%D0%BE%D1%87%D0%BD%D0%B0%D1%8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38426"/>
            <a:ext cx="3022859" cy="242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5082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4" name="TextBox 3"/>
          <p:cNvSpPr txBox="1"/>
          <p:nvPr/>
        </p:nvSpPr>
        <p:spPr>
          <a:xfrm>
            <a:off x="463623" y="2662933"/>
            <a:ext cx="7848600" cy="353943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- </a:t>
            </a:r>
            <a:r>
              <a:rPr lang="ru-RU" sz="2800" dirty="0" err="1" smtClean="0">
                <a:solidFill>
                  <a:schemeClr val="bg1"/>
                </a:solidFill>
              </a:rPr>
              <a:t>деятельностное</a:t>
            </a:r>
            <a:r>
              <a:rPr lang="ru-RU" sz="2800" dirty="0" smtClean="0">
                <a:solidFill>
                  <a:schemeClr val="bg1"/>
                </a:solidFill>
              </a:rPr>
              <a:t>,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- моделирует практическую</a:t>
            </a:r>
            <a:r>
              <a:rPr lang="ru-RU" sz="2800" dirty="0">
                <a:solidFill>
                  <a:schemeClr val="bg1"/>
                </a:solidFill>
              </a:rPr>
              <a:t>, </a:t>
            </a: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- жизненную ситуацию,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-строится </a:t>
            </a:r>
            <a:r>
              <a:rPr lang="ru-RU" sz="2800" dirty="0">
                <a:solidFill>
                  <a:schemeClr val="bg1"/>
                </a:solidFill>
              </a:rPr>
              <a:t>на актуальном для </a:t>
            </a:r>
            <a:r>
              <a:rPr lang="ru-RU" sz="2800" dirty="0" smtClean="0">
                <a:solidFill>
                  <a:schemeClr val="bg1"/>
                </a:solidFill>
              </a:rPr>
              <a:t>учащихся материале,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 - структура </a:t>
            </a:r>
            <a:r>
              <a:rPr lang="ru-RU" sz="2800" dirty="0">
                <a:solidFill>
                  <a:schemeClr val="bg1"/>
                </a:solidFill>
              </a:rPr>
              <a:t>задается </a:t>
            </a:r>
            <a:r>
              <a:rPr lang="ru-RU" sz="2800" dirty="0" smtClean="0">
                <a:solidFill>
                  <a:schemeClr val="bg1"/>
                </a:solidFill>
              </a:rPr>
              <a:t>4 элементами: </a:t>
            </a:r>
            <a:r>
              <a:rPr lang="ru-RU" sz="2800" i="1" dirty="0" smtClean="0">
                <a:solidFill>
                  <a:schemeClr val="bg1"/>
                </a:solidFill>
              </a:rPr>
              <a:t>стимул, задачная формулировка, Источник, инструмент проверки. 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-343959" y="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1479" y="1151864"/>
            <a:ext cx="7992888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КОМПЕТЕНТНОСТНО-ОРИЕНТИРОВАННЫЕ ЗАДАНИЯ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6666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84" t="8845" r="10556" b="67656"/>
          <a:stretch/>
        </p:blipFill>
        <p:spPr>
          <a:xfrm>
            <a:off x="913289" y="1613221"/>
            <a:ext cx="7497942" cy="45891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8343" y="188640"/>
            <a:ext cx="7992888" cy="1077218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КОМПЕТЕНТНОСТНО-ОРИЕНТИРОВАННЫЕ ЗАДАНИЯ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5395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3347864" y="44624"/>
            <a:ext cx="54726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</a:rPr>
              <a:t>К</a:t>
            </a:r>
            <a:r>
              <a:rPr lang="ru-RU" sz="3200" b="1" u="sng" dirty="0" smtClean="0">
                <a:solidFill>
                  <a:srgbClr val="000066"/>
                </a:solidFill>
                <a:latin typeface="+mn-lt"/>
                <a:cs typeface="+mn-cs"/>
              </a:rPr>
              <a:t>ОМПЕТЕНТНОСТНО-ориентированные задания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u="sng" dirty="0" smtClean="0">
                <a:solidFill>
                  <a:srgbClr val="000066"/>
                </a:solidFill>
              </a:rPr>
              <a:t>(пример И.Ю. Попович)</a:t>
            </a:r>
            <a:endParaRPr lang="ru-RU" sz="2000" b="1" u="sng" dirty="0">
              <a:solidFill>
                <a:srgbClr val="000066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85" t="22970" r="52111" b="9560"/>
          <a:stretch/>
        </p:blipFill>
        <p:spPr>
          <a:xfrm>
            <a:off x="313213" y="188506"/>
            <a:ext cx="3034651" cy="6617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07904" y="1772816"/>
            <a:ext cx="51125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Андрей прочитал информацию на талоне, но не </a:t>
            </a: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понял, </a:t>
            </a: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помоги ему:</a:t>
            </a:r>
          </a:p>
          <a:p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ru-RU" sz="2400" dirty="0" smtClean="0"/>
              <a:t>Заполни вторую строку таблицы подходящими буквами</a:t>
            </a:r>
          </a:p>
          <a:p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400" dirty="0" smtClean="0"/>
              <a:t>Когда он сможет воспользоваться гарантией</a:t>
            </a:r>
          </a:p>
          <a:p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400" dirty="0" smtClean="0"/>
              <a:t>.Какие товары он сможет еще купить в этом магазине?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72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273" y="766867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7786" y="1556792"/>
            <a:ext cx="8640960" cy="17543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chemeClr val="bg1"/>
                </a:solidFill>
              </a:rPr>
              <a:t>Могут быть разнообразны по тематике, содержанию и формам организации, но при этом их объединяет общий алгоритм: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453" y="3789040"/>
            <a:ext cx="230425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ИНДУКЦИЯ</a:t>
            </a:r>
            <a:endParaRPr lang="ru-RU" sz="3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05810" y="3789040"/>
            <a:ext cx="388843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САМОКОНСТРУКЦИЯ</a:t>
            </a:r>
            <a:endParaRPr lang="ru-RU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80473" y="4797152"/>
            <a:ext cx="410445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СОЦИОКОНСТРУКЦИЯ</a:t>
            </a:r>
            <a:endParaRPr lang="ru-RU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558038" y="4797152"/>
            <a:ext cx="3384376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СОЦИОЛИЗАЦИЯ</a:t>
            </a:r>
            <a:endParaRPr lang="ru-RU" sz="3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91711" y="5949149"/>
            <a:ext cx="1821685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РАЗРЫВ</a:t>
            </a:r>
            <a:endParaRPr lang="ru-RU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77742" y="5954682"/>
            <a:ext cx="2618024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ТВОРЧЕСТВО</a:t>
            </a:r>
            <a:endParaRPr lang="ru-RU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08465" y="5954681"/>
            <a:ext cx="2378869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РЕФЛЕКСИЯ</a:t>
            </a:r>
            <a:endParaRPr lang="ru-RU" sz="3200" b="1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2697416" y="3789040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7799717" y="3789039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57212" y="4797152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5004048" y="4735240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46533" y="5954680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2610959" y="5954682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5854475" y="5954682"/>
            <a:ext cx="553990" cy="584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769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23685" y="2056111"/>
            <a:ext cx="29876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активно познающий мир</a:t>
            </a:r>
          </a:p>
        </p:txBody>
      </p:sp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55279" y="3689350"/>
            <a:ext cx="4678362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dirty="0"/>
              <a:t>умеющий слушать и слышать партнера, уважать иную точку зрения (</a:t>
            </a:r>
            <a:r>
              <a:rPr lang="ru-RU" altLang="ru-RU" dirty="0" err="1"/>
              <a:t>децентрация</a:t>
            </a:r>
            <a:r>
              <a:rPr lang="ru-RU" altLang="ru-RU" dirty="0"/>
              <a:t>)</a:t>
            </a: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25239" y="4357688"/>
            <a:ext cx="37274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первичные навыки оценочной</a:t>
            </a:r>
          </a:p>
          <a:p>
            <a:r>
              <a:rPr lang="ru-RU" altLang="ru-RU" dirty="0"/>
              <a:t> самостоятельности (рефлексия)</a:t>
            </a:r>
          </a:p>
        </p:txBody>
      </p:sp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228600" y="5873994"/>
            <a:ext cx="2398713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dirty="0"/>
              <a:t>навыки здорового образа жизни</a:t>
            </a:r>
          </a:p>
        </p:txBody>
      </p:sp>
      <p:sp>
        <p:nvSpPr>
          <p:cNvPr id="17415" name="Text Box 8"/>
          <p:cNvSpPr txBox="1">
            <a:spLocks noChangeArrowheads="1"/>
          </p:cNvSpPr>
          <p:nvPr/>
        </p:nvSpPr>
        <p:spPr bwMode="auto">
          <a:xfrm>
            <a:off x="155279" y="5122069"/>
            <a:ext cx="42862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готовый самостоятельно действовать и отвечать перед семьёй и школой</a:t>
            </a:r>
          </a:p>
        </p:txBody>
      </p:sp>
      <p:sp>
        <p:nvSpPr>
          <p:cNvPr id="17418" name="Text Box 12"/>
          <p:cNvSpPr txBox="1">
            <a:spLocks noChangeArrowheads="1"/>
          </p:cNvSpPr>
          <p:nvPr/>
        </p:nvSpPr>
        <p:spPr bwMode="auto">
          <a:xfrm>
            <a:off x="5259269" y="1568450"/>
            <a:ext cx="2627313" cy="59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b="1" dirty="0">
                <a:solidFill>
                  <a:schemeClr val="tx2"/>
                </a:solidFill>
              </a:rPr>
              <a:t>исследовательские</a:t>
            </a:r>
          </a:p>
          <a:p>
            <a:pPr>
              <a:lnSpc>
                <a:spcPct val="90000"/>
              </a:lnSpc>
            </a:pPr>
            <a:r>
              <a:rPr lang="ru-RU" altLang="ru-RU" b="1" dirty="0">
                <a:solidFill>
                  <a:schemeClr val="tx2"/>
                </a:solidFill>
              </a:rPr>
              <a:t>  интересы</a:t>
            </a:r>
          </a:p>
        </p:txBody>
      </p:sp>
      <p:sp>
        <p:nvSpPr>
          <p:cNvPr id="17419" name="Text Box 14"/>
          <p:cNvSpPr txBox="1">
            <a:spLocks noChangeArrowheads="1"/>
          </p:cNvSpPr>
          <p:nvPr/>
        </p:nvSpPr>
        <p:spPr bwMode="auto">
          <a:xfrm>
            <a:off x="5516563" y="3041650"/>
            <a:ext cx="35575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/>
              <a:t>познающий себя, утвержда-ющий себя как взрослый</a:t>
            </a:r>
          </a:p>
        </p:txBody>
      </p:sp>
      <p:sp>
        <p:nvSpPr>
          <p:cNvPr id="17420" name="Text Box 15"/>
          <p:cNvSpPr txBox="1">
            <a:spLocks noChangeArrowheads="1"/>
          </p:cNvSpPr>
          <p:nvPr/>
        </p:nvSpPr>
        <p:spPr bwMode="auto">
          <a:xfrm>
            <a:off x="4997450" y="4797425"/>
            <a:ext cx="4146550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/>
              <a:t>готовый нести ответственность</a:t>
            </a:r>
          </a:p>
          <a:p>
            <a:r>
              <a:rPr lang="ru-RU" altLang="ru-RU" b="1"/>
              <a:t> перед самим собой, другими</a:t>
            </a:r>
          </a:p>
        </p:txBody>
      </p:sp>
      <p:sp>
        <p:nvSpPr>
          <p:cNvPr id="17422" name="Text Box 17"/>
          <p:cNvSpPr txBox="1">
            <a:spLocks noChangeArrowheads="1"/>
          </p:cNvSpPr>
          <p:nvPr/>
        </p:nvSpPr>
        <p:spPr bwMode="auto">
          <a:xfrm>
            <a:off x="4786313" y="3756025"/>
            <a:ext cx="4246562" cy="92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>
                <a:solidFill>
                  <a:schemeClr val="tx2"/>
                </a:solidFill>
              </a:rPr>
              <a:t>умеет работать в группе и индиви-дуально, действовать с ориента-цией на другую позицию</a:t>
            </a:r>
          </a:p>
        </p:txBody>
      </p:sp>
      <p:sp>
        <p:nvSpPr>
          <p:cNvPr id="17423" name="Text Box 18"/>
          <p:cNvSpPr txBox="1">
            <a:spLocks noChangeArrowheads="1"/>
          </p:cNvSpPr>
          <p:nvPr/>
        </p:nvSpPr>
        <p:spPr bwMode="auto">
          <a:xfrm>
            <a:off x="3916363" y="5559425"/>
            <a:ext cx="5148262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/>
              <a:t>осознанно выполняет правила здорового</a:t>
            </a:r>
          </a:p>
          <a:p>
            <a:r>
              <a:rPr lang="ru-RU" altLang="ru-RU" b="1"/>
              <a:t> и безопасного образа жизни</a:t>
            </a:r>
          </a:p>
        </p:txBody>
      </p:sp>
      <p:sp>
        <p:nvSpPr>
          <p:cNvPr id="17424" name="Text Box 19"/>
          <p:cNvSpPr txBox="1">
            <a:spLocks noChangeArrowheads="1"/>
          </p:cNvSpPr>
          <p:nvPr/>
        </p:nvSpPr>
        <p:spPr bwMode="auto">
          <a:xfrm>
            <a:off x="5832475" y="2730500"/>
            <a:ext cx="2087563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b="1"/>
              <a:t>готов к выбору </a:t>
            </a:r>
          </a:p>
        </p:txBody>
      </p:sp>
      <p:sp>
        <p:nvSpPr>
          <p:cNvPr id="17425" name="Text Box 14"/>
          <p:cNvSpPr txBox="1">
            <a:spLocks noChangeArrowheads="1"/>
          </p:cNvSpPr>
          <p:nvPr/>
        </p:nvSpPr>
        <p:spPr bwMode="auto">
          <a:xfrm>
            <a:off x="223685" y="2483644"/>
            <a:ext cx="4510113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познавательные интересы, учебная мотивация</a:t>
            </a:r>
          </a:p>
        </p:txBody>
      </p:sp>
      <p:sp>
        <p:nvSpPr>
          <p:cNvPr id="17426" name="Text Box 12"/>
          <p:cNvSpPr txBox="1">
            <a:spLocks noChangeArrowheads="1"/>
          </p:cNvSpPr>
          <p:nvPr/>
        </p:nvSpPr>
        <p:spPr bwMode="auto">
          <a:xfrm>
            <a:off x="5356225" y="2215356"/>
            <a:ext cx="2268538" cy="59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b="1" dirty="0"/>
              <a:t>избирательность</a:t>
            </a:r>
          </a:p>
          <a:p>
            <a:pPr>
              <a:lnSpc>
                <a:spcPct val="90000"/>
              </a:lnSpc>
            </a:pPr>
            <a:r>
              <a:rPr lang="ru-RU" altLang="ru-RU" b="1" dirty="0"/>
              <a:t>  интересов</a:t>
            </a:r>
          </a:p>
        </p:txBody>
      </p:sp>
      <p:sp>
        <p:nvSpPr>
          <p:cNvPr id="17427" name="Text Box 5"/>
          <p:cNvSpPr txBox="1">
            <a:spLocks noChangeArrowheads="1"/>
          </p:cNvSpPr>
          <p:nvPr/>
        </p:nvSpPr>
        <p:spPr bwMode="auto">
          <a:xfrm>
            <a:off x="223685" y="3041650"/>
            <a:ext cx="4911725" cy="62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доброжелательность,</a:t>
            </a:r>
          </a:p>
          <a:p>
            <a:pPr>
              <a:lnSpc>
                <a:spcPct val="90000"/>
              </a:lnSpc>
            </a:pPr>
            <a:r>
              <a:rPr lang="ru-RU" altLang="ru-RU" dirty="0"/>
              <a:t> открытость к сотрудничеству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239" y="97522"/>
            <a:ext cx="2182985" cy="1571088"/>
          </a:xfrm>
          <a:prstGeom prst="rect">
            <a:avLst/>
          </a:prstGeom>
        </p:spPr>
      </p:pic>
      <p:pic>
        <p:nvPicPr>
          <p:cNvPr id="21" name="Picture 11" descr="Картинка 61 из 308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092" y="267953"/>
            <a:ext cx="1555278" cy="125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6992549" y="453302"/>
            <a:ext cx="2160572" cy="1554957"/>
          </a:xfrm>
          <a:prstGeom prst="rect">
            <a:avLst/>
          </a:prstGeom>
        </p:spPr>
      </p:pic>
      <p:pic>
        <p:nvPicPr>
          <p:cNvPr id="23" name="Picture 16" descr="i?id=67917254&amp;tov=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3721" y="436313"/>
            <a:ext cx="1038225" cy="159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Заголовок 1"/>
          <p:cNvSpPr>
            <a:spLocks noGrp="1"/>
          </p:cNvSpPr>
          <p:nvPr>
            <p:ph type="title"/>
          </p:nvPr>
        </p:nvSpPr>
        <p:spPr>
          <a:xfrm>
            <a:off x="2308224" y="116632"/>
            <a:ext cx="498713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Начальная -Основная школа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9994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156" y="975845"/>
            <a:ext cx="843005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ИНДУКЦИЯ</a:t>
            </a:r>
            <a:r>
              <a:rPr lang="ru-RU" sz="3200" dirty="0"/>
              <a:t>:</a:t>
            </a:r>
            <a:endParaRPr lang="ru-RU" sz="3200" dirty="0" smtClean="0"/>
          </a:p>
          <a:p>
            <a:pPr algn="ctr"/>
            <a:r>
              <a:rPr lang="ru-RU" sz="3200" dirty="0"/>
              <a:t>П</a:t>
            </a:r>
            <a:r>
              <a:rPr lang="ru-RU" sz="3200" dirty="0" smtClean="0"/>
              <a:t>роблемная </a:t>
            </a:r>
            <a:r>
              <a:rPr lang="ru-RU" sz="3200" dirty="0"/>
              <a:t>ситуация, направленная на включение  ЭМОЦИОНАЛЬНОЙ СФЕРЫ</a:t>
            </a:r>
          </a:p>
        </p:txBody>
      </p:sp>
      <p:sp>
        <p:nvSpPr>
          <p:cNvPr id="9" name="Овал 8"/>
          <p:cNvSpPr/>
          <p:nvPr/>
        </p:nvSpPr>
        <p:spPr>
          <a:xfrm>
            <a:off x="5399584" y="2857090"/>
            <a:ext cx="3744416" cy="327741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ПОЗНАВАТЕЛЬНАЯ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СФЕРА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271330" y="2924944"/>
            <a:ext cx="6090052" cy="3564700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ПОСЛУШАЙТЕ </a:t>
            </a:r>
            <a:r>
              <a:rPr lang="ru-RU" sz="2000" b="1" dirty="0">
                <a:solidFill>
                  <a:schemeClr val="bg1"/>
                </a:solidFill>
              </a:rPr>
              <a:t>МУЗЫКАЛЬНЫЙ ФРАГМЕНТ И ЗАПИШИТЕ СВОИ АССОЦИАЦИИ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</a:rPr>
              <a:t>РАССМОТРИТЕ ИЗОБРАЖЕНИЕ И ЗАПИШИТЕ АССОЦИАЦИИ, КОТОРЫЕ ВОЗНИКЛИ</a:t>
            </a:r>
          </a:p>
          <a:p>
            <a:pPr marL="342900" indent="-34290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</a:rPr>
              <a:t>ПРОЧИТАЙТЕ ТЕКСТЫ, ВЫБЕРИТЕ ЛИШНИЙ, ОБЪЯСНИТЕ СВОЙ </a:t>
            </a:r>
            <a:r>
              <a:rPr lang="ru-RU" sz="2000" b="1" dirty="0" smtClean="0">
                <a:solidFill>
                  <a:schemeClr val="bg1"/>
                </a:solidFill>
              </a:rPr>
              <a:t>ВЫБОР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14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82" y="957054"/>
            <a:ext cx="843005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САМОКОНСТРУКЦИЯ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и</a:t>
            </a:r>
            <a:r>
              <a:rPr lang="ru-RU" sz="3200" dirty="0" smtClean="0"/>
              <a:t>ндивидуальное создание чего-либо (правила, текста, определения)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4892487" y="3024971"/>
            <a:ext cx="4283968" cy="337488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САМОСТОЯТЕЛЬНОЕ</a:t>
            </a:r>
          </a:p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РЕШЕНИЕ</a:t>
            </a:r>
          </a:p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ТВОРЧЕСКИХ ЗАДАЧ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258551" y="2827476"/>
            <a:ext cx="6090052" cy="3769876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ПОПРОБУЙТЕ  СОСТАВИТЬ ОПРЕДЕЛЕНИЕ СЛОВА «ЗАГАДКА» . НАЧНИТЕ ТАК: «ЗАГАДКА – ЭТО…» (русск. Яз.)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ДОПИШИТЕ ПРЕДЛОЖЕНИЕ: «ЗДОРОВЫЙ ОБРАЗ ЖИЗНИ – ЭТО…» (</a:t>
            </a:r>
            <a:r>
              <a:rPr lang="ru-RU" sz="2000" b="1" dirty="0" err="1" smtClean="0">
                <a:solidFill>
                  <a:schemeClr val="bg1"/>
                </a:solidFill>
              </a:rPr>
              <a:t>окр</a:t>
            </a:r>
            <a:r>
              <a:rPr lang="ru-RU" sz="2000" b="1" dirty="0" smtClean="0">
                <a:solidFill>
                  <a:schemeClr val="bg1"/>
                </a:solidFill>
              </a:rPr>
              <a:t>. </a:t>
            </a:r>
            <a:r>
              <a:rPr lang="ru-RU" sz="2000" b="1" dirty="0">
                <a:solidFill>
                  <a:schemeClr val="bg1"/>
                </a:solidFill>
              </a:rPr>
              <a:t>м</a:t>
            </a:r>
            <a:r>
              <a:rPr lang="ru-RU" sz="2000" b="1" dirty="0" smtClean="0">
                <a:solidFill>
                  <a:schemeClr val="bg1"/>
                </a:solidFill>
              </a:rPr>
              <a:t>ир)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УЧЕНЫЕ ВЫДЕЛИЛИ 6 КЛАССОВ ЖИВОТНЫХ. ОПРЕДЕЛИ СУЩЕСТВЕННЫЕ ПРИЗНАКИ, ПО КОТОРЫМ МОЖНО  ОБЪЕДИНИМТЬ ЖИВОТНЫХ В ОДНУ ГРУППУ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33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9" name="Овал 8"/>
          <p:cNvSpPr/>
          <p:nvPr/>
        </p:nvSpPr>
        <p:spPr>
          <a:xfrm>
            <a:off x="4674953" y="1772816"/>
            <a:ext cx="4469486" cy="211369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КОММУНИКАТИВНЫЕ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258551" y="2347113"/>
            <a:ext cx="5753609" cy="2113692"/>
          </a:xfrm>
          <a:prstGeom prst="rightArrowCallout">
            <a:avLst>
              <a:gd name="adj1" fmla="val 56228"/>
              <a:gd name="adj2" fmla="val 41173"/>
              <a:gd name="adj3" fmla="val 81851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 ДОГОВАРИВАЮТСЯ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НАХОДЯТ ОБЩИЕ РЕШЕНИЯ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УБЕЖДАЮТ И УСТУПАЮТ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ПРОЯВЛЯЮТ ДОБРОЖЕЛАТЕЛЬНОСТЬ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982" y="957054"/>
            <a:ext cx="8430052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СОЦИОКОНСТРУКЦИЯ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р</a:t>
            </a:r>
            <a:r>
              <a:rPr lang="ru-RU" sz="3200" dirty="0" smtClean="0"/>
              <a:t>абота в малых группах</a:t>
            </a:r>
            <a:endParaRPr lang="ru-RU" sz="3200" dirty="0"/>
          </a:p>
        </p:txBody>
      </p:sp>
      <p:sp>
        <p:nvSpPr>
          <p:cNvPr id="13" name="Овал 12"/>
          <p:cNvSpPr/>
          <p:nvPr/>
        </p:nvSpPr>
        <p:spPr>
          <a:xfrm>
            <a:off x="4827353" y="3438953"/>
            <a:ext cx="4469486" cy="2113692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ПОЗНАВАТЕЛЬНЫЕЕ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827353" y="4785374"/>
            <a:ext cx="4469486" cy="2113692"/>
          </a:xfrm>
          <a:prstGeom prst="ellipse">
            <a:avLst/>
          </a:prstGeom>
          <a:solidFill>
            <a:srgbClr val="5874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РЕГУЛЯТИВНЫЕ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Выноска со стрелкой вправо 14"/>
          <p:cNvSpPr/>
          <p:nvPr/>
        </p:nvSpPr>
        <p:spPr>
          <a:xfrm>
            <a:off x="242526" y="4626208"/>
            <a:ext cx="5769634" cy="1164858"/>
          </a:xfrm>
          <a:prstGeom prst="rightArrowCallout">
            <a:avLst>
              <a:gd name="adj1" fmla="val 56228"/>
              <a:gd name="adj2" fmla="val 41172"/>
              <a:gd name="adj3" fmla="val 146039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ОСМЫСЛИВАЮТ УЧЕБНЫЕ ДЕЙСТВИЯ</a:t>
            </a:r>
          </a:p>
        </p:txBody>
      </p:sp>
      <p:sp>
        <p:nvSpPr>
          <p:cNvPr id="16" name="Выноска со стрелкой вправо 15"/>
          <p:cNvSpPr/>
          <p:nvPr/>
        </p:nvSpPr>
        <p:spPr>
          <a:xfrm>
            <a:off x="273221" y="5987421"/>
            <a:ext cx="5738939" cy="824871"/>
          </a:xfrm>
          <a:prstGeom prst="rightArrowCallout">
            <a:avLst>
              <a:gd name="adj1" fmla="val 56228"/>
              <a:gd name="adj2" fmla="val 41172"/>
              <a:gd name="adj3" fmla="val 20031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ПЛАНИРУЮТ ДЕЯТЕЛЬНОСТЬ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89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82" y="957054"/>
            <a:ext cx="843005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СОЦИАЛИЗАЦИЯ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в</a:t>
            </a:r>
            <a:r>
              <a:rPr lang="ru-RU" sz="3200" dirty="0" smtClean="0"/>
              <a:t>ыступление ученика в группе, переход опыта от одной группы к другой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4644008" y="2829304"/>
            <a:ext cx="4499992" cy="3119976"/>
          </a:xfrm>
          <a:prstGeom prst="ellipse">
            <a:avLst/>
          </a:prstGeom>
          <a:solidFill>
            <a:srgbClr val="FF33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САМОРЕАЛИЗАЦИЯ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272546" y="2827476"/>
            <a:ext cx="5379574" cy="3769876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СОПОСТАВЛЕНИЕ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СВЕРКА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ОЦЕНКА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КОРРЕКЦИЯ</a:t>
            </a:r>
          </a:p>
          <a:p>
            <a:pPr marL="342900" indent="-342900">
              <a:buFontTx/>
              <a:buChar char="-"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283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156" y="975845"/>
            <a:ext cx="843005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РАЗРЫВ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в</a:t>
            </a:r>
            <a:r>
              <a:rPr lang="ru-RU" sz="3200" dirty="0" smtClean="0"/>
              <a:t>нутреннее осознание  участником  неполноты или несоответствия старого знания новому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4626833" y="2743749"/>
            <a:ext cx="4469486" cy="3420684"/>
          </a:xfrm>
          <a:prstGeom prst="ellipse">
            <a:avLst/>
          </a:prstGeom>
          <a:solidFill>
            <a:srgbClr val="5874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СПОСОБНОСТЬ УПРАВЛЯТЬ СВОЕЙ ДЕЯТЕЛЬНОСТЬЮ</a:t>
            </a:r>
          </a:p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(РЕГУЛЯТИВНЫЕ)</a:t>
            </a:r>
          </a:p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Выноска со стрелкой вправо 9"/>
          <p:cNvSpPr/>
          <p:nvPr/>
        </p:nvSpPr>
        <p:spPr>
          <a:xfrm>
            <a:off x="271330" y="2924944"/>
            <a:ext cx="6090052" cy="3564700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ЗНАНИЕ О СОБСТВЕННЫХ ВОЗМОЖНОСТЯХ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ПОНИМАНИЕ ОГРАНИЧЕНИЙ ЭТИХ ВОЗМОЖНОСТЕЙ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ЗНАНИЯ И НЕЗНАНИЯ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УМЕНИЯ И НЕУМЕНИЯ</a:t>
            </a: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54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82" y="957054"/>
            <a:ext cx="8430052" cy="15696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ТВОРЧЕСТВО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с</a:t>
            </a:r>
            <a:r>
              <a:rPr lang="ru-RU" sz="3200" dirty="0" smtClean="0"/>
              <a:t>оздание нового продукта (рисунка, стихотворения, текст и пр.) </a:t>
            </a:r>
            <a:endParaRPr lang="ru-RU" sz="3200" dirty="0"/>
          </a:p>
        </p:txBody>
      </p:sp>
      <p:sp>
        <p:nvSpPr>
          <p:cNvPr id="9" name="Овал 8"/>
          <p:cNvSpPr/>
          <p:nvPr/>
        </p:nvSpPr>
        <p:spPr>
          <a:xfrm>
            <a:off x="4644008" y="2829304"/>
            <a:ext cx="4499992" cy="3119976"/>
          </a:xfrm>
          <a:prstGeom prst="ellipse">
            <a:avLst/>
          </a:prstGeom>
          <a:solidFill>
            <a:srgbClr val="FF3300">
              <a:alpha val="7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САМОРЕАЛИЗАЦИЯ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272546" y="2827476"/>
            <a:ext cx="5379574" cy="3769876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СОЧИНИТЕ В ГРУППЕ ЗАГАДКУ О ТОМ ПРЕДМЕТЕ, НАЗВАНИЕ КОТОРОГО ЗАПИСАНО НА КАРТОЧКЕ В КОНВЕРТЕ</a:t>
            </a:r>
          </a:p>
          <a:p>
            <a:pPr marL="342900" indent="-342900">
              <a:buFontTx/>
              <a:buChar char="-"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9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503808" y="109649"/>
            <a:ext cx="8280400" cy="58477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82" y="957054"/>
            <a:ext cx="8430052" cy="107721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88900" cmpd="thickThin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r>
              <a:rPr lang="ru-RU" sz="3200" dirty="0" smtClean="0"/>
              <a:t>:</a:t>
            </a:r>
          </a:p>
          <a:p>
            <a:pPr algn="ctr"/>
            <a:r>
              <a:rPr lang="ru-RU" sz="3200" dirty="0"/>
              <a:t>а</a:t>
            </a:r>
            <a:r>
              <a:rPr lang="ru-RU" sz="3200" dirty="0" smtClean="0"/>
              <a:t>нализ всей проделанной работы</a:t>
            </a:r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4614395" y="2598925"/>
            <a:ext cx="4469486" cy="211369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КОММУНИКАТИВНЫЕ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617234" y="4310287"/>
            <a:ext cx="4469486" cy="2113692"/>
          </a:xfrm>
          <a:prstGeom prst="ellipse">
            <a:avLst/>
          </a:prstGeom>
          <a:solidFill>
            <a:srgbClr val="5874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РЕГУЛЯТИВНЫЕ</a:t>
            </a:r>
            <a:endParaRPr lang="ru-RU" sz="24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Выноска со стрелкой вправо 11"/>
          <p:cNvSpPr/>
          <p:nvPr/>
        </p:nvSpPr>
        <p:spPr>
          <a:xfrm>
            <a:off x="272546" y="2827476"/>
            <a:ext cx="5379574" cy="3769876"/>
          </a:xfrm>
          <a:prstGeom prst="rightArrowCallout">
            <a:avLst>
              <a:gd name="adj1" fmla="val 56228"/>
              <a:gd name="adj2" fmla="val 41172"/>
              <a:gd name="adj3" fmla="val 45633"/>
              <a:gd name="adj4" fmla="val 64977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УМЕНИЕ АНАЛИЗИРОВАТЬ СОБСТВЕННЫЕ ДЕЙСТВИЯ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УМЕНИЕ ВИДЕТЬ СЕБЯ СО СТОРОНЫ</a:t>
            </a:r>
          </a:p>
          <a:p>
            <a:pPr marL="342900" indent="-34290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УМЕНИЕ ДОПУСКАТЬ ВОЗМОЖНОСТЬ СУЩЕСТВОВАНИЯ ДРУГИХ ТОЧЕК ЗРЕНИЯ</a:t>
            </a:r>
          </a:p>
          <a:p>
            <a:pPr marL="342900" indent="-342900">
              <a:buFontTx/>
              <a:buChar char="-"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ru-RU" sz="2000" b="1" dirty="0" smtClean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931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9" y="1526929"/>
            <a:ext cx="5544616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Индукция. </a:t>
            </a:r>
            <a:r>
              <a:rPr lang="ru-RU" sz="2400" b="1" dirty="0" err="1" smtClean="0">
                <a:solidFill>
                  <a:schemeClr val="tx1"/>
                </a:solidFill>
              </a:rPr>
              <a:t>Самоконструкция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1544" y="2359328"/>
            <a:ext cx="8618872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10" descr="http://konspekta.net/studopediainfo/baza2/150570482242.files/image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271" y="3180625"/>
            <a:ext cx="1752600" cy="131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://cdn4.imgbb.ru/user/144/1448051/201412/74ac64fcd3a61eeb3430fd8bbe4415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045" y="4714993"/>
            <a:ext cx="2583948" cy="170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cs9789.vk.me/u31315386/97597593/x_4061e7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4446" y="4780846"/>
            <a:ext cx="2097371" cy="1573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://maptab.ru/images/gallery/ekspozitsii/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1889" y="4920964"/>
            <a:ext cx="1998352" cy="149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tabernaculum.com.ua/wp-content/uploads/2013/09/verbludik1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8671" y="3236080"/>
            <a:ext cx="2078786" cy="138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458068" y="2605147"/>
            <a:ext cx="3770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Рассмотрите карточки и попробуйте определить тему урока самостоятельно</a:t>
            </a:r>
            <a:endParaRPr lang="ru-RU" sz="24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83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033449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Социоконструкция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1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Социализация № 1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1544" y="2359328"/>
            <a:ext cx="8618872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39482" y="2605147"/>
            <a:ext cx="66408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</a:rPr>
              <a:t>Поделитесь в группе своими предположениями, попробуйте вместе определить тему урока. Запишите на листе бумаги. 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crzteam.clan.su/lessons/list/step6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14" t="10662" r="24369" b="17068"/>
          <a:stretch/>
        </p:blipFill>
        <p:spPr bwMode="auto">
          <a:xfrm rot="902703">
            <a:off x="6477744" y="3905940"/>
            <a:ext cx="1805135" cy="246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dou345.ru/wp-content/uploads/2015/06/7128516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382"/>
          <a:stretch/>
        </p:blipFill>
        <p:spPr bwMode="auto">
          <a:xfrm>
            <a:off x="1097484" y="4312071"/>
            <a:ext cx="3430205" cy="207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075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Самоконструкция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2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Социоконструкция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2, Социализация № 2, Разрыв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1544" y="2359328"/>
            <a:ext cx="8618872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39481" y="2605147"/>
            <a:ext cx="80447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Попробуйте самостоятельно сформулировать и записать определение понятия «природные зоны». Обсудите в группе свои версии и постарайтесь вместе создать определение понятия «природные зоны».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От группы запишите самое удачное.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Хотите познакомиться с научным определением? </a:t>
            </a:r>
            <a:endParaRPr lang="ru-RU" sz="2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65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46038" y="3049588"/>
            <a:ext cx="3930650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/>
              <a:t>познающий себя, утверждающий</a:t>
            </a:r>
          </a:p>
          <a:p>
            <a:r>
              <a:rPr lang="ru-RU" altLang="ru-RU"/>
              <a:t> себя как взрослый</a:t>
            </a:r>
          </a:p>
        </p:txBody>
      </p:sp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4108451" y="4924425"/>
            <a:ext cx="49323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>
                <a:solidFill>
                  <a:srgbClr val="002060"/>
                </a:solidFill>
              </a:rPr>
              <a:t>способен принимать самостоятельные</a:t>
            </a:r>
          </a:p>
          <a:p>
            <a:r>
              <a:rPr lang="ru-RU" altLang="ru-RU" b="1" dirty="0">
                <a:solidFill>
                  <a:srgbClr val="002060"/>
                </a:solidFill>
              </a:rPr>
              <a:t> решения и нести за них ответственность</a:t>
            </a:r>
          </a:p>
        </p:txBody>
      </p:sp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53975" y="3675063"/>
            <a:ext cx="3978275" cy="92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/>
              <a:t>умеет работать в группе и индиви-дуально, действовать с ориентаци-ей на другую позицию</a:t>
            </a:r>
          </a:p>
        </p:txBody>
      </p:sp>
      <p:sp>
        <p:nvSpPr>
          <p:cNvPr id="18440" name="Text Box 9"/>
          <p:cNvSpPr txBox="1">
            <a:spLocks noChangeArrowheads="1"/>
          </p:cNvSpPr>
          <p:nvPr/>
        </p:nvSpPr>
        <p:spPr bwMode="auto">
          <a:xfrm>
            <a:off x="4840288" y="5654675"/>
            <a:ext cx="3889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/>
              <a:t>разделяет ценности здорового</a:t>
            </a:r>
          </a:p>
          <a:p>
            <a:r>
              <a:rPr lang="ru-RU" altLang="ru-RU" b="1"/>
              <a:t> и безопасного образа жизни</a:t>
            </a:r>
          </a:p>
        </p:txBody>
      </p:sp>
      <p:sp>
        <p:nvSpPr>
          <p:cNvPr id="18441" name="Text Box 10"/>
          <p:cNvSpPr txBox="1">
            <a:spLocks noChangeArrowheads="1"/>
          </p:cNvSpPr>
          <p:nvPr/>
        </p:nvSpPr>
        <p:spPr bwMode="auto">
          <a:xfrm>
            <a:off x="1558925" y="1378934"/>
            <a:ext cx="2413000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dirty="0"/>
              <a:t>исследовательские </a:t>
            </a:r>
          </a:p>
          <a:p>
            <a:pPr eaLnBrk="1" hangingPunct="1"/>
            <a:r>
              <a:rPr lang="ru-RU" altLang="ru-RU" dirty="0"/>
              <a:t> интересы</a:t>
            </a:r>
          </a:p>
        </p:txBody>
      </p:sp>
      <p:sp>
        <p:nvSpPr>
          <p:cNvPr id="18442" name="Text Box 11"/>
          <p:cNvSpPr txBox="1">
            <a:spLocks noChangeArrowheads="1"/>
          </p:cNvSpPr>
          <p:nvPr/>
        </p:nvSpPr>
        <p:spPr bwMode="auto">
          <a:xfrm>
            <a:off x="3926563" y="3320705"/>
            <a:ext cx="50768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b="1" dirty="0">
                <a:solidFill>
                  <a:srgbClr val="002060"/>
                </a:solidFill>
              </a:rPr>
              <a:t>личная профессиональная перспектива</a:t>
            </a:r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4421070" y="3674088"/>
            <a:ext cx="4087812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90000"/>
              </a:lnSpc>
              <a:buFontTx/>
              <a:buChar char="•"/>
            </a:pPr>
            <a:r>
              <a:rPr lang="ru-RU" altLang="ru-RU" b="1" dirty="0"/>
              <a:t>осознающий себя личностью</a:t>
            </a:r>
          </a:p>
        </p:txBody>
      </p:sp>
      <p:sp>
        <p:nvSpPr>
          <p:cNvPr id="18445" name="Text Box 14"/>
          <p:cNvSpPr txBox="1">
            <a:spLocks noChangeArrowheads="1"/>
          </p:cNvSpPr>
          <p:nvPr/>
        </p:nvSpPr>
        <p:spPr bwMode="auto">
          <a:xfrm>
            <a:off x="4170245" y="4119303"/>
            <a:ext cx="458946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готов к сотрудничеству для достижения совместного результата</a:t>
            </a:r>
          </a:p>
        </p:txBody>
      </p:sp>
      <p:sp>
        <p:nvSpPr>
          <p:cNvPr id="18446" name="Text Box 15"/>
          <p:cNvSpPr txBox="1">
            <a:spLocks noChangeArrowheads="1"/>
          </p:cNvSpPr>
          <p:nvPr/>
        </p:nvSpPr>
        <p:spPr bwMode="auto">
          <a:xfrm>
            <a:off x="0" y="5265738"/>
            <a:ext cx="4141788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dirty="0"/>
              <a:t>осознанно выполняет правила </a:t>
            </a:r>
            <a:r>
              <a:rPr lang="ru-RU" altLang="ru-RU" dirty="0" err="1"/>
              <a:t>здо-рового</a:t>
            </a:r>
            <a:r>
              <a:rPr lang="ru-RU" altLang="ru-RU" dirty="0"/>
              <a:t> и безопасного образа жизни</a:t>
            </a:r>
          </a:p>
        </p:txBody>
      </p:sp>
      <p:sp>
        <p:nvSpPr>
          <p:cNvPr id="18447" name="Text Box 16"/>
          <p:cNvSpPr txBox="1">
            <a:spLocks noChangeArrowheads="1"/>
          </p:cNvSpPr>
          <p:nvPr/>
        </p:nvSpPr>
        <p:spPr bwMode="auto">
          <a:xfrm>
            <a:off x="3781307" y="1939926"/>
            <a:ext cx="472757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понимает ценности образования</a:t>
            </a:r>
          </a:p>
          <a:p>
            <a:r>
              <a:rPr lang="ru-RU" altLang="ru-RU" b="1" dirty="0"/>
              <a:t>как основы будущего успеха</a:t>
            </a:r>
          </a:p>
        </p:txBody>
      </p:sp>
      <p:sp>
        <p:nvSpPr>
          <p:cNvPr id="18448" name="Text Box 10"/>
          <p:cNvSpPr txBox="1">
            <a:spLocks noChangeArrowheads="1"/>
          </p:cNvSpPr>
          <p:nvPr/>
        </p:nvSpPr>
        <p:spPr bwMode="auto">
          <a:xfrm>
            <a:off x="148658" y="2108200"/>
            <a:ext cx="2160588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dirty="0"/>
              <a:t>избирательность</a:t>
            </a:r>
          </a:p>
          <a:p>
            <a:pPr eaLnBrk="1" hangingPunct="1"/>
            <a:r>
              <a:rPr lang="ru-RU" altLang="ru-RU" dirty="0"/>
              <a:t> интересов</a:t>
            </a:r>
          </a:p>
        </p:txBody>
      </p:sp>
      <p:sp>
        <p:nvSpPr>
          <p:cNvPr id="18449" name="Text Box 10"/>
          <p:cNvSpPr txBox="1">
            <a:spLocks noChangeArrowheads="1"/>
          </p:cNvSpPr>
          <p:nvPr/>
        </p:nvSpPr>
        <p:spPr bwMode="auto">
          <a:xfrm>
            <a:off x="275777" y="2676525"/>
            <a:ext cx="2160587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dirty="0"/>
              <a:t>готов к выбору</a:t>
            </a:r>
          </a:p>
        </p:txBody>
      </p:sp>
      <p:sp>
        <p:nvSpPr>
          <p:cNvPr id="18450" name="Text Box 16"/>
          <p:cNvSpPr txBox="1">
            <a:spLocks noChangeArrowheads="1"/>
          </p:cNvSpPr>
          <p:nvPr/>
        </p:nvSpPr>
        <p:spPr bwMode="auto">
          <a:xfrm>
            <a:off x="4211638" y="2652713"/>
            <a:ext cx="312578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 b="1" dirty="0"/>
              <a:t>креативный, критически</a:t>
            </a:r>
          </a:p>
          <a:p>
            <a:pPr>
              <a:buFontTx/>
              <a:buChar char="•"/>
            </a:pPr>
            <a:r>
              <a:rPr lang="ru-RU" altLang="ru-RU" b="1" dirty="0"/>
              <a:t>мыслящий</a:t>
            </a:r>
          </a:p>
        </p:txBody>
      </p:sp>
      <p:sp>
        <p:nvSpPr>
          <p:cNvPr id="18451" name="Text Box 5"/>
          <p:cNvSpPr txBox="1">
            <a:spLocks noChangeArrowheads="1"/>
          </p:cNvSpPr>
          <p:nvPr/>
        </p:nvSpPr>
        <p:spPr bwMode="auto">
          <a:xfrm>
            <a:off x="41275" y="4600575"/>
            <a:ext cx="39306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B2B2B2"/>
                    </a:gs>
                    <a:gs pos="50000">
                      <a:srgbClr val="FFFFCC"/>
                    </a:gs>
                    <a:gs pos="100000">
                      <a:srgbClr val="B2B2B2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Tx/>
              <a:buChar char="•"/>
            </a:pPr>
            <a:r>
              <a:rPr lang="ru-RU" altLang="ru-RU"/>
              <a:t>готовый нести ответственность</a:t>
            </a:r>
          </a:p>
          <a:p>
            <a:r>
              <a:rPr lang="ru-RU" altLang="ru-RU"/>
              <a:t>перед самим собой, другими</a:t>
            </a:r>
          </a:p>
        </p:txBody>
      </p: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1790748" y="260648"/>
            <a:ext cx="557527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Основная – Старшая  школа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-97016" y="340341"/>
            <a:ext cx="1927581" cy="1447800"/>
          </a:xfrm>
          <a:prstGeom prst="rect">
            <a:avLst/>
          </a:prstGeom>
        </p:spPr>
      </p:pic>
      <p:pic>
        <p:nvPicPr>
          <p:cNvPr id="22" name="Picture 7" descr="i?id=67917254&amp;tov=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662" y="364153"/>
            <a:ext cx="10382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5807" y="303529"/>
            <a:ext cx="1927581" cy="1447800"/>
          </a:xfrm>
          <a:prstGeom prst="rect">
            <a:avLst/>
          </a:prstGeom>
        </p:spPr>
      </p:pic>
      <p:pic>
        <p:nvPicPr>
          <p:cNvPr id="24" name="Picture 12" descr="Картинка 55 из 77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7425" y="503058"/>
            <a:ext cx="1409700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5160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Самоконструкция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3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Социоконструкция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3, Социализация № 3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1544" y="2359328"/>
            <a:ext cx="8618872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91544" y="2726084"/>
            <a:ext cx="577673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Опираясь на определение, попробуйте составить план, по которому будем изучать природные зоны.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Напишите план сначала самостоятельно, затем обсудите в группе и представьте всем. 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 rot="644242">
            <a:off x="6345654" y="2939366"/>
            <a:ext cx="2376264" cy="31700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План.</a:t>
            </a:r>
          </a:p>
          <a:p>
            <a:r>
              <a:rPr lang="ru-RU" sz="2000" dirty="0" smtClean="0"/>
              <a:t>1.Название</a:t>
            </a:r>
          </a:p>
          <a:p>
            <a:r>
              <a:rPr lang="ru-RU" sz="2000" dirty="0" smtClean="0"/>
              <a:t>2.Условия неживой природы.</a:t>
            </a:r>
          </a:p>
          <a:p>
            <a:r>
              <a:rPr lang="ru-RU" sz="2000" dirty="0" smtClean="0"/>
              <a:t>3.Растительный мир</a:t>
            </a:r>
          </a:p>
          <a:p>
            <a:r>
              <a:rPr lang="ru-RU" sz="2000" dirty="0" smtClean="0"/>
              <a:t>4. Животный мир.</a:t>
            </a:r>
          </a:p>
          <a:p>
            <a:r>
              <a:rPr lang="ru-RU" sz="2000" dirty="0" smtClean="0"/>
              <a:t>5.Особенности быта и занятий людей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4250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</a:rPr>
              <a:t>Самоконструкция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4</a:t>
            </a:r>
            <a:r>
              <a:rPr lang="ru-RU" sz="2400" dirty="0" smtClean="0">
                <a:solidFill>
                  <a:schemeClr val="tx1"/>
                </a:solidFill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</a:rPr>
              <a:t>Социоконструкция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4, Социализация № 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5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6812" y="2359328"/>
            <a:ext cx="8618872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39483" y="2464663"/>
            <a:ext cx="80749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</a:rPr>
              <a:t>Каждая группа получила научно-познавательные тексты об определенной природной  зоне, а каждый из вас лист с таблицей. 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Прочитайте текст</a:t>
            </a:r>
          </a:p>
          <a:p>
            <a:r>
              <a:rPr lang="ru-RU" sz="2800" b="1" i="1" dirty="0" smtClean="0">
                <a:solidFill>
                  <a:schemeClr val="bg1"/>
                </a:solidFill>
              </a:rPr>
              <a:t> и заполните таблицу.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4100" name="Picture 4" descr="http://five.su/uploadedFiles/eshopimages/big/55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8943" y="3803490"/>
            <a:ext cx="38100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780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Социоконструкция</a:t>
            </a:r>
            <a:r>
              <a:rPr lang="ru-RU" sz="2400" b="1" dirty="0" smtClean="0">
                <a:solidFill>
                  <a:schemeClr val="tx1"/>
                </a:solidFill>
              </a:rPr>
              <a:t> № 5, Социализация № 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07904" y="2359328"/>
            <a:ext cx="5302511" cy="415638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419872" y="2725881"/>
            <a:ext cx="538036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В новой группе по очереди расскажите все о той природной зоне, которую вы изучили в своей первой группе. Внимательно слушая товарища, каждый сможет заполнить таблицу до конца. 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im3-tub-ru.yandex.net/i?id=45298afdeb369cc9e9135c11a0c40277&amp;n=33&amp;h=190&amp;w=2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068960" y="357876"/>
            <a:ext cx="3402804" cy="259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7428.net/wp-content/uploads/2013/06/Cartoon-Kids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59" t="37745" r="5959" b="34910"/>
          <a:stretch/>
        </p:blipFill>
        <p:spPr bwMode="auto">
          <a:xfrm>
            <a:off x="179512" y="4204906"/>
            <a:ext cx="3376152" cy="1144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http://7428.net/wp-content/uploads/2013/06/Cartoon-Kids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4" t="7156" r="5204" b="63084"/>
          <a:stretch/>
        </p:blipFill>
        <p:spPr bwMode="auto">
          <a:xfrm>
            <a:off x="383938" y="2578227"/>
            <a:ext cx="3168448" cy="13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7428.net/wp-content/uploads/2013/06/Cartoon-Kids-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14" t="63922" r="5204" b="8466"/>
          <a:stretch/>
        </p:blipFill>
        <p:spPr bwMode="auto">
          <a:xfrm>
            <a:off x="107738" y="5650668"/>
            <a:ext cx="3519699" cy="110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133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Творчество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6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2417607"/>
            <a:ext cx="8244656" cy="1465736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962389" y="2480109"/>
            <a:ext cx="761012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В конверте название природной зоны, а ниже написано, что вы должны сочинить об этой природной зоне. 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s://im3-tub-ru.yandex.net/i?id=45298afdeb369cc9e9135c11a0c40277&amp;n=33&amp;h=190&amp;w=2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991" y="4058920"/>
            <a:ext cx="3752537" cy="286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rot="646418">
            <a:off x="769237" y="4315531"/>
            <a:ext cx="24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стихотворение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380122" y="5180407"/>
            <a:ext cx="24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загадка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 rot="309671">
            <a:off x="6541314" y="5587550"/>
            <a:ext cx="24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Письмо другу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955493" y="6008740"/>
            <a:ext cx="24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реклама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 rot="21297784">
            <a:off x="6351780" y="4264966"/>
            <a:ext cx="2492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синквейн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3825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8"/>
          <p:cNvSpPr>
            <a:spLocks noChangeArrowheads="1"/>
          </p:cNvSpPr>
          <p:nvPr/>
        </p:nvSpPr>
        <p:spPr bwMode="auto">
          <a:xfrm>
            <a:off x="1295400" y="4495799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6" name="TextBox 5"/>
          <p:cNvSpPr txBox="1"/>
          <p:nvPr/>
        </p:nvSpPr>
        <p:spPr>
          <a:xfrm>
            <a:off x="1547664" y="109649"/>
            <a:ext cx="7236544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ПЕДАГОГИЧЕСКАЯ МАСТЕРСКАЯ</a:t>
            </a:r>
          </a:p>
        </p:txBody>
      </p:sp>
      <p:sp>
        <p:nvSpPr>
          <p:cNvPr id="5" name="Блок-схема: ссылка на другую страницу 4"/>
          <p:cNvSpPr/>
          <p:nvPr/>
        </p:nvSpPr>
        <p:spPr>
          <a:xfrm>
            <a:off x="179512" y="402036"/>
            <a:ext cx="1835944" cy="792088"/>
          </a:xfrm>
          <a:prstGeom prst="flowChartOffpageConnector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</a:t>
            </a:r>
            <a:endParaRPr lang="ru-RU" sz="2400" b="1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0568" y="871306"/>
            <a:ext cx="5733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</a:rPr>
              <a:t>ПРИРОДНЫЕ ЗОНЫ  (4 класс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  <p:sp>
        <p:nvSpPr>
          <p:cNvPr id="10" name="Блок-схема: знак завершения 9"/>
          <p:cNvSpPr/>
          <p:nvPr/>
        </p:nvSpPr>
        <p:spPr>
          <a:xfrm>
            <a:off x="1244008" y="1526929"/>
            <a:ext cx="7328505" cy="72008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Рефлексия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39482" y="871306"/>
            <a:ext cx="12759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7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2417606"/>
            <a:ext cx="3384376" cy="4179745"/>
          </a:xfrm>
          <a:prstGeom prst="rect">
            <a:avLst/>
          </a:prstGeom>
          <a:solidFill>
            <a:srgbClr val="00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67284" y="2767392"/>
            <a:ext cx="30963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Что нового узнали?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Когда было трудно?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Какое задание выполняли с удовольствием?</a:t>
            </a:r>
            <a:endParaRPr lang="ru-RU" sz="2800" b="1" i="1" dirty="0">
              <a:solidFill>
                <a:schemeClr val="bg1"/>
              </a:solidFill>
            </a:endParaRPr>
          </a:p>
        </p:txBody>
      </p:sp>
      <p:pic>
        <p:nvPicPr>
          <p:cNvPr id="7170" name="Picture 2" descr="https://im3-tub-ru.yandex.net/i?id=39a520e3fdf32a491bd0ee3af7f023a4&amp;n=33&amp;h=190&amp;w=2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0465" y="2440966"/>
            <a:ext cx="4894341" cy="394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192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688869" y="2852936"/>
            <a:ext cx="8001000" cy="339695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Проблема , которую необходимо решить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altLang="ru-RU" sz="3600" b="1" dirty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Результат должен быть «осязаемым»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altLang="ru-RU" b="1" dirty="0">
              <a:solidFill>
                <a:srgbClr val="99CC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71684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1908069" y="1043748"/>
            <a:ext cx="5562600" cy="58420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ПРОЕКТНАЯ ЗАДАЧА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203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468313" y="830263"/>
            <a:ext cx="1223962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Д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Я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Е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Л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Ь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Н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О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С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Т</a:t>
            </a:r>
          </a:p>
          <a:p>
            <a:pPr algn="ctr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FF99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ь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8838" y="179388"/>
            <a:ext cx="5562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ПРОЕКТНАЯ ЗАДАЧА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00338" y="1044575"/>
            <a:ext cx="6140450" cy="12969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09" name="Rectangle 14"/>
          <p:cNvSpPr>
            <a:spLocks noChangeArrowheads="1"/>
          </p:cNvSpPr>
          <p:nvPr/>
        </p:nvSpPr>
        <p:spPr bwMode="auto">
          <a:xfrm>
            <a:off x="4060825" y="1335088"/>
            <a:ext cx="401955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ru-RU" altLang="ru-RU" sz="3200" b="1" u="sng">
                <a:solidFill>
                  <a:srgbClr val="A50021"/>
                </a:solidFill>
              </a:rPr>
              <a:t>Самостоятельная</a:t>
            </a:r>
          </a:p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2000" b="1" u="sng">
              <a:solidFill>
                <a:srgbClr val="A5002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765425" y="2460625"/>
            <a:ext cx="6140450" cy="1295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817813" y="3935413"/>
            <a:ext cx="6140450" cy="1295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825750" y="5308600"/>
            <a:ext cx="6140450" cy="1295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713" name="Rectangle 5"/>
          <p:cNvSpPr txBox="1">
            <a:spLocks noChangeArrowheads="1"/>
          </p:cNvSpPr>
          <p:nvPr/>
        </p:nvSpPr>
        <p:spPr bwMode="auto">
          <a:xfrm>
            <a:off x="4643438" y="2841625"/>
            <a:ext cx="302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19100" indent="-382588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3200" b="1" u="sng">
                <a:solidFill>
                  <a:srgbClr val="A50021"/>
                </a:solidFill>
              </a:rPr>
              <a:t>Творческая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000" u="sng">
              <a:solidFill>
                <a:srgbClr val="A50021"/>
              </a:solidFill>
            </a:endParaRPr>
          </a:p>
        </p:txBody>
      </p:sp>
      <p:sp>
        <p:nvSpPr>
          <p:cNvPr id="72714" name="Rectangle 15"/>
          <p:cNvSpPr>
            <a:spLocks noChangeArrowheads="1"/>
          </p:cNvSpPr>
          <p:nvPr/>
        </p:nvSpPr>
        <p:spPr bwMode="auto">
          <a:xfrm>
            <a:off x="3341688" y="4211638"/>
            <a:ext cx="5106987" cy="6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ru-RU" altLang="ru-RU" sz="3200" b="1" u="sng">
                <a:solidFill>
                  <a:srgbClr val="A50021"/>
                </a:solidFill>
              </a:rPr>
              <a:t>Поисково-</a:t>
            </a:r>
          </a:p>
          <a:p>
            <a:pPr algn="ctr" eaLnBrk="1" hangingPunct="1">
              <a:lnSpc>
                <a:spcPct val="80000"/>
              </a:lnSpc>
              <a:buClrTx/>
              <a:buSzTx/>
              <a:buFontTx/>
              <a:buNone/>
            </a:pPr>
            <a:r>
              <a:rPr lang="ru-RU" altLang="ru-RU" sz="3200" b="1" u="sng">
                <a:solidFill>
                  <a:srgbClr val="A50021"/>
                </a:solidFill>
              </a:rPr>
              <a:t>исследовательская</a:t>
            </a:r>
            <a:r>
              <a:rPr lang="ru-RU" altLang="ru-RU" sz="2000" u="sng">
                <a:solidFill>
                  <a:srgbClr val="A50021"/>
                </a:solidFill>
              </a:rPr>
              <a:t> </a:t>
            </a:r>
          </a:p>
          <a:p>
            <a:pPr algn="ctr"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800"/>
          </a:p>
        </p:txBody>
      </p:sp>
      <p:sp>
        <p:nvSpPr>
          <p:cNvPr id="72715" name="Rectangle 5"/>
          <p:cNvSpPr txBox="1">
            <a:spLocks noChangeArrowheads="1"/>
          </p:cNvSpPr>
          <p:nvPr/>
        </p:nvSpPr>
        <p:spPr bwMode="auto">
          <a:xfrm>
            <a:off x="4559300" y="5689600"/>
            <a:ext cx="3022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419100" indent="-382588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22313" indent="-2730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004888" indent="-255588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279525" indent="-236538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1489075" indent="-182563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19462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4034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28606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317875" indent="-182563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sz="3200" b="1" u="sng" dirty="0" smtClean="0">
                <a:solidFill>
                  <a:srgbClr val="A50021"/>
                </a:solidFill>
              </a:rPr>
              <a:t>Групповая</a:t>
            </a:r>
            <a:endParaRPr lang="ru-RU" altLang="ru-RU" sz="3200" b="1" u="sng" dirty="0">
              <a:solidFill>
                <a:srgbClr val="A5002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altLang="ru-RU" sz="2000" u="sng" dirty="0">
              <a:solidFill>
                <a:srgbClr val="A5002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1835150" y="2635250"/>
            <a:ext cx="720725" cy="739775"/>
          </a:xfrm>
          <a:prstGeom prst="rightArrow">
            <a:avLst/>
          </a:prstGeom>
          <a:solidFill>
            <a:schemeClr val="tx1">
              <a:lumMod val="95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>
            <a:off x="1811338" y="1476375"/>
            <a:ext cx="720725" cy="739775"/>
          </a:xfrm>
          <a:prstGeom prst="rightArrow">
            <a:avLst/>
          </a:prstGeom>
          <a:solidFill>
            <a:schemeClr val="tx1">
              <a:lumMod val="95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1862138" y="4211638"/>
            <a:ext cx="720725" cy="739775"/>
          </a:xfrm>
          <a:prstGeom prst="rightArrow">
            <a:avLst/>
          </a:prstGeom>
          <a:solidFill>
            <a:schemeClr val="tx1">
              <a:lumMod val="95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1862138" y="5483225"/>
            <a:ext cx="720725" cy="739775"/>
          </a:xfrm>
          <a:prstGeom prst="rightArrow">
            <a:avLst/>
          </a:prstGeom>
          <a:solidFill>
            <a:schemeClr val="tx1">
              <a:lumMod val="95000"/>
            </a:schemeClr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46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374650" y="169863"/>
            <a:ext cx="7467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3" y="1308100"/>
            <a:ext cx="9144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0066"/>
                </a:solidFill>
                <a:latin typeface="+mn-lt"/>
                <a:cs typeface="+mn-cs"/>
              </a:rPr>
              <a:t>(Т.И. </a:t>
            </a:r>
            <a:r>
              <a:rPr lang="ru-RU" sz="2800" b="1" dirty="0" err="1">
                <a:solidFill>
                  <a:srgbClr val="000066"/>
                </a:solidFill>
                <a:latin typeface="+mn-lt"/>
                <a:cs typeface="+mn-cs"/>
              </a:rPr>
              <a:t>Таркина</a:t>
            </a:r>
            <a:r>
              <a:rPr lang="ru-RU" sz="2800" b="1" dirty="0">
                <a:solidFill>
                  <a:srgbClr val="000066"/>
                </a:solidFill>
                <a:latin typeface="+mn-lt"/>
                <a:cs typeface="+mn-cs"/>
              </a:rPr>
              <a:t>, педагог </a:t>
            </a:r>
            <a:r>
              <a:rPr lang="ru-RU" sz="2800" b="1" dirty="0" err="1">
                <a:solidFill>
                  <a:srgbClr val="000066"/>
                </a:solidFill>
                <a:latin typeface="+mn-lt"/>
                <a:cs typeface="+mn-cs"/>
              </a:rPr>
              <a:t>Болоярской</a:t>
            </a:r>
            <a:r>
              <a:rPr lang="ru-RU" sz="2800" b="1" dirty="0">
                <a:solidFill>
                  <a:srgbClr val="000066"/>
                </a:solidFill>
                <a:latin typeface="+mn-lt"/>
                <a:cs typeface="+mn-cs"/>
              </a:rPr>
              <a:t> СОШ № 1)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4650" y="2205038"/>
            <a:ext cx="8374063" cy="470852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chemeClr val="bg1"/>
                </a:solidFill>
                <a:latin typeface="+mn-lt"/>
                <a:cs typeface="+mn-cs"/>
              </a:rPr>
              <a:t>УЧАСТНИКИ -  2-5 классы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  <a:latin typeface="+mn-lt"/>
                <a:cs typeface="+mn-cs"/>
              </a:rPr>
              <a:t>1 этап (организационный)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Создание групп - 16 разновозрастных групп (дети самостоятельно находят свою группу и кабинет  по спискам)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Объявление конкурса на лучший проект ландшафтного дизайна школьной территории.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Вручение заданий на каждый день работы с указанием времени.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6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888" y="908050"/>
            <a:ext cx="8394700" cy="212407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  <a:latin typeface="+mn-lt"/>
                <a:cs typeface="+mn-cs"/>
              </a:rPr>
              <a:t>2 этап (самостоятельная работа)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1 ДЕНЬ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Анализ существующего ландшафта (1 урок)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73063" y="2420938"/>
          <a:ext cx="8394700" cy="2459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9651"/>
                <a:gridCol w="2664363"/>
                <a:gridCol w="2664363"/>
                <a:gridCol w="2376323"/>
              </a:tblGrid>
              <a:tr h="208820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Гр.№</a:t>
                      </a:r>
                      <a:endParaRPr lang="ru-RU" sz="24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Что в существующем ландшафтном оформлении </a:t>
                      </a:r>
                      <a:r>
                        <a:rPr lang="ru-RU" sz="2400" u="sng" dirty="0" smtClean="0"/>
                        <a:t>нравится</a:t>
                      </a:r>
                      <a:endParaRPr lang="ru-RU" sz="2400" u="sng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Что в существующем ландшафтном оформлении </a:t>
                      </a:r>
                    </a:p>
                    <a:p>
                      <a:pPr algn="ctr"/>
                      <a:r>
                        <a:rPr lang="ru-RU" sz="2400" u="sng" dirty="0" smtClean="0"/>
                        <a:t>не нравится</a:t>
                      </a:r>
                      <a:endParaRPr lang="ru-RU" sz="2400" u="sng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Кто анализировал ландшафтное оформление (ФИ учеников)</a:t>
                      </a:r>
                      <a:endParaRPr lang="ru-RU" sz="2400" dirty="0"/>
                    </a:p>
                  </a:txBody>
                  <a:tcPr marL="91442" marR="91442" marT="45719" marB="45719"/>
                </a:tc>
              </a:tr>
              <a:tr h="370835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2" marR="91442" marT="45719" marB="45719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5763" y="4848225"/>
            <a:ext cx="8394700" cy="120032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2. Выполнение модульных задач,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объединенных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 комплекты: русский яз.,/ англ.яз., </a:t>
            </a:r>
            <a:r>
              <a:rPr lang="ru-RU" sz="2400" dirty="0" err="1">
                <a:solidFill>
                  <a:schemeClr val="bg1"/>
                </a:solidFill>
                <a:latin typeface="+mn-lt"/>
                <a:cs typeface="+mn-cs"/>
              </a:rPr>
              <a:t>математ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./ </a:t>
            </a:r>
            <a:r>
              <a:rPr lang="ru-RU" sz="2400" dirty="0" err="1">
                <a:solidFill>
                  <a:schemeClr val="bg1"/>
                </a:solidFill>
                <a:latin typeface="+mn-lt"/>
                <a:cs typeface="+mn-cs"/>
              </a:rPr>
              <a:t>окр.мир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, литература/(1,5 урок)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3.Рефлексия совместно с экспертами (15 мин.)</a:t>
            </a:r>
          </a:p>
        </p:txBody>
      </p:sp>
    </p:spTree>
    <p:extLst>
      <p:ext uri="{BB962C8B-B14F-4D97-AF65-F5344CB8AC3E}">
        <p14:creationId xmlns:p14="http://schemas.microsoft.com/office/powerpoint/2010/main" xmlns="" val="79549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888" y="908050"/>
            <a:ext cx="8394700" cy="581818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  <a:latin typeface="+mn-lt"/>
                <a:cs typeface="+mn-cs"/>
              </a:rPr>
              <a:t>2 этап (самостоятельная работа)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2 ДЕНЬ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Знакомство с заключением эксперта, доработка заданий (1 урок)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Дискуссия (2 точки зрения: 1. Оформляя территорию школы, нужно руководствоваться понятием красоты» 2. Оформляя территорию школы, нельзя забывать о пользе и безопасности элементов дизайна.) Итог – записать свою точку зрения.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Опираясь на свою точку зрения описать замысел будущего ландшафтного дизайна.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Заполнить таблицу «РАСТЕНИЯ» (различные источники информации).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Проект ландшафтного дизайна (схема, план, рисунок,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текст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и пр.)</a:t>
            </a:r>
          </a:p>
        </p:txBody>
      </p:sp>
    </p:spTree>
    <p:extLst>
      <p:ext uri="{BB962C8B-B14F-4D97-AF65-F5344CB8AC3E}">
        <p14:creationId xmlns:p14="http://schemas.microsoft.com/office/powerpoint/2010/main" xmlns="" val="333446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130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ПОРТРЕТ ВЫПУСКНИКА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08720"/>
            <a:ext cx="8892480" cy="56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69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888" y="908050"/>
            <a:ext cx="8394700" cy="507831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B050"/>
                </a:solidFill>
                <a:latin typeface="+mn-lt"/>
                <a:cs typeface="+mn-cs"/>
              </a:rPr>
              <a:t>3 этап (презентация результатов)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3 ДЕНЬ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Знакомство с рекомендациями эксперта (45 мин.)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Подготовка презентации результатов (общий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замысел,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план, принцип отбора растений)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Выступление перед другими группами, выход в финал (критерии: оригинальность замысла, эстетический эффект,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соответствие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условиям, подбор растений).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Итоговое задание – компьютерная версия презентации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(для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финалистов).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</a:rPr>
              <a:t>4 ДЕНЬ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Подведение итогов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655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7827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17" t="14897" r="18729" b="47060"/>
          <a:stretch>
            <a:fillRect/>
          </a:stretch>
        </p:blipFill>
        <p:spPr bwMode="auto">
          <a:xfrm>
            <a:off x="539750" y="1052513"/>
            <a:ext cx="8208963" cy="547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4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8851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40" t="58295" r="16698" b="13708"/>
          <a:stretch>
            <a:fillRect/>
          </a:stretch>
        </p:blipFill>
        <p:spPr bwMode="auto">
          <a:xfrm>
            <a:off x="468313" y="1030288"/>
            <a:ext cx="8154987" cy="542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636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987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51" t="25116" r="20967" b="50076"/>
          <a:stretch>
            <a:fillRect/>
          </a:stretch>
        </p:blipFill>
        <p:spPr bwMode="auto">
          <a:xfrm>
            <a:off x="233363" y="981075"/>
            <a:ext cx="8128000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9639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44513" y="0"/>
            <a:ext cx="7467600" cy="981075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ПРОЕКТНАЯ ЗАДАЧА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8089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845" t="50000" r="20114" b="14420"/>
          <a:stretch>
            <a:fillRect/>
          </a:stretch>
        </p:blipFill>
        <p:spPr bwMode="auto">
          <a:xfrm>
            <a:off x="323850" y="1052513"/>
            <a:ext cx="8466138" cy="544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37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592138" y="1857375"/>
            <a:ext cx="8001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fontAlgn="auto">
              <a:spcAft>
                <a:spcPts val="0"/>
              </a:spcAft>
              <a:buFontTx/>
              <a:buNone/>
              <a:defRPr/>
            </a:pPr>
            <a:r>
              <a:rPr lang="ru-RU" altLang="ru-RU" b="1" dirty="0" smtClean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(Требует умения интегрировать знания</a:t>
            </a:r>
            <a:r>
              <a:rPr lang="ru-RU" altLang="ru-RU" b="1" dirty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ru-RU" altLang="ru-RU" b="1" dirty="0" smtClean="0">
                <a:solidFill>
                  <a:srgbClr val="99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из различных разделов программы)</a:t>
            </a:r>
            <a:endParaRPr lang="ru-RU" altLang="ru-RU" b="1" dirty="0">
              <a:solidFill>
                <a:srgbClr val="99CC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ru-RU" altLang="ru-RU" b="1" dirty="0">
              <a:solidFill>
                <a:srgbClr val="99CC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81924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3" name="TextBox 2"/>
          <p:cNvSpPr txBox="1"/>
          <p:nvPr/>
        </p:nvSpPr>
        <p:spPr>
          <a:xfrm>
            <a:off x="1758950" y="1273175"/>
            <a:ext cx="55626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u="sng" dirty="0">
                <a:solidFill>
                  <a:srgbClr val="000066"/>
                </a:solidFill>
                <a:latin typeface="+mn-lt"/>
                <a:cs typeface="+mn-cs"/>
              </a:rPr>
              <a:t>КОМПЛЕКСНАЯ РАБОТА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2813050"/>
            <a:ext cx="8713787" cy="341632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Содержит ситуацию для решения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Состоит  из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отдельных  заданий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(типы и формы разнообразны)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Количество заданий определяется ситуацией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Выполнение работы может занять 1-2 урока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Выполняется индивидуально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Возможность творческого подхода при наличии единых 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+mn-cs"/>
              </a:rPr>
              <a:t>требований</a:t>
            </a:r>
            <a:endParaRPr lang="ru-RU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Проверка без ориентации на образец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Четкая система оценивания (бальная)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-262471" y="-171400"/>
            <a:ext cx="9597503" cy="90288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Технологии оценивания </a:t>
            </a:r>
            <a:r>
              <a:rPr lang="ru-RU" alt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19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88963" y="0"/>
            <a:ext cx="7508875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Комплексная работа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2947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sp>
        <p:nvSpPr>
          <p:cNvPr id="5" name="Прямоугольник 4"/>
          <p:cNvSpPr/>
          <p:nvPr/>
        </p:nvSpPr>
        <p:spPr>
          <a:xfrm>
            <a:off x="384884" y="1729691"/>
            <a:ext cx="847206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СТАНЬ АРХИТЕКТОРОМ</a:t>
            </a:r>
          </a:p>
          <a:p>
            <a:pPr algn="ctr"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ДЕТСКОЙ ПЛОЩАДКИ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4500" y="1009650"/>
            <a:ext cx="83010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0066"/>
                </a:solidFill>
                <a:latin typeface="+mn-lt"/>
                <a:cs typeface="+mn-cs"/>
              </a:rPr>
              <a:t>«Детская площадка» С.В. Маслова</a:t>
            </a:r>
          </a:p>
        </p:txBody>
      </p:sp>
      <p:pic>
        <p:nvPicPr>
          <p:cNvPr id="82950" name="Picture 8" descr="http://www.super-pilot.ru/img/work/nomencl/95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23" t="26723" r="4114" b="8968"/>
          <a:stretch>
            <a:fillRect/>
          </a:stretch>
        </p:blipFill>
        <p:spPr bwMode="auto">
          <a:xfrm>
            <a:off x="2019300" y="3644900"/>
            <a:ext cx="5721350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9415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88963" y="-122238"/>
            <a:ext cx="7508875" cy="1143001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Комплексная работа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3971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pic>
        <p:nvPicPr>
          <p:cNvPr id="8397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83" t="62946" r="19461" b="20232"/>
          <a:stretch>
            <a:fillRect/>
          </a:stretch>
        </p:blipFill>
        <p:spPr bwMode="auto">
          <a:xfrm>
            <a:off x="468313" y="820738"/>
            <a:ext cx="4162425" cy="569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48263" y="866775"/>
            <a:ext cx="3527425" cy="563086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Построение квадрата на нелинованной бумаге по заданным параметрам; определение размеров геометрической фигуры и др.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МЕЖПРЕДМЕТНЫЕ: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построение одномерной геометрической фигуры в заданном масштабе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74979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88963" y="-122238"/>
            <a:ext cx="7508875" cy="1143001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Комплексная работа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4995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pic>
        <p:nvPicPr>
          <p:cNvPr id="84996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812" t="12714" r="52184" b="60406"/>
          <a:stretch>
            <a:fillRect/>
          </a:stretch>
        </p:blipFill>
        <p:spPr bwMode="auto">
          <a:xfrm>
            <a:off x="490538" y="884238"/>
            <a:ext cx="3852862" cy="56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3800" y="1287463"/>
            <a:ext cx="3529013" cy="489267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соотношение геометрических образов и их названий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МЕЖПРЕДМЕТНЫЕ: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преобразование информации из схематической формы в табличную; заполнение таблицы геометрическими терминами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5324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588963" y="-122238"/>
            <a:ext cx="7508875" cy="1143001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Комплексная работа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6019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pic>
        <p:nvPicPr>
          <p:cNvPr id="86020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33" t="39380" r="51523" b="35881"/>
          <a:stretch>
            <a:fillRect/>
          </a:stretch>
        </p:blipFill>
        <p:spPr bwMode="auto">
          <a:xfrm>
            <a:off x="539750" y="1100138"/>
            <a:ext cx="410368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3800" y="1287463"/>
            <a:ext cx="3529013" cy="452278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соотношение геометрических образов и их названий; определение размеров масштабированных объектов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МЕЖПРЕДМЕТНЫЕ: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использование масштаба при изображении геометрических фигур</a:t>
            </a:r>
          </a:p>
        </p:txBody>
      </p:sp>
    </p:spTree>
    <p:extLst>
      <p:ext uri="{BB962C8B-B14F-4D97-AF65-F5344CB8AC3E}">
        <p14:creationId xmlns:p14="http://schemas.microsoft.com/office/powerpoint/2010/main" xmlns="" val="150100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11" descr="Мальчикбезф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304925"/>
            <a:ext cx="1881188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2" descr="C:\Users\Lusy\AppData\Local\Microsoft\Windows\Temporary Internet Files\Content.IE5\UKF1O5RS\MM900356651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19234"/>
            <a:ext cx="230505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Штриховая стрелка вправо 4"/>
          <p:cNvSpPr/>
          <p:nvPr/>
        </p:nvSpPr>
        <p:spPr>
          <a:xfrm>
            <a:off x="3708400" y="3213100"/>
            <a:ext cx="2303463" cy="100806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5130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ПАРАДИГМА ОБРАЗОВАНИЯ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445224"/>
            <a:ext cx="8640960" cy="954107"/>
          </a:xfrm>
          <a:prstGeom prst="rect">
            <a:avLst/>
          </a:prstGeom>
          <a:solidFill>
            <a:srgbClr val="FFFF00">
              <a:alpha val="5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УСВОЕНИЯ ЗНАНИЙ, УМЕНИЙ И НАВЫКОВ К РАЗВИТИЮ ЛИЧНОСТИ УЧАЩЕГОСЯ</a:t>
            </a:r>
            <a:endParaRPr lang="ru-RU" sz="2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2107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310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623888" y="-300038"/>
            <a:ext cx="7439025" cy="1143001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Комплексная работа</a:t>
            </a:r>
            <a:endParaRPr lang="ru-RU" altLang="ru-RU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8067" name="Rectangle 8"/>
          <p:cNvSpPr>
            <a:spLocks noChangeArrowheads="1"/>
          </p:cNvSpPr>
          <p:nvPr/>
        </p:nvSpPr>
        <p:spPr bwMode="auto">
          <a:xfrm>
            <a:off x="1295400" y="4495800"/>
            <a:ext cx="3048000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Char char=""/>
              <a:defRPr sz="3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 2" pitchFamily="18" charset="2"/>
              <a:buChar char=""/>
              <a:defRPr sz="26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SzPct val="85000"/>
              <a:buFont typeface="Arial" pitchFamily="34" charset="0"/>
              <a:buChar char="○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E68422"/>
              </a:buClr>
              <a:buSzPct val="90000"/>
              <a:buFont typeface="Wingdings 2" pitchFamily="18" charset="2"/>
              <a:buChar char="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6648"/>
              </a:buClr>
              <a:buSzPct val="100000"/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ClrTx/>
              <a:buSzTx/>
              <a:buFontTx/>
              <a:buChar char="•"/>
            </a:pPr>
            <a:endParaRPr lang="ru-RU" altLang="ru-RU" sz="1400"/>
          </a:p>
        </p:txBody>
      </p:sp>
      <p:pic>
        <p:nvPicPr>
          <p:cNvPr id="8806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13" t="42509" r="20261" b="13487"/>
          <a:stretch>
            <a:fillRect/>
          </a:stretch>
        </p:blipFill>
        <p:spPr bwMode="auto">
          <a:xfrm>
            <a:off x="539750" y="836613"/>
            <a:ext cx="7905750" cy="592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207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507412" cy="3671887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000" dirty="0" smtClean="0"/>
              <a:t>       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целенаправленное наблюдение (фиксация проявляемых ученикам действий и качеств по заданным параметрам), 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самооценка ученика по принятым формам (например, лист с вопросами по </a:t>
            </a:r>
            <a:r>
              <a:rPr lang="ru-RU" sz="2400" b="1" dirty="0" err="1" smtClean="0">
                <a:solidFill>
                  <a:srgbClr val="FF0000"/>
                </a:solidFill>
              </a:rPr>
              <a:t>саморефлексии</a:t>
            </a:r>
            <a:r>
              <a:rPr lang="ru-RU" sz="2400" b="1" dirty="0" smtClean="0">
                <a:solidFill>
                  <a:srgbClr val="FF0000"/>
                </a:solidFill>
              </a:rPr>
              <a:t> конкретной деятельности), 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результаты учебных проектов,</a:t>
            </a:r>
          </a:p>
          <a:p>
            <a:pPr marL="420624" indent="-384048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результаты разнообразных </a:t>
            </a:r>
            <a:r>
              <a:rPr lang="ru-RU" sz="2400" b="1" dirty="0" err="1" smtClean="0">
                <a:solidFill>
                  <a:srgbClr val="FF0000"/>
                </a:solidFill>
              </a:rPr>
              <a:t>внеучебных</a:t>
            </a:r>
            <a:r>
              <a:rPr lang="ru-RU" sz="2400" b="1" dirty="0" smtClean="0">
                <a:solidFill>
                  <a:srgbClr val="FF0000"/>
                </a:solidFill>
              </a:rPr>
              <a:t> и внешкольных работ, достижений учеников</a:t>
            </a:r>
            <a:r>
              <a:rPr lang="ru-RU" sz="2000" dirty="0" smtClean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964612" cy="706437"/>
          </a:xfrm>
        </p:spPr>
        <p:txBody>
          <a:bodyPr/>
          <a:lstStyle/>
          <a:p>
            <a:pPr algn="ctr" eaLnBrk="1" hangingPunct="1"/>
            <a:r>
              <a:rPr lang="ru-RU" altLang="ru-RU" sz="2800" b="1" smtClean="0"/>
              <a:t>НОВЫЕ ФОРМЫ КОНТРОЛЯ РЕЗУЛЬТАТОВ</a:t>
            </a:r>
          </a:p>
        </p:txBody>
      </p:sp>
      <p:pic>
        <p:nvPicPr>
          <p:cNvPr id="146436" name="Picture 2" descr="C:\Users\Lusy\AppData\Local\Microsoft\Windows\Temporary Internet Files\Content.IE5\MHR2K13G\MP900439339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0675" y="4581525"/>
            <a:ext cx="64008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608941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3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nimBg="1"/>
      <p:bldP spid="3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95060" y="1628800"/>
            <a:ext cx="8651304" cy="2952328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</a:t>
            </a:r>
          </a:p>
          <a:p>
            <a:r>
              <a:rPr lang="ru-RU" sz="9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КОМПЛЕКСНОЙ ОЦЕНКИ </a:t>
            </a:r>
          </a:p>
          <a:p>
            <a:r>
              <a:rPr lang="ru-RU" sz="9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ОБРАЗОВАТЕЛЬНЫХ РЕЗУЛЬТАТОВ</a:t>
            </a:r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16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23888" y="306351"/>
            <a:ext cx="7439025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Диагностика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82688" y="1700808"/>
            <a:ext cx="3518271" cy="352839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4048" y="1700808"/>
            <a:ext cx="3518271" cy="352839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13785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23888" y="306351"/>
            <a:ext cx="7439025" cy="114300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Диагностика процесса формирования УУД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3888" y="1772815"/>
            <a:ext cx="7335655" cy="83099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инструмент для отслеживания того,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 как формируется умение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6582" y="2924944"/>
            <a:ext cx="7335655" cy="378565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1.Выявить суть УУД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2.Выделить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микродействия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(составляющие УУД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3.Подобрать вопросы и задания (для проверки каждого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микродействия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Применение инструментов диагностики УУД осуществляется в процессе собеседования при выполнении учеником заданий (учащийся должен обосновать свой ответ).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811256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23888" y="306351"/>
            <a:ext cx="7439025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Диагностика УУД сравнения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3888" y="1628800"/>
            <a:ext cx="3667828" cy="452431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Микродействия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«Опознание» и квалификация ситуации как ситуации сравнения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Выявление объектов для сравнения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Выявление основания для сравнения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Квалификация собственных действий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1628800"/>
            <a:ext cx="3667828" cy="452431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чащийся: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Осознает, что в данной ситуации он должен сравнивать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Определяет объекты сравнения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Свойства предметов и др.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О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сознает последовательность выполнения действий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63295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13331" y="0"/>
            <a:ext cx="7439025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Диагностика УУД сравнения 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6712"/>
            <a:ext cx="8196584" cy="563231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Задание.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Сравни произношение и обозначение на письме парных согласных в словах </a:t>
            </a:r>
            <a:r>
              <a:rPr lang="ru-RU" sz="2400" b="1" dirty="0" smtClean="0">
                <a:solidFill>
                  <a:srgbClr val="00B050"/>
                </a:solidFill>
              </a:rPr>
              <a:t>березка,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1.Выдели в задаче те объекты, которые ты будешь сравнивать: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 )Слова березка,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Б) Согласные в словах березка,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Г) </a:t>
            </a: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Парные согласные в словах березка,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u="sng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2.Выдели, по какому признаку ты будешь сравнивать.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А) Произношение.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Б) </a:t>
            </a: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Произношение и обозначение на письме.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В) Обозначение на письме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81451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613331" y="0"/>
            <a:ext cx="7439025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Диагностика УУД сравнения </a:t>
            </a:r>
            <a:endParaRPr lang="ru-RU" alt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8196584" cy="378565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3.Выбери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алгоритм сравнения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А) </a:t>
            </a: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</a:rPr>
              <a:t>Выявить, как произносятся согласные в словах; выяснить как пишутся согласные в словах; сопоставить их произношение и написание и определить разницу.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Б) Сопоставить, как пишутся согласные в словах березка,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В) Сопоставить, как произносятся согласные в словах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березка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дорожка, дубки.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76494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539552" y="0"/>
            <a:ext cx="7704856" cy="1143001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alt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Модель комплексной диагностики </a:t>
            </a:r>
          </a:p>
          <a:p>
            <a:pPr>
              <a:defRPr/>
            </a:pPr>
            <a:r>
              <a:rPr lang="ru-RU" alt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 образования</a:t>
            </a:r>
            <a:endParaRPr lang="ru-RU" alt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35696" y="1237210"/>
            <a:ext cx="5400600" cy="64807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результатов образования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2091498"/>
            <a:ext cx="3456384" cy="64807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результата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46857" y="2091498"/>
            <a:ext cx="3720436" cy="648072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Диагностика  процесса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55083" y="2984376"/>
            <a:ext cx="3303984" cy="648072"/>
          </a:xfrm>
          <a:prstGeom prst="roundRect">
            <a:avLst/>
          </a:prstGeom>
          <a:noFill/>
          <a:ln w="381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УУД</a:t>
            </a:r>
            <a:endParaRPr lang="ru-RU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4988515" y="3987935"/>
            <a:ext cx="504056" cy="22246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656459" y="4084622"/>
            <a:ext cx="2371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ПОЗНАВАТЕЛЬНЫЕ</a:t>
            </a:r>
          </a:p>
          <a:p>
            <a:endParaRPr lang="ru-RU" dirty="0"/>
          </a:p>
          <a:p>
            <a:r>
              <a:rPr lang="ru-RU" dirty="0" smtClean="0"/>
              <a:t>КОММУНИКАТИВНЫЕ</a:t>
            </a:r>
          </a:p>
          <a:p>
            <a:endParaRPr lang="ru-RU" dirty="0"/>
          </a:p>
          <a:p>
            <a:r>
              <a:rPr lang="ru-RU" dirty="0" smtClean="0"/>
              <a:t>РЕГУЛЯТИВНЫЕ</a:t>
            </a:r>
          </a:p>
          <a:p>
            <a:endParaRPr lang="ru-RU" dirty="0"/>
          </a:p>
          <a:p>
            <a:r>
              <a:rPr lang="ru-RU" dirty="0" smtClean="0"/>
              <a:t>ЛИЧНОСТНЫЕ</a:t>
            </a:r>
            <a:endParaRPr lang="ru-RU" dirty="0"/>
          </a:p>
        </p:txBody>
      </p:sp>
      <p:sp>
        <p:nvSpPr>
          <p:cNvPr id="14" name="Левая фигурная скобка 13"/>
          <p:cNvSpPr/>
          <p:nvPr/>
        </p:nvSpPr>
        <p:spPr>
          <a:xfrm flipH="1">
            <a:off x="3417966" y="4044363"/>
            <a:ext cx="540060" cy="228469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115616" y="4361620"/>
            <a:ext cx="23042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ПРЕДМЕТНЫЕ</a:t>
            </a:r>
          </a:p>
          <a:p>
            <a:endParaRPr lang="ru-RU" dirty="0"/>
          </a:p>
          <a:p>
            <a:pPr algn="r"/>
            <a:r>
              <a:rPr lang="ru-RU" dirty="0" smtClean="0"/>
              <a:t>МЕТАПРЕДМЕТНЫЕ</a:t>
            </a:r>
          </a:p>
          <a:p>
            <a:endParaRPr lang="ru-RU" dirty="0"/>
          </a:p>
          <a:p>
            <a:pPr algn="r"/>
            <a:r>
              <a:rPr lang="ru-RU" dirty="0" smtClean="0"/>
              <a:t>ЛИЧНОСТНЫЕ</a:t>
            </a:r>
            <a:endParaRPr lang="ru-RU" dirty="0"/>
          </a:p>
        </p:txBody>
      </p:sp>
      <p:cxnSp>
        <p:nvCxnSpPr>
          <p:cNvPr id="18" name="Прямая со стрелкой 17"/>
          <p:cNvCxnSpPr>
            <a:stCxn id="3" idx="3"/>
          </p:cNvCxnSpPr>
          <p:nvPr/>
        </p:nvCxnSpPr>
        <p:spPr>
          <a:xfrm>
            <a:off x="7236296" y="1561246"/>
            <a:ext cx="792088" cy="5302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3" idx="1"/>
          </p:cNvCxnSpPr>
          <p:nvPr/>
        </p:nvCxnSpPr>
        <p:spPr>
          <a:xfrm flipH="1">
            <a:off x="1115616" y="1561246"/>
            <a:ext cx="720080" cy="5302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6" idx="1"/>
            <a:endCxn id="5" idx="3"/>
          </p:cNvCxnSpPr>
          <p:nvPr/>
        </p:nvCxnSpPr>
        <p:spPr>
          <a:xfrm flipH="1">
            <a:off x="3995936" y="2415534"/>
            <a:ext cx="95092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6" idx="2"/>
          </p:cNvCxnSpPr>
          <p:nvPr/>
        </p:nvCxnSpPr>
        <p:spPr>
          <a:xfrm>
            <a:off x="6807075" y="2739570"/>
            <a:ext cx="35346" cy="244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7" idx="1"/>
            <a:endCxn id="12" idx="1"/>
          </p:cNvCxnSpPr>
          <p:nvPr/>
        </p:nvCxnSpPr>
        <p:spPr>
          <a:xfrm rot="10800000" flipV="1">
            <a:off x="4988515" y="3308412"/>
            <a:ext cx="166568" cy="1791872"/>
          </a:xfrm>
          <a:prstGeom prst="bentConnector3">
            <a:avLst>
              <a:gd name="adj1" fmla="val 23724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>
            <a:endCxn id="14" idx="1"/>
          </p:cNvCxnSpPr>
          <p:nvPr/>
        </p:nvCxnSpPr>
        <p:spPr>
          <a:xfrm rot="16200000" flipH="1">
            <a:off x="1950515" y="3179202"/>
            <a:ext cx="2324740" cy="1690282"/>
          </a:xfrm>
          <a:prstGeom prst="bentConnector4">
            <a:avLst>
              <a:gd name="adj1" fmla="val 25431"/>
              <a:gd name="adj2" fmla="val 11352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545846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4111</Words>
  <Application>Microsoft Office PowerPoint</Application>
  <PresentationFormat>Экран (4:3)</PresentationFormat>
  <Paragraphs>755</Paragraphs>
  <Slides>98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98</vt:i4>
      </vt:variant>
    </vt:vector>
  </HeadingPairs>
  <TitlesOfParts>
    <vt:vector size="99" baseType="lpstr">
      <vt:lpstr>Тема Office</vt:lpstr>
      <vt:lpstr>ОЦЕНКА  ДОСТИЖЕНИЙ РЕЗУЛЬТАТОВ ОБРАЗОВАНИЯ  В НАЧАЛЬНОЙ ШКОЛЕ</vt:lpstr>
      <vt:lpstr>Слайд 2</vt:lpstr>
      <vt:lpstr>РАЗВИТИЕ ОБРАЗОВАТЕЛЬНОГО СТАНДАРТА</vt:lpstr>
      <vt:lpstr>ПОРТРЕТ ВЫПУСКНИКА</vt:lpstr>
      <vt:lpstr>Дошкольник –Начальная школа</vt:lpstr>
      <vt:lpstr>Начальная -Основная школа</vt:lpstr>
      <vt:lpstr>Основная – Старшая  школа</vt:lpstr>
      <vt:lpstr>ПОРТРЕТ ВЫПУСКНИКА</vt:lpstr>
      <vt:lpstr>ПАРАДИГМА ОБРАЗОВАНИЯ</vt:lpstr>
      <vt:lpstr>Чему  учить?</vt:lpstr>
      <vt:lpstr>ПРОБЛЕМЫ ОЦЕНКИ КАЧЕСТВА </vt:lpstr>
      <vt:lpstr>ВОЗМОЖНЫЕ ПОКАЗАТЕЛИ РЕЗУЛЬТАТОВ ОБРАЗОВАНИЯ</vt:lpstr>
      <vt:lpstr>Слайд 13</vt:lpstr>
      <vt:lpstr>Слайд 14</vt:lpstr>
      <vt:lpstr>Слайд 15</vt:lpstr>
      <vt:lpstr>Слайд 16</vt:lpstr>
      <vt:lpstr>Слайд 17</vt:lpstr>
      <vt:lpstr>Слайд 18</vt:lpstr>
      <vt:lpstr>Какие нужны новые формы и методы оценки?</vt:lpstr>
      <vt:lpstr>Слайд 20</vt:lpstr>
      <vt:lpstr>Уровни образованности</vt:lpstr>
      <vt:lpstr> Предметные результаты образовательной деятельности</vt:lpstr>
      <vt:lpstr>Уровни освоения содержания</vt:lpstr>
      <vt:lpstr>Задания разных уровней</vt:lpstr>
      <vt:lpstr>Слайд 25</vt:lpstr>
      <vt:lpstr>Классификация</vt:lpstr>
      <vt:lpstr>Классификация</vt:lpstr>
      <vt:lpstr>Аналогия</vt:lpstr>
      <vt:lpstr>Анализ и синтез</vt:lpstr>
      <vt:lpstr>Переключение с одной точки зрения на другую</vt:lpstr>
      <vt:lpstr>Слайд 31</vt:lpstr>
      <vt:lpstr>Метапредметные результаты</vt:lpstr>
      <vt:lpstr>МЕТАПРЕДМЕТНЫЙ ПОДХОД</vt:lpstr>
      <vt:lpstr>Цели метапредметного учебного занятия</vt:lpstr>
      <vt:lpstr>Педагог – мыследеятельностник </vt:lpstr>
      <vt:lpstr>ПОЗИЦИЯ  МЕТОДИСТА</vt:lpstr>
      <vt:lpstr>СЦЕНИРОВАНИЕ</vt:lpstr>
      <vt:lpstr>«Правописание предлогов и приставок с существительными» 3 КЛАСС  </vt:lpstr>
      <vt:lpstr>«Правописание предлогов и приставок с существительными» 3 КЛАСС  </vt:lpstr>
      <vt:lpstr>«Правописание предлогов и приставок с существительными» 3 КЛАСС  </vt:lpstr>
      <vt:lpstr>Слайд 41</vt:lpstr>
      <vt:lpstr>Слайд 42</vt:lpstr>
      <vt:lpstr>Слайд 43</vt:lpstr>
      <vt:lpstr>Слайд 44</vt:lpstr>
      <vt:lpstr>Слайд 45</vt:lpstr>
      <vt:lpstr>Слайд 46</vt:lpstr>
      <vt:lpstr>Технологии оценивания метапредметных результатов </vt:lpstr>
      <vt:lpstr>Технологии оценивания метапредметных результатов </vt:lpstr>
      <vt:lpstr>Технологии оценивания метапредметных результатов </vt:lpstr>
      <vt:lpstr>Технологии оценивания метапредметных результатов </vt:lpstr>
      <vt:lpstr>Слайд 51</vt:lpstr>
      <vt:lpstr>Технологии оценивания метапредметных результатов </vt:lpstr>
      <vt:lpstr>Технологии оценивания метапредметных результатов </vt:lpstr>
      <vt:lpstr>Слайд 54</vt:lpstr>
      <vt:lpstr>Слайд 55</vt:lpstr>
      <vt:lpstr>Технологии оценивания метапредметных результатов </vt:lpstr>
      <vt:lpstr>Слайд 57</vt:lpstr>
      <vt:lpstr>Слайд 58</vt:lpstr>
      <vt:lpstr>Технологии оценивания метапредметных результатов 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Технологии оценивания метапредметных результатов </vt:lpstr>
      <vt:lpstr>Слайд 76</vt:lpstr>
      <vt:lpstr>ПРОЕКТНАЯ ЗАДАЧА</vt:lpstr>
      <vt:lpstr>ПРОЕКТНАЯ ЗАДАЧА</vt:lpstr>
      <vt:lpstr>ПРОЕКТНАЯ ЗАДАЧА</vt:lpstr>
      <vt:lpstr>ПРОЕКТНАЯ ЗАДАЧА</vt:lpstr>
      <vt:lpstr>ПРОЕКТНАЯ ЗАДАЧА</vt:lpstr>
      <vt:lpstr>ПРОЕКТНАЯ ЗАДАЧА</vt:lpstr>
      <vt:lpstr>ПРОЕКТНАЯ ЗАДАЧА</vt:lpstr>
      <vt:lpstr>ПРОЕКТНАЯ ЗАДАЧА</vt:lpstr>
      <vt:lpstr>Технологии оценивания метапредметных результатов </vt:lpstr>
      <vt:lpstr>Комплексная работа</vt:lpstr>
      <vt:lpstr>Комплексная работа</vt:lpstr>
      <vt:lpstr>Комплексная работа</vt:lpstr>
      <vt:lpstr>Комплексная работа</vt:lpstr>
      <vt:lpstr>Комплексная работа</vt:lpstr>
      <vt:lpstr>НОВЫЕ ФОРМЫ КОНТРОЛЯ РЕЗУЛЬТАТОВ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ДОСТИЖЕНИЙ РЕЗУЛЬТАТОВ ОБРАЗОВАНИЯ  В НАЧАЛЬНОЙ ШКОЛЕ</dc:title>
  <dc:creator>Lusy</dc:creator>
  <cp:lastModifiedBy>Алтапова Елена</cp:lastModifiedBy>
  <cp:revision>89</cp:revision>
  <dcterms:created xsi:type="dcterms:W3CDTF">2015-10-18T20:33:18Z</dcterms:created>
  <dcterms:modified xsi:type="dcterms:W3CDTF">2015-12-06T16:59:52Z</dcterms:modified>
</cp:coreProperties>
</file>