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75"/>
  </p:notesMasterIdLst>
  <p:sldIdLst>
    <p:sldId id="258" r:id="rId2"/>
    <p:sldId id="259" r:id="rId3"/>
    <p:sldId id="260" r:id="rId4"/>
    <p:sldId id="261" r:id="rId5"/>
    <p:sldId id="267" r:id="rId6"/>
    <p:sldId id="263" r:id="rId7"/>
    <p:sldId id="264" r:id="rId8"/>
    <p:sldId id="270" r:id="rId9"/>
    <p:sldId id="265" r:id="rId10"/>
    <p:sldId id="366" r:id="rId11"/>
    <p:sldId id="304" r:id="rId12"/>
    <p:sldId id="268" r:id="rId13"/>
    <p:sldId id="269" r:id="rId14"/>
    <p:sldId id="305" r:id="rId15"/>
    <p:sldId id="347" r:id="rId16"/>
    <p:sldId id="326" r:id="rId17"/>
    <p:sldId id="333" r:id="rId18"/>
    <p:sldId id="335" r:id="rId19"/>
    <p:sldId id="337" r:id="rId20"/>
    <p:sldId id="338" r:id="rId21"/>
    <p:sldId id="272" r:id="rId22"/>
    <p:sldId id="273" r:id="rId23"/>
    <p:sldId id="274" r:id="rId24"/>
    <p:sldId id="275" r:id="rId25"/>
    <p:sldId id="293" r:id="rId26"/>
    <p:sldId id="386" r:id="rId27"/>
    <p:sldId id="295" r:id="rId28"/>
    <p:sldId id="297" r:id="rId29"/>
    <p:sldId id="298" r:id="rId30"/>
    <p:sldId id="367" r:id="rId31"/>
    <p:sldId id="368" r:id="rId32"/>
    <p:sldId id="319" r:id="rId33"/>
    <p:sldId id="321" r:id="rId34"/>
    <p:sldId id="299" r:id="rId35"/>
    <p:sldId id="300" r:id="rId36"/>
    <p:sldId id="373" r:id="rId37"/>
    <p:sldId id="301" r:id="rId38"/>
    <p:sldId id="302" r:id="rId39"/>
    <p:sldId id="281" r:id="rId40"/>
    <p:sldId id="289" r:id="rId41"/>
    <p:sldId id="309" r:id="rId42"/>
    <p:sldId id="358" r:id="rId43"/>
    <p:sldId id="371" r:id="rId44"/>
    <p:sldId id="310" r:id="rId45"/>
    <p:sldId id="315" r:id="rId46"/>
    <p:sldId id="323" r:id="rId47"/>
    <p:sldId id="372" r:id="rId48"/>
    <p:sldId id="316" r:id="rId49"/>
    <p:sldId id="313" r:id="rId50"/>
    <p:sldId id="324" r:id="rId51"/>
    <p:sldId id="376" r:id="rId52"/>
    <p:sldId id="317" r:id="rId53"/>
    <p:sldId id="287" r:id="rId54"/>
    <p:sldId id="351" r:id="rId55"/>
    <p:sldId id="352" r:id="rId56"/>
    <p:sldId id="355" r:id="rId57"/>
    <p:sldId id="384" r:id="rId58"/>
    <p:sldId id="353" r:id="rId59"/>
    <p:sldId id="377" r:id="rId60"/>
    <p:sldId id="360" r:id="rId61"/>
    <p:sldId id="362" r:id="rId62"/>
    <p:sldId id="306" r:id="rId63"/>
    <p:sldId id="356" r:id="rId64"/>
    <p:sldId id="363" r:id="rId65"/>
    <p:sldId id="369" r:id="rId66"/>
    <p:sldId id="286" r:id="rId67"/>
    <p:sldId id="314" r:id="rId68"/>
    <p:sldId id="378" r:id="rId69"/>
    <p:sldId id="379" r:id="rId70"/>
    <p:sldId id="312" r:id="rId71"/>
    <p:sldId id="383" r:id="rId72"/>
    <p:sldId id="381" r:id="rId73"/>
    <p:sldId id="365" r:id="rId7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95591" autoAdjust="0"/>
  </p:normalViewPr>
  <p:slideViewPr>
    <p:cSldViewPr>
      <p:cViewPr varScale="1">
        <p:scale>
          <a:sx n="42" d="100"/>
          <a:sy n="42" d="100"/>
        </p:scale>
        <p:origin x="-75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oleObject" Target="file:///C:\Users\&#1057;&#1074;&#1077;&#1090;&#1072;\Desktop\&#1050;&#1085;&#1080;&#1075;&#1072;1.xls"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14006747594050745"/>
          <c:y val="1.4109323930079968E-2"/>
          <c:w val="0.46955380577427913"/>
          <c:h val="0.95401249175104308"/>
        </c:manualLayout>
      </c:layout>
      <c:pieChart>
        <c:varyColors val="1"/>
        <c:ser>
          <c:idx val="1"/>
          <c:order val="1"/>
          <c:explosion val="25"/>
          <c:dLbls>
            <c:showPercent val="1"/>
          </c:dLbls>
          <c:cat>
            <c:multiLvlStrRef>
              <c:f>Лист1!$A$1:$A$4</c:f>
            </c:multiLvlStrRef>
          </c:cat>
          <c:val>
            <c:numRef>
              <c:f>Лист1!$B$1:$B$4</c:f>
            </c:numRef>
          </c:val>
        </c:ser>
        <c:ser>
          <c:idx val="2"/>
          <c:order val="2"/>
          <c:explosion val="25"/>
          <c:dLbls>
            <c:showPercent val="1"/>
          </c:dLbls>
          <c:cat>
            <c:multiLvlStrRef>
              <c:f>Лист1!$A$2:$A$6</c:f>
            </c:multiLvlStrRef>
          </c:cat>
          <c:val>
            <c:numRef>
              <c:f>Лист1!$B$2:$B$6</c:f>
            </c:numRef>
          </c:val>
        </c:ser>
        <c:ser>
          <c:idx val="0"/>
          <c:order val="0"/>
          <c:tx>
            <c:strRef>
              <c:f>Лист1!$B$1</c:f>
              <c:strCache>
                <c:ptCount val="1"/>
                <c:pt idx="0">
                  <c:v>Столбец1</c:v>
                </c:pt>
              </c:strCache>
            </c:strRef>
          </c:tx>
          <c:explosion val="11"/>
          <c:dLbls>
            <c:dLbl>
              <c:idx val="0"/>
              <c:layout>
                <c:manualLayout>
                  <c:x val="-0.10145510717410321"/>
                  <c:y val="1.5569727611080044E-2"/>
                </c:manualLayout>
              </c:layout>
              <c:showPercent val="1"/>
            </c:dLbl>
            <c:dLbl>
              <c:idx val="3"/>
              <c:layout>
                <c:manualLayout>
                  <c:x val="8.2583825459317597E-2"/>
                  <c:y val="-4.3516353216297224E-2"/>
                </c:manualLayout>
              </c:layout>
              <c:showPercent val="1"/>
            </c:dLbl>
            <c:dLbl>
              <c:idx val="4"/>
              <c:layout>
                <c:manualLayout>
                  <c:x val="7.7086668853893481E-2"/>
                  <c:y val="0.1195744540693654"/>
                </c:manualLayout>
              </c:layout>
              <c:showPercent val="1"/>
            </c:dLbl>
            <c:showPercent val="1"/>
          </c:dLbls>
          <c:cat>
            <c:strRef>
              <c:f>Лист1!$A$2:$A$6</c:f>
              <c:strCache>
                <c:ptCount val="5"/>
                <c:pt idx="0">
                  <c:v>высшее педагогическое</c:v>
                </c:pt>
                <c:pt idx="1">
                  <c:v>высшее библиотечное</c:v>
                </c:pt>
                <c:pt idx="2">
                  <c:v>специально -библиотечное</c:v>
                </c:pt>
                <c:pt idx="3">
                  <c:v>специально-педагогическое</c:v>
                </c:pt>
                <c:pt idx="4">
                  <c:v>специальное другое </c:v>
                </c:pt>
              </c:strCache>
            </c:strRef>
          </c:cat>
          <c:val>
            <c:numRef>
              <c:f>Лист1!$B$2:$B$6</c:f>
              <c:numCache>
                <c:formatCode>0.00%</c:formatCode>
                <c:ptCount val="5"/>
                <c:pt idx="0" formatCode="0%">
                  <c:v>0.42000000000000032</c:v>
                </c:pt>
                <c:pt idx="1">
                  <c:v>8.2000000000000003E-2</c:v>
                </c:pt>
                <c:pt idx="2">
                  <c:v>0.125</c:v>
                </c:pt>
                <c:pt idx="3" formatCode="0%">
                  <c:v>0.17</c:v>
                </c:pt>
                <c:pt idx="4" formatCode="0%">
                  <c:v>0.21000000000000021</c:v>
                </c:pt>
              </c:numCache>
            </c:numRef>
          </c:val>
        </c:ser>
        <c:dLbls>
          <c:showPercent val="1"/>
        </c:dLbls>
        <c:firstSliceAng val="0"/>
      </c:pieChart>
    </c:plotArea>
    <c:legend>
      <c:legendPos val="r"/>
      <c:layout>
        <c:manualLayout>
          <c:xMode val="edge"/>
          <c:yMode val="edge"/>
          <c:x val="0.67282633420822502"/>
          <c:y val="0.16073408479370424"/>
          <c:w val="0.31050699912511015"/>
          <c:h val="0.65595691212446561"/>
        </c:manualLayout>
      </c:layout>
    </c:legend>
    <c:plotVisOnly val="1"/>
    <c:dispBlanksAs val="zero"/>
  </c:chart>
  <c:txPr>
    <a:bodyPr/>
    <a:lstStyle/>
    <a:p>
      <a:pPr>
        <a:defRPr sz="1800"/>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autoTitleDeleted val="1"/>
    <c:view3D>
      <c:rotX val="30"/>
      <c:perspective val="30"/>
    </c:view3D>
    <c:plotArea>
      <c:layout/>
      <c:pie3DChart>
        <c:varyColors val="1"/>
        <c:ser>
          <c:idx val="0"/>
          <c:order val="0"/>
          <c:tx>
            <c:strRef>
              <c:f>Лист1!$B$1</c:f>
              <c:strCache>
                <c:ptCount val="1"/>
                <c:pt idx="0">
                  <c:v>Столбец1</c:v>
                </c:pt>
              </c:strCache>
            </c:strRef>
          </c:tx>
          <c:explosion val="25"/>
          <c:dLbls>
            <c:txPr>
              <a:bodyPr/>
              <a:lstStyle/>
              <a:p>
                <a:pPr>
                  <a:defRPr sz="2400"/>
                </a:pPr>
                <a:endParaRPr lang="ru-RU"/>
              </a:p>
            </c:txPr>
            <c:dLblPos val="outEnd"/>
            <c:showVal val="1"/>
            <c:showLeaderLines val="1"/>
          </c:dLbls>
          <c:cat>
            <c:strRef>
              <c:f>Лист1!$A$2:$A$6</c:f>
              <c:strCache>
                <c:ptCount val="5"/>
                <c:pt idx="0">
                  <c:v>до 5 лет</c:v>
                </c:pt>
                <c:pt idx="1">
                  <c:v>до 10 лет</c:v>
                </c:pt>
                <c:pt idx="2">
                  <c:v>до 20 лет</c:v>
                </c:pt>
                <c:pt idx="3">
                  <c:v>до 30 лет</c:v>
                </c:pt>
                <c:pt idx="4">
                  <c:v>свыше 30 лет</c:v>
                </c:pt>
              </c:strCache>
            </c:strRef>
          </c:cat>
          <c:val>
            <c:numRef>
              <c:f>Лист1!$B$2:$B$6</c:f>
              <c:numCache>
                <c:formatCode>0.00%</c:formatCode>
                <c:ptCount val="5"/>
                <c:pt idx="0" formatCode="0%">
                  <c:v>0.33000000000000113</c:v>
                </c:pt>
                <c:pt idx="1">
                  <c:v>0.20800000000000021</c:v>
                </c:pt>
                <c:pt idx="2">
                  <c:v>0.20800000000000021</c:v>
                </c:pt>
                <c:pt idx="3" formatCode="0%">
                  <c:v>4.2000000000000023E-2</c:v>
                </c:pt>
                <c:pt idx="4">
                  <c:v>0.20800000000000021</c:v>
                </c:pt>
              </c:numCache>
            </c:numRef>
          </c:val>
        </c:ser>
      </c:pie3DChart>
    </c:plotArea>
    <c:legend>
      <c:legendPos val="r"/>
      <c:layout>
        <c:manualLayout>
          <c:xMode val="edge"/>
          <c:yMode val="edge"/>
          <c:x val="0.68974063137941444"/>
          <c:y val="6.5895946680134362E-2"/>
          <c:w val="0.30100010936132982"/>
          <c:h val="0.86820780055554503"/>
        </c:manualLayout>
      </c:layout>
      <c:txPr>
        <a:bodyPr/>
        <a:lstStyle/>
        <a:p>
          <a:pPr>
            <a:defRPr sz="2000"/>
          </a:pPr>
          <a:endParaRPr lang="ru-RU"/>
        </a:p>
      </c:txPr>
    </c:legend>
    <c:plotVisOnly val="1"/>
    <c:dispBlanksAs val="zero"/>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3E3426-7CC4-46EB-BFFE-DC4B3212B3D9}" type="datetimeFigureOut">
              <a:rPr lang="ru-RU" smtClean="0"/>
              <a:pPr/>
              <a:t>29.10.2013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46F1D8-E376-4648-8828-6896F62F7539}" type="slidenum">
              <a:rPr lang="ru-RU" smtClean="0"/>
              <a:pPr/>
              <a:t>‹#›</a:t>
            </a:fld>
            <a:endParaRPr lang="ru-RU"/>
          </a:p>
        </p:txBody>
      </p:sp>
    </p:spTree>
    <p:extLst>
      <p:ext uri="{BB962C8B-B14F-4D97-AF65-F5344CB8AC3E}">
        <p14:creationId xmlns="" xmlns:p14="http://schemas.microsoft.com/office/powerpoint/2010/main" val="24600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2</a:t>
            </a:r>
            <a:endParaRPr lang="ru-RU" dirty="0"/>
          </a:p>
        </p:txBody>
      </p:sp>
      <p:sp>
        <p:nvSpPr>
          <p:cNvPr id="4" name="Номер слайда 3"/>
          <p:cNvSpPr>
            <a:spLocks noGrp="1"/>
          </p:cNvSpPr>
          <p:nvPr>
            <p:ph type="sldNum" sz="quarter" idx="10"/>
          </p:nvPr>
        </p:nvSpPr>
        <p:spPr/>
        <p:txBody>
          <a:bodyPr/>
          <a:lstStyle/>
          <a:p>
            <a:fld id="{FA46F1D8-E376-4648-8828-6896F62F7539}" type="slidenum">
              <a:rPr lang="ru-RU" smtClean="0"/>
              <a:pPr/>
              <a:t>16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835EDC62-37E1-47CD-A1B5-5044DAA74E74}" type="datetimeFigureOut">
              <a:rPr lang="ru-RU" smtClean="0"/>
              <a:pPr/>
              <a:t>29.10.2013</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A89D75D-502C-4721-A3AF-6CA29BFBC88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35EDC62-37E1-47CD-A1B5-5044DAA74E74}" type="datetimeFigureOut">
              <a:rPr lang="ru-RU" smtClean="0"/>
              <a:pPr/>
              <a:t>29.10.2013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89D75D-502C-4721-A3AF-6CA29BFBC88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35EDC62-37E1-47CD-A1B5-5044DAA74E74}" type="datetimeFigureOut">
              <a:rPr lang="ru-RU" smtClean="0"/>
              <a:pPr/>
              <a:t>29.10.2013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89D75D-502C-4721-A3AF-6CA29BFBC88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35EDC62-37E1-47CD-A1B5-5044DAA74E74}" type="datetimeFigureOut">
              <a:rPr lang="ru-RU" smtClean="0"/>
              <a:pPr/>
              <a:t>29.10.2013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89D75D-502C-4721-A3AF-6CA29BFBC88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35EDC62-37E1-47CD-A1B5-5044DAA74E74}" type="datetimeFigureOut">
              <a:rPr lang="ru-RU" smtClean="0"/>
              <a:pPr/>
              <a:t>29.10.2013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89D75D-502C-4721-A3AF-6CA29BFBC88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35EDC62-37E1-47CD-A1B5-5044DAA74E74}" type="datetimeFigureOut">
              <a:rPr lang="ru-RU" smtClean="0"/>
              <a:pPr/>
              <a:t>29.10.2013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89D75D-502C-4721-A3AF-6CA29BFBC88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835EDC62-37E1-47CD-A1B5-5044DAA74E74}" type="datetimeFigureOut">
              <a:rPr lang="ru-RU" smtClean="0"/>
              <a:pPr/>
              <a:t>29.10.2013</a:t>
            </a:fld>
            <a:endParaRPr lang="ru-RU"/>
          </a:p>
        </p:txBody>
      </p:sp>
      <p:sp>
        <p:nvSpPr>
          <p:cNvPr id="27" name="Номер слайда 26"/>
          <p:cNvSpPr>
            <a:spLocks noGrp="1"/>
          </p:cNvSpPr>
          <p:nvPr>
            <p:ph type="sldNum" sz="quarter" idx="11"/>
          </p:nvPr>
        </p:nvSpPr>
        <p:spPr/>
        <p:txBody>
          <a:bodyPr rtlCol="0"/>
          <a:lstStyle/>
          <a:p>
            <a:fld id="{DA89D75D-502C-4721-A3AF-6CA29BFBC884}"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835EDC62-37E1-47CD-A1B5-5044DAA74E74}" type="datetimeFigureOut">
              <a:rPr lang="ru-RU" smtClean="0"/>
              <a:pPr/>
              <a:t>29.10.2013</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DA89D75D-502C-4721-A3AF-6CA29BFBC88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35EDC62-37E1-47CD-A1B5-5044DAA74E74}" type="datetimeFigureOut">
              <a:rPr lang="ru-RU" smtClean="0"/>
              <a:pPr/>
              <a:t>29.10.2013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89D75D-502C-4721-A3AF-6CA29BFBC88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35EDC62-37E1-47CD-A1B5-5044DAA74E74}" type="datetimeFigureOut">
              <a:rPr lang="ru-RU" smtClean="0"/>
              <a:pPr/>
              <a:t>29.10.2013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89D75D-502C-4721-A3AF-6CA29BFBC88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35EDC62-37E1-47CD-A1B5-5044DAA74E74}" type="datetimeFigureOut">
              <a:rPr lang="ru-RU" smtClean="0"/>
              <a:pPr/>
              <a:t>29.10.2013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89D75D-502C-4721-A3AF-6CA29BFBC88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835EDC62-37E1-47CD-A1B5-5044DAA74E74}" type="datetimeFigureOut">
              <a:rPr lang="ru-RU" smtClean="0"/>
              <a:pPr/>
              <a:t>29.10.2013</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A89D75D-502C-4721-A3AF-6CA29BFBC88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ru.wikipedia.org/w/index.php?title=%D0%91%D0%BE%D1%80%D0%BE%D0%B2%D0%BE%D0%B5_%D0%9C%D0%B0%D1%82%D1%8E%D1%88%D0%B8%D0%BD%D0%BE&amp;action=edit&amp;redlink=1"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ru.wikipedia.org/wiki/%D0%9A%D0%B0%D1%80%D0%B0%D0%B2%D0%BE%D0%B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kitap.ucoz.ru/"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51.jpe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hyperlink" Target="http://laishevo.tatarstan.ru/"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4.xml"/><Relationship Id="rId5" Type="http://schemas.openxmlformats.org/officeDocument/2006/relationships/image" Target="../media/image69.jpeg"/><Relationship Id="rId4" Type="http://schemas.openxmlformats.org/officeDocument/2006/relationships/image" Target="../media/image68.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40.png"/><Relationship Id="rId7" Type="http://schemas.openxmlformats.org/officeDocument/2006/relationships/image" Target="../media/image69.jpe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72.jpeg"/><Relationship Id="rId5" Type="http://schemas.openxmlformats.org/officeDocument/2006/relationships/image" Target="../media/image51.jpeg"/><Relationship Id="rId4" Type="http://schemas.openxmlformats.org/officeDocument/2006/relationships/image" Target="../media/image41.png"/></Relationships>
</file>

<file path=ppt/slides/_rels/slide5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 Id="rId5" Type="http://schemas.openxmlformats.org/officeDocument/2006/relationships/image" Target="../media/image79.jpeg"/><Relationship Id="rId4" Type="http://schemas.openxmlformats.org/officeDocument/2006/relationships/image" Target="../media/image78.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86.jpeg"/></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jpeg"/><Relationship Id="rId1" Type="http://schemas.openxmlformats.org/officeDocument/2006/relationships/slideLayout" Target="../slideLayouts/slideLayout2.xml"/><Relationship Id="rId4" Type="http://schemas.openxmlformats.org/officeDocument/2006/relationships/image" Target="../media/image90.jpeg"/></Relationships>
</file>

<file path=ppt/slides/_rels/slide6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6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40.png"/><Relationship Id="rId7" Type="http://schemas.openxmlformats.org/officeDocument/2006/relationships/image" Target="../media/image103.jpe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02.jpeg"/><Relationship Id="rId5" Type="http://schemas.openxmlformats.org/officeDocument/2006/relationships/image" Target="../media/image101.jpeg"/><Relationship Id="rId10" Type="http://schemas.openxmlformats.org/officeDocument/2006/relationships/image" Target="../media/image106.jpeg"/><Relationship Id="rId4" Type="http://schemas.openxmlformats.org/officeDocument/2006/relationships/image" Target="../media/image41.png"/><Relationship Id="rId9" Type="http://schemas.openxmlformats.org/officeDocument/2006/relationships/image" Target="../media/image105.jpeg"/></Relationships>
</file>

<file path=ppt/slides/_rels/slide6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 Id="rId5" Type="http://schemas.openxmlformats.org/officeDocument/2006/relationships/image" Target="../media/image110.jpeg"/><Relationship Id="rId4" Type="http://schemas.openxmlformats.org/officeDocument/2006/relationships/image" Target="../media/image109.jpeg"/></Relationships>
</file>

<file path=ppt/slides/_rels/slide6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2.xml"/><Relationship Id="rId4" Type="http://schemas.openxmlformats.org/officeDocument/2006/relationships/image" Target="../media/image113.jpeg"/></Relationships>
</file>

<file path=ppt/slides/_rels/slide6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 Id="rId5" Type="http://schemas.openxmlformats.org/officeDocument/2006/relationships/image" Target="../media/image120.jpeg"/><Relationship Id="rId4" Type="http://schemas.openxmlformats.org/officeDocument/2006/relationships/image" Target="../media/image119.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ru.wikipedia.org/wiki/%D0%9A%D0%B0%D0%B7%D0%B0%D0%BD%D1%8C_(%D0%B0%D1%8D%D1%80%D0%BE%D0%BF%D0%BE%D1%80%D1%8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5643602"/>
          </a:xfrm>
        </p:spPr>
        <p:txBody>
          <a:bodyPr>
            <a:normAutofit/>
          </a:bodyPr>
          <a:lstStyle/>
          <a:p>
            <a:r>
              <a:rPr lang="ru-RU" dirty="0" smtClean="0"/>
              <a:t>                                  Добро </a:t>
            </a:r>
            <a:br>
              <a:rPr lang="ru-RU" dirty="0" smtClean="0"/>
            </a:br>
            <a:r>
              <a:rPr lang="ru-RU" dirty="0" smtClean="0"/>
              <a:t>                                пожаловать! </a:t>
            </a:r>
            <a:br>
              <a:rPr lang="ru-RU" dirty="0" smtClean="0"/>
            </a:br>
            <a:r>
              <a:rPr lang="ru-RU" dirty="0" smtClean="0"/>
              <a:t/>
            </a:r>
            <a:br>
              <a:rPr lang="ru-RU" dirty="0" smtClean="0"/>
            </a:br>
            <a:r>
              <a:rPr lang="ru-RU" dirty="0" smtClean="0"/>
              <a:t> </a:t>
            </a:r>
            <a:br>
              <a:rPr lang="ru-RU" dirty="0" smtClean="0"/>
            </a:br>
            <a:r>
              <a:rPr lang="ru-RU" dirty="0" smtClean="0"/>
              <a:t/>
            </a:r>
            <a:br>
              <a:rPr lang="ru-RU" dirty="0" smtClean="0"/>
            </a:br>
            <a:r>
              <a:rPr lang="ru-RU" dirty="0" smtClean="0"/>
              <a:t>                                 В город                       </a:t>
            </a:r>
            <a:br>
              <a:rPr lang="ru-RU" dirty="0" smtClean="0"/>
            </a:br>
            <a:r>
              <a:rPr lang="ru-RU" dirty="0" smtClean="0"/>
              <a:t>                                Лаишево</a:t>
            </a:r>
            <a:endParaRPr lang="ru-RU" dirty="0"/>
          </a:p>
        </p:txBody>
      </p:sp>
      <p:pic>
        <p:nvPicPr>
          <p:cNvPr id="4" name="Содержимое 3" descr="laesh1.jpg"/>
          <p:cNvPicPr>
            <a:picLocks noGrp="1" noChangeAspect="1"/>
          </p:cNvPicPr>
          <p:nvPr>
            <p:ph idx="1"/>
          </p:nvPr>
        </p:nvPicPr>
        <p:blipFill>
          <a:blip r:embed="rId2"/>
          <a:stretch>
            <a:fillRect/>
          </a:stretch>
        </p:blipFill>
        <p:spPr>
          <a:xfrm>
            <a:off x="857224" y="1785926"/>
            <a:ext cx="3714776" cy="2428892"/>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lstStyle/>
          <a:p>
            <a:pPr algn="ctr"/>
            <a:r>
              <a:rPr lang="ru-RU" dirty="0" smtClean="0">
                <a:solidFill>
                  <a:srgbClr val="FF0000"/>
                </a:solidFill>
              </a:rPr>
              <a:t>Социальная сфера</a:t>
            </a:r>
            <a:endParaRPr lang="ru-RU" dirty="0">
              <a:solidFill>
                <a:srgbClr val="FF0000"/>
              </a:solidFill>
            </a:endParaRPr>
          </a:p>
        </p:txBody>
      </p:sp>
      <p:pic>
        <p:nvPicPr>
          <p:cNvPr id="5" name="Содержимое 4" descr="220px-Borovoe_Matyushino_Santa.jpg"/>
          <p:cNvPicPr>
            <a:picLocks noGrp="1" noChangeAspect="1"/>
          </p:cNvPicPr>
          <p:nvPr>
            <p:ph idx="1"/>
          </p:nvPr>
        </p:nvPicPr>
        <p:blipFill>
          <a:blip r:embed="rId2"/>
          <a:stretch>
            <a:fillRect/>
          </a:stretch>
        </p:blipFill>
        <p:spPr>
          <a:xfrm>
            <a:off x="5572132" y="3714752"/>
            <a:ext cx="3571868" cy="2571768"/>
          </a:xfrm>
          <a:prstGeom prst="rect">
            <a:avLst/>
          </a:prstGeom>
        </p:spPr>
      </p:pic>
      <p:sp>
        <p:nvSpPr>
          <p:cNvPr id="4" name="Прямоугольник 3"/>
          <p:cNvSpPr/>
          <p:nvPr/>
        </p:nvSpPr>
        <p:spPr>
          <a:xfrm>
            <a:off x="0" y="1785926"/>
            <a:ext cx="9144000" cy="7078861"/>
          </a:xfrm>
          <a:prstGeom prst="rect">
            <a:avLst/>
          </a:prstGeom>
        </p:spPr>
        <p:txBody>
          <a:bodyPr wrap="square">
            <a:spAutoFit/>
          </a:bodyPr>
          <a:lstStyle/>
          <a:p>
            <a:pPr algn="just"/>
            <a:r>
              <a:rPr lang="ru-RU" sz="3200" dirty="0" smtClean="0"/>
              <a:t>В посёлке </a:t>
            </a:r>
            <a:r>
              <a:rPr lang="ru-RU" sz="3200" dirty="0" smtClean="0">
                <a:hlinkClick r:id="rId3" tooltip="Боровое Матюшино (страница отсутствует)"/>
              </a:rPr>
              <a:t>Боровое Матюшино</a:t>
            </a:r>
            <a:r>
              <a:rPr lang="ru-RU" sz="3200" dirty="0" smtClean="0"/>
              <a:t> находятся летние резиденции  Правительства      Татарстана,   крупный санаторий «Санта»</a:t>
            </a:r>
          </a:p>
          <a:p>
            <a:pPr algn="just">
              <a:buNone/>
            </a:pPr>
            <a:r>
              <a:rPr lang="ru-RU" sz="3200" dirty="0" smtClean="0"/>
              <a:t> и   другие     учреждения </a:t>
            </a:r>
          </a:p>
          <a:p>
            <a:pPr algn="just">
              <a:buNone/>
            </a:pPr>
            <a:r>
              <a:rPr lang="ru-RU" sz="3200" dirty="0" smtClean="0"/>
              <a:t>отдыха, а также элитные </a:t>
            </a:r>
          </a:p>
          <a:p>
            <a:pPr algn="just">
              <a:buNone/>
            </a:pPr>
            <a:r>
              <a:rPr lang="ru-RU" sz="3200" dirty="0" smtClean="0"/>
              <a:t>коттеджи  </a:t>
            </a:r>
            <a:r>
              <a:rPr lang="ru-RU" sz="3200" dirty="0" err="1" smtClean="0"/>
              <a:t>казанцев</a:t>
            </a:r>
            <a:r>
              <a:rPr lang="ru-RU" sz="3200" dirty="0" smtClean="0"/>
              <a:t>      на</a:t>
            </a:r>
          </a:p>
          <a:p>
            <a:pPr algn="just">
              <a:buNone/>
            </a:pPr>
            <a:r>
              <a:rPr lang="ru-RU" sz="3200" dirty="0" smtClean="0"/>
              <a:t> берегу    Волги      и        в </a:t>
            </a:r>
          </a:p>
          <a:p>
            <a:pPr algn="just">
              <a:buNone/>
            </a:pPr>
            <a:r>
              <a:rPr lang="ru-RU" sz="3200" dirty="0" smtClean="0"/>
              <a:t>лесопосадках  рядом</a:t>
            </a:r>
            <a:r>
              <a:rPr lang="ru-RU" sz="2800" dirty="0" smtClean="0"/>
              <a:t>.</a:t>
            </a:r>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785818"/>
          </a:xfrm>
        </p:spPr>
        <p:txBody>
          <a:bodyPr/>
          <a:lstStyle/>
          <a:p>
            <a:pPr algn="ctr"/>
            <a:r>
              <a:rPr lang="ru-RU" dirty="0" smtClean="0">
                <a:solidFill>
                  <a:srgbClr val="FF0000"/>
                </a:solidFill>
              </a:rPr>
              <a:t>Социальная сфера</a:t>
            </a:r>
            <a:endParaRPr lang="ru-RU" dirty="0">
              <a:solidFill>
                <a:srgbClr val="FF0000"/>
              </a:solidFill>
            </a:endParaRPr>
          </a:p>
        </p:txBody>
      </p:sp>
      <p:sp>
        <p:nvSpPr>
          <p:cNvPr id="3" name="Содержимое 2"/>
          <p:cNvSpPr>
            <a:spLocks noGrp="1"/>
          </p:cNvSpPr>
          <p:nvPr>
            <p:ph idx="1"/>
          </p:nvPr>
        </p:nvSpPr>
        <p:spPr>
          <a:xfrm>
            <a:off x="0" y="1600200"/>
            <a:ext cx="9144000" cy="4525963"/>
          </a:xfrm>
        </p:spPr>
        <p:txBody>
          <a:bodyPr>
            <a:normAutofit/>
          </a:bodyPr>
          <a:lstStyle/>
          <a:p>
            <a:pPr algn="just"/>
            <a:r>
              <a:rPr lang="ru-RU" sz="3600" dirty="0" smtClean="0"/>
              <a:t>В    Лаишево       ежегодно         проводятся республиканский праздник русской культуры «</a:t>
            </a:r>
            <a:r>
              <a:rPr lang="ru-RU" sz="3600" dirty="0" err="1" smtClean="0">
                <a:hlinkClick r:id="rId2" tooltip="Каравон"/>
              </a:rPr>
              <a:t>Каравон</a:t>
            </a:r>
            <a:r>
              <a:rPr lang="ru-RU" sz="3600" dirty="0" smtClean="0"/>
              <a:t>» и российский костюмированный праздник в честь Державина </a:t>
            </a:r>
          </a:p>
          <a:p>
            <a:pPr algn="just">
              <a:buNone/>
            </a:pPr>
            <a:r>
              <a:rPr lang="ru-RU" sz="3600" dirty="0" smtClean="0"/>
              <a:t>            Издаётся   районная   газета   «Камская новь» — «Кама </a:t>
            </a:r>
            <a:r>
              <a:rPr lang="ru-RU" sz="3600" dirty="0" err="1" smtClean="0"/>
              <a:t>ягы</a:t>
            </a:r>
            <a:r>
              <a:rPr lang="ru-RU" sz="3600" dirty="0" smtClean="0"/>
              <a:t>»  на русском и татарском языках</a:t>
            </a:r>
            <a:endParaRPr lang="ru-RU" sz="3600" dirty="0"/>
          </a:p>
        </p:txBody>
      </p:sp>
      <p:pic>
        <p:nvPicPr>
          <p:cNvPr id="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0" y="1600200"/>
            <a:ext cx="9144000" cy="5257800"/>
          </a:xfrm>
        </p:spPr>
        <p:txBody>
          <a:bodyPr/>
          <a:lstStyle/>
          <a:p>
            <a:pPr>
              <a:buNone/>
            </a:pPr>
            <a:endParaRPr lang="ru-RU" dirty="0"/>
          </a:p>
        </p:txBody>
      </p:sp>
      <p:pic>
        <p:nvPicPr>
          <p:cNvPr id="4" name="Рисунок 3" descr="images.jpg"/>
          <p:cNvPicPr>
            <a:picLocks noChangeAspect="1"/>
          </p:cNvPicPr>
          <p:nvPr/>
        </p:nvPicPr>
        <p:blipFill>
          <a:blip r:embed="rId2"/>
          <a:stretch>
            <a:fillRect/>
          </a:stretch>
        </p:blipFill>
        <p:spPr>
          <a:xfrm>
            <a:off x="0" y="0"/>
            <a:ext cx="8786842" cy="6000792"/>
          </a:xfrm>
          <a:prstGeom prst="rect">
            <a:avLst/>
          </a:prstGeom>
        </p:spPr>
      </p:pic>
      <p:pic>
        <p:nvPicPr>
          <p:cNvPr id="5" name="Рисунок 4" descr="images (1).jpg"/>
          <p:cNvPicPr>
            <a:picLocks noChangeAspect="1"/>
          </p:cNvPicPr>
          <p:nvPr/>
        </p:nvPicPr>
        <p:blipFill>
          <a:blip r:embed="rId3"/>
          <a:stretch>
            <a:fillRect/>
          </a:stretch>
        </p:blipFill>
        <p:spPr>
          <a:xfrm>
            <a:off x="0" y="0"/>
            <a:ext cx="9144000" cy="6029355"/>
          </a:xfrm>
          <a:prstGeom prst="rect">
            <a:avLst/>
          </a:prstGeom>
        </p:spPr>
      </p:pic>
      <p:pic>
        <p:nvPicPr>
          <p:cNvPr id="6" name="Рисунок 5" descr="images (2).jpg"/>
          <p:cNvPicPr>
            <a:picLocks noChangeAspect="1"/>
          </p:cNvPicPr>
          <p:nvPr/>
        </p:nvPicPr>
        <p:blipFill>
          <a:blip r:embed="rId4"/>
          <a:stretch>
            <a:fillRect/>
          </a:stretch>
        </p:blipFill>
        <p:spPr>
          <a:xfrm>
            <a:off x="0" y="0"/>
            <a:ext cx="9144000" cy="6072230"/>
          </a:xfrm>
          <a:prstGeom prst="rect">
            <a:avLst/>
          </a:prstGeom>
        </p:spPr>
      </p:pic>
      <p:pic>
        <p:nvPicPr>
          <p:cNvPr id="7" name="Рисунок 6" descr="images (5).jpg"/>
          <p:cNvPicPr>
            <a:picLocks noChangeAspect="1"/>
          </p:cNvPicPr>
          <p:nvPr/>
        </p:nvPicPr>
        <p:blipFill>
          <a:blip r:embed="rId5"/>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857232"/>
          </a:xfrm>
        </p:spPr>
        <p:txBody>
          <a:bodyPr/>
          <a:lstStyle/>
          <a:p>
            <a:pPr algn="ctr"/>
            <a:r>
              <a:rPr lang="ru-RU" dirty="0" smtClean="0">
                <a:solidFill>
                  <a:srgbClr val="FF0000"/>
                </a:solidFill>
              </a:rPr>
              <a:t>Уроженцы нашего района</a:t>
            </a:r>
            <a:endParaRPr lang="ru-RU" dirty="0">
              <a:solidFill>
                <a:srgbClr val="FF0000"/>
              </a:solidFill>
            </a:endParaRPr>
          </a:p>
        </p:txBody>
      </p:sp>
      <p:sp>
        <p:nvSpPr>
          <p:cNvPr id="3" name="Содержимое 2"/>
          <p:cNvSpPr>
            <a:spLocks noGrp="1"/>
          </p:cNvSpPr>
          <p:nvPr>
            <p:ph idx="1"/>
          </p:nvPr>
        </p:nvSpPr>
        <p:spPr>
          <a:xfrm>
            <a:off x="0" y="785794"/>
            <a:ext cx="9144000" cy="6072206"/>
          </a:xfrm>
        </p:spPr>
        <p:txBody>
          <a:bodyPr>
            <a:normAutofit/>
          </a:bodyPr>
          <a:lstStyle/>
          <a:p>
            <a:pPr algn="just"/>
            <a:r>
              <a:rPr lang="ru-RU" sz="2400" b="1" dirty="0" err="1" smtClean="0"/>
              <a:t>Гаврии́л</a:t>
            </a:r>
            <a:r>
              <a:rPr lang="ru-RU" sz="2400" b="1" dirty="0" smtClean="0"/>
              <a:t> (</a:t>
            </a:r>
            <a:r>
              <a:rPr lang="ru-RU" sz="2400" b="1" dirty="0" err="1" smtClean="0"/>
              <a:t>Гаври́ла</a:t>
            </a:r>
            <a:r>
              <a:rPr lang="ru-RU" sz="2400" b="1" dirty="0" smtClean="0"/>
              <a:t>) </a:t>
            </a:r>
            <a:r>
              <a:rPr lang="ru-RU" sz="2400" b="1" dirty="0" err="1" smtClean="0"/>
              <a:t>Рома́нович</a:t>
            </a:r>
            <a:r>
              <a:rPr lang="ru-RU" sz="2400" b="1" dirty="0" smtClean="0"/>
              <a:t> </a:t>
            </a:r>
            <a:r>
              <a:rPr lang="ru-RU" sz="2400" b="1" dirty="0" err="1" smtClean="0"/>
              <a:t>Держа́вин</a:t>
            </a:r>
            <a:r>
              <a:rPr lang="ru-RU" sz="2400" dirty="0" smtClean="0"/>
              <a:t> (3(14).07.1743,  село </a:t>
            </a:r>
            <a:r>
              <a:rPr lang="ru-RU" sz="2400" dirty="0" err="1" smtClean="0"/>
              <a:t>Сокуры</a:t>
            </a:r>
            <a:r>
              <a:rPr lang="ru-RU" sz="2400" dirty="0" smtClean="0"/>
              <a:t>, </a:t>
            </a:r>
            <a:r>
              <a:rPr lang="ru-RU" sz="2400" dirty="0" err="1" smtClean="0"/>
              <a:t>Лаишевского</a:t>
            </a:r>
            <a:r>
              <a:rPr lang="ru-RU" sz="2400" dirty="0" smtClean="0"/>
              <a:t> уезда Казанской губернии (ныне село </a:t>
            </a:r>
            <a:r>
              <a:rPr lang="ru-RU" sz="2400" dirty="0" err="1" smtClean="0"/>
              <a:t>Державино</a:t>
            </a:r>
            <a:r>
              <a:rPr lang="ru-RU" sz="2400" dirty="0" smtClean="0"/>
              <a:t> </a:t>
            </a:r>
            <a:r>
              <a:rPr lang="ru-RU" sz="2400" dirty="0" err="1" smtClean="0"/>
              <a:t>Лаишевского</a:t>
            </a:r>
            <a:r>
              <a:rPr lang="ru-RU" sz="2400" dirty="0" smtClean="0"/>
              <a:t> района) — русский поэт  и драматург эпохи Просвещения, государственный деятель Российской империи, сенатор, действительный тайный советник.</a:t>
            </a:r>
            <a:endParaRPr lang="ru-RU" sz="2400" dirty="0"/>
          </a:p>
        </p:txBody>
      </p:sp>
      <p:pic>
        <p:nvPicPr>
          <p:cNvPr id="4" name="Рисунок 3" descr="270px-Vladimir_Borovikovsky_001_(portrait_of_Gavrila_Derzhavin).jpg"/>
          <p:cNvPicPr>
            <a:picLocks noChangeAspect="1"/>
          </p:cNvPicPr>
          <p:nvPr/>
        </p:nvPicPr>
        <p:blipFill>
          <a:blip r:embed="rId2"/>
          <a:stretch>
            <a:fillRect/>
          </a:stretch>
        </p:blipFill>
        <p:spPr>
          <a:xfrm>
            <a:off x="5214942" y="3143248"/>
            <a:ext cx="2924149" cy="3714752"/>
          </a:xfrm>
          <a:prstGeom prst="rect">
            <a:avLst/>
          </a:prstGeom>
        </p:spPr>
      </p:pic>
      <p:pic>
        <p:nvPicPr>
          <p:cNvPr id="5" name="Рисунок 4" descr="imgpreview (1).jpg"/>
          <p:cNvPicPr>
            <a:picLocks noChangeAspect="1"/>
          </p:cNvPicPr>
          <p:nvPr/>
        </p:nvPicPr>
        <p:blipFill>
          <a:blip r:embed="rId3"/>
          <a:stretch>
            <a:fillRect/>
          </a:stretch>
        </p:blipFill>
        <p:spPr>
          <a:xfrm>
            <a:off x="714348" y="3143248"/>
            <a:ext cx="3000396" cy="371475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1000108"/>
            <a:ext cx="8229600" cy="142892"/>
          </a:xfrm>
        </p:spPr>
        <p:txBody>
          <a:bodyPr>
            <a:normAutofit fontScale="90000"/>
          </a:bodyPr>
          <a:lstStyle/>
          <a:p>
            <a:endParaRPr lang="ru-RU" dirty="0"/>
          </a:p>
        </p:txBody>
      </p:sp>
      <p:sp>
        <p:nvSpPr>
          <p:cNvPr id="3" name="Содержимое 2"/>
          <p:cNvSpPr>
            <a:spLocks noGrp="1"/>
          </p:cNvSpPr>
          <p:nvPr>
            <p:ph idx="1"/>
          </p:nvPr>
        </p:nvSpPr>
        <p:spPr>
          <a:xfrm>
            <a:off x="457200" y="642918"/>
            <a:ext cx="8229600" cy="5931618"/>
          </a:xfrm>
        </p:spPr>
        <p:txBody>
          <a:bodyPr>
            <a:normAutofit/>
          </a:bodyPr>
          <a:lstStyle/>
          <a:p>
            <a:pPr algn="just"/>
            <a:r>
              <a:rPr lang="ru-RU" sz="3200" dirty="0" smtClean="0"/>
              <a:t>В Лаишево раз в два года проходит международная научная конференция «Державин и диалектика культур». В 2012 году состоялась очередная конференция и в день рождения великого земляка Г.Державина состоялся Всероссийский фестиваль</a:t>
            </a:r>
          </a:p>
        </p:txBody>
      </p:sp>
      <p:pic>
        <p:nvPicPr>
          <p:cNvPr id="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pic>
        <p:nvPicPr>
          <p:cNvPr id="5" name="Picture 2" descr="PICT0190"/>
          <p:cNvPicPr>
            <a:picLocks noChangeAspect="1" noChangeArrowheads="1"/>
          </p:cNvPicPr>
          <p:nvPr/>
        </p:nvPicPr>
        <p:blipFill>
          <a:blip r:embed="rId3" cstate="print"/>
          <a:srcRect/>
          <a:stretch>
            <a:fillRect/>
          </a:stretch>
        </p:blipFill>
        <p:spPr bwMode="auto">
          <a:xfrm>
            <a:off x="1000100" y="4357694"/>
            <a:ext cx="3000396" cy="2250297"/>
          </a:xfrm>
          <a:prstGeom prst="rect">
            <a:avLst/>
          </a:prstGeom>
          <a:noFill/>
          <a:ln w="9525">
            <a:noFill/>
            <a:miter lim="800000"/>
            <a:headEnd/>
            <a:tailEnd/>
          </a:ln>
        </p:spPr>
      </p:pic>
      <p:pic>
        <p:nvPicPr>
          <p:cNvPr id="6" name="Picture 4" descr="на празднике поэзии"/>
          <p:cNvPicPr>
            <a:picLocks noChangeAspect="1" noChangeArrowheads="1"/>
          </p:cNvPicPr>
          <p:nvPr/>
        </p:nvPicPr>
        <p:blipFill>
          <a:blip r:embed="rId4" cstate="print"/>
          <a:srcRect/>
          <a:stretch>
            <a:fillRect/>
          </a:stretch>
        </p:blipFill>
        <p:spPr bwMode="auto">
          <a:xfrm>
            <a:off x="5572132" y="4357694"/>
            <a:ext cx="2928958" cy="219697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par>
                          <p:cTn id="10" fill="hold">
                            <p:stCondLst>
                              <p:cond delay="1000"/>
                            </p:stCondLst>
                            <p:childTnLst>
                              <p:par>
                                <p:cTn id="11" presetID="5" presetClass="entr" presetSubtype="1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Picture 2" descr="IMG_6986"/>
          <p:cNvPicPr>
            <a:picLocks noGrp="1" noChangeAspect="1" noChangeArrowheads="1"/>
          </p:cNvPicPr>
          <p:nvPr>
            <p:ph idx="1"/>
          </p:nvPr>
        </p:nvPicPr>
        <p:blipFill>
          <a:blip r:embed="rId2" cstate="print"/>
          <a:stretch>
            <a:fillRect/>
          </a:stretch>
        </p:blipFill>
        <p:spPr bwMode="auto">
          <a:xfrm>
            <a:off x="5498869" y="4123113"/>
            <a:ext cx="3645131" cy="2734887"/>
          </a:xfrm>
          <a:prstGeom prst="rect">
            <a:avLst/>
          </a:prstGeom>
          <a:noFill/>
          <a:ln w="9525">
            <a:noFill/>
            <a:miter lim="800000"/>
            <a:headEnd/>
            <a:tailEnd/>
          </a:ln>
        </p:spPr>
      </p:pic>
      <p:sp>
        <p:nvSpPr>
          <p:cNvPr id="4" name="Прямоугольник 3"/>
          <p:cNvSpPr/>
          <p:nvPr/>
        </p:nvSpPr>
        <p:spPr>
          <a:xfrm>
            <a:off x="214282" y="0"/>
            <a:ext cx="8929718" cy="9233297"/>
          </a:xfrm>
          <a:prstGeom prst="rect">
            <a:avLst/>
          </a:prstGeom>
        </p:spPr>
        <p:txBody>
          <a:bodyPr wrap="square">
            <a:spAutoFit/>
          </a:bodyPr>
          <a:lstStyle/>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С 2000 года Главой района учреждена премия имени Г.Р.Державина , которая вручается на конференции 14 июля.</a:t>
            </a:r>
          </a:p>
          <a:p>
            <a:pPr algn="just"/>
            <a:r>
              <a:rPr lang="ru-RU" sz="4000" dirty="0" smtClean="0">
                <a:latin typeface="Times New Roman" pitchFamily="18" charset="0"/>
                <a:cs typeface="Times New Roman" pitchFamily="18" charset="0"/>
              </a:rPr>
              <a:t>Премией  имени Г. Р. Державина удостаиваются писатели и поэты, издающие свои произведения на русском языке </a:t>
            </a:r>
          </a:p>
          <a:p>
            <a:endParaRPr lang="ru-RU" sz="4000"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pic>
        <p:nvPicPr>
          <p:cNvPr id="6" name="Рисунок 5" descr="wpid-51005506aea3b9f650e0ab3e49825758.jpg"/>
          <p:cNvPicPr>
            <a:picLocks noChangeAspect="1"/>
          </p:cNvPicPr>
          <p:nvPr/>
        </p:nvPicPr>
        <p:blipFill>
          <a:blip r:embed="rId3"/>
          <a:stretch>
            <a:fillRect/>
          </a:stretch>
        </p:blipFill>
        <p:spPr>
          <a:xfrm>
            <a:off x="1142976" y="4929199"/>
            <a:ext cx="2857500" cy="19288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52388" y="-33338"/>
            <a:ext cx="8303492" cy="523220"/>
          </a:xfrm>
          <a:prstGeom prst="rect">
            <a:avLst/>
          </a:prstGeom>
          <a:noFill/>
          <a:ln w="9525">
            <a:noFill/>
            <a:miter lim="800000"/>
            <a:headEnd/>
            <a:tailEnd/>
          </a:ln>
        </p:spPr>
        <p:txBody>
          <a:bodyPr wrap="none" anchor="ctr">
            <a:spAutoFit/>
          </a:bodyPr>
          <a:lstStyle/>
          <a:p>
            <a:pPr indent="449263" algn="ctr" eaLnBrk="0" hangingPunct="0"/>
            <a:r>
              <a:rPr lang="tt-RU" sz="2800" b="1" dirty="0" smtClean="0">
                <a:solidFill>
                  <a:srgbClr val="C00000"/>
                </a:solidFill>
                <a:cs typeface="Times New Roman" pitchFamily="18" charset="0"/>
              </a:rPr>
              <a:t>Лауреаты премии  имени Г</a:t>
            </a:r>
            <a:r>
              <a:rPr lang="tt-RU" sz="2800" b="1" dirty="0">
                <a:solidFill>
                  <a:srgbClr val="C00000"/>
                </a:solidFill>
                <a:cs typeface="Times New Roman" pitchFamily="18" charset="0"/>
              </a:rPr>
              <a:t>. Р. </a:t>
            </a:r>
            <a:r>
              <a:rPr lang="tt-RU" sz="2800" b="1" dirty="0" smtClean="0">
                <a:solidFill>
                  <a:srgbClr val="C00000"/>
                </a:solidFill>
                <a:cs typeface="Times New Roman" pitchFamily="18" charset="0"/>
              </a:rPr>
              <a:t>Державина</a:t>
            </a:r>
            <a:endParaRPr lang="tt-RU" sz="2800" dirty="0">
              <a:solidFill>
                <a:srgbClr val="C00000"/>
              </a:solidFill>
            </a:endParaRPr>
          </a:p>
        </p:txBody>
      </p:sp>
      <p:sp>
        <p:nvSpPr>
          <p:cNvPr id="8195" name="Rectangle 2"/>
          <p:cNvSpPr>
            <a:spLocks noChangeArrowheads="1"/>
          </p:cNvSpPr>
          <p:nvPr/>
        </p:nvSpPr>
        <p:spPr bwMode="auto">
          <a:xfrm>
            <a:off x="0" y="233363"/>
            <a:ext cx="8858250" cy="8863965"/>
          </a:xfrm>
          <a:prstGeom prst="rect">
            <a:avLst/>
          </a:prstGeom>
          <a:noFill/>
          <a:ln w="9525">
            <a:noFill/>
            <a:miter lim="800000"/>
            <a:headEnd/>
            <a:tailEnd/>
          </a:ln>
        </p:spPr>
        <p:txBody>
          <a:bodyPr anchor="ctr">
            <a:spAutoFit/>
          </a:bodyPr>
          <a:lstStyle/>
          <a:p>
            <a:pPr indent="449263" algn="just" eaLnBrk="0" hangingPunct="0"/>
            <a:endParaRPr lang="tt-RU" sz="1400" b="1" dirty="0">
              <a:cs typeface="Times New Roman" pitchFamily="18" charset="0"/>
            </a:endParaRPr>
          </a:p>
          <a:p>
            <a:pPr indent="449263" eaLnBrk="0" hangingPunct="0">
              <a:lnSpc>
                <a:spcPct val="150000"/>
              </a:lnSpc>
            </a:pPr>
            <a:r>
              <a:rPr lang="tt-RU" sz="2000" b="1" dirty="0">
                <a:cs typeface="Times New Roman" pitchFamily="18" charset="0"/>
              </a:rPr>
              <a:t>2000 </a:t>
            </a:r>
            <a:r>
              <a:rPr lang="tt-RU" sz="2000" b="1" dirty="0" smtClean="0">
                <a:cs typeface="Times New Roman" pitchFamily="18" charset="0"/>
              </a:rPr>
              <a:t>год </a:t>
            </a:r>
            <a:r>
              <a:rPr lang="tt-RU" sz="2000" b="1" dirty="0">
                <a:cs typeface="Times New Roman" pitchFamily="18" charset="0"/>
              </a:rPr>
              <a:t>-  Владимир Корчагин;</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2001 </a:t>
            </a:r>
            <a:r>
              <a:rPr lang="tt-RU" sz="2000" b="1" dirty="0" smtClean="0">
                <a:cs typeface="Times New Roman" pitchFamily="18" charset="0"/>
              </a:rPr>
              <a:t>год </a:t>
            </a:r>
            <a:r>
              <a:rPr lang="tt-RU" sz="2000" b="1" dirty="0">
                <a:cs typeface="Times New Roman" pitchFamily="18" charset="0"/>
              </a:rPr>
              <a:t>- Сергей Малышев;</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2002 </a:t>
            </a:r>
            <a:r>
              <a:rPr lang="tt-RU" sz="2000" b="1" dirty="0" smtClean="0">
                <a:cs typeface="Times New Roman" pitchFamily="18" charset="0"/>
              </a:rPr>
              <a:t>год </a:t>
            </a:r>
            <a:r>
              <a:rPr lang="tt-RU" sz="2000" b="1" dirty="0">
                <a:cs typeface="Times New Roman" pitchFamily="18" charset="0"/>
              </a:rPr>
              <a:t>- Ахат Мушинский;</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2003 </a:t>
            </a:r>
            <a:r>
              <a:rPr lang="tt-RU" sz="2000" b="1" dirty="0" smtClean="0">
                <a:cs typeface="Times New Roman" pitchFamily="18" charset="0"/>
              </a:rPr>
              <a:t>год </a:t>
            </a:r>
            <a:r>
              <a:rPr lang="tt-RU" sz="2000" b="1" dirty="0">
                <a:cs typeface="Times New Roman" pitchFamily="18" charset="0"/>
              </a:rPr>
              <a:t>- Лилия Газизова;</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2004 </a:t>
            </a:r>
            <a:r>
              <a:rPr lang="tt-RU" sz="2000" b="1" dirty="0" smtClean="0">
                <a:cs typeface="Times New Roman" pitchFamily="18" charset="0"/>
              </a:rPr>
              <a:t>год </a:t>
            </a:r>
            <a:r>
              <a:rPr lang="tt-RU" sz="2000" b="1" dirty="0">
                <a:cs typeface="Times New Roman" pitchFamily="18" charset="0"/>
              </a:rPr>
              <a:t>- Лев Кожевников;</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2005 </a:t>
            </a:r>
            <a:r>
              <a:rPr lang="tt-RU" sz="2000" b="1" dirty="0" smtClean="0">
                <a:cs typeface="Times New Roman" pitchFamily="18" charset="0"/>
              </a:rPr>
              <a:t>год </a:t>
            </a:r>
            <a:r>
              <a:rPr lang="tt-RU" sz="2000" b="1" dirty="0">
                <a:cs typeface="Times New Roman" pitchFamily="18" charset="0"/>
              </a:rPr>
              <a:t>- Николай Алешков;</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2006 </a:t>
            </a:r>
            <a:r>
              <a:rPr lang="tt-RU" sz="2000" b="1" dirty="0" smtClean="0">
                <a:cs typeface="Times New Roman" pitchFamily="18" charset="0"/>
              </a:rPr>
              <a:t>год </a:t>
            </a:r>
            <a:r>
              <a:rPr lang="tt-RU" sz="2000" b="1" dirty="0">
                <a:cs typeface="Times New Roman" pitchFamily="18" charset="0"/>
              </a:rPr>
              <a:t>- Салават Юзеев , Владимир Лаврешко;</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2007 </a:t>
            </a:r>
            <a:r>
              <a:rPr lang="tt-RU" sz="2000" b="1" dirty="0" smtClean="0">
                <a:cs typeface="Times New Roman" pitchFamily="18" charset="0"/>
              </a:rPr>
              <a:t>год- </a:t>
            </a:r>
            <a:r>
              <a:rPr lang="tt-RU" sz="2000" b="1" dirty="0">
                <a:cs typeface="Times New Roman" pitchFamily="18" charset="0"/>
              </a:rPr>
              <a:t>Геннадий Копранов, </a:t>
            </a:r>
            <a:r>
              <a:rPr lang="tt-RU" sz="2000" b="1" dirty="0" smtClean="0">
                <a:cs typeface="Times New Roman" pitchFamily="18" charset="0"/>
              </a:rPr>
              <a:t>Рустем </a:t>
            </a:r>
            <a:r>
              <a:rPr lang="tt-RU" sz="2000" b="1" dirty="0">
                <a:cs typeface="Times New Roman" pitchFamily="18" charset="0"/>
              </a:rPr>
              <a:t>Сабиров;</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2008 </a:t>
            </a:r>
            <a:r>
              <a:rPr lang="tt-RU" sz="2000" b="1" dirty="0" smtClean="0">
                <a:cs typeface="Times New Roman" pitchFamily="18" charset="0"/>
              </a:rPr>
              <a:t>год </a:t>
            </a:r>
            <a:r>
              <a:rPr lang="tt-RU" sz="2000" b="1" dirty="0">
                <a:cs typeface="Times New Roman" pitchFamily="18" charset="0"/>
              </a:rPr>
              <a:t>-Ольга Левадная,  Николай Беляев;</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2009 </a:t>
            </a:r>
            <a:r>
              <a:rPr lang="tt-RU" sz="2000" b="1" dirty="0" smtClean="0">
                <a:cs typeface="Times New Roman" pitchFamily="18" charset="0"/>
              </a:rPr>
              <a:t>год </a:t>
            </a:r>
            <a:r>
              <a:rPr lang="tt-RU" sz="2000" b="1" dirty="0">
                <a:cs typeface="Times New Roman" pitchFamily="18" charset="0"/>
              </a:rPr>
              <a:t>- </a:t>
            </a:r>
            <a:r>
              <a:rPr lang="tt-RU" sz="2000" b="1" dirty="0" smtClean="0">
                <a:cs typeface="Times New Roman" pitchFamily="18" charset="0"/>
              </a:rPr>
              <a:t>Рустем </a:t>
            </a:r>
            <a:r>
              <a:rPr lang="tt-RU" sz="2000" b="1" dirty="0">
                <a:cs typeface="Times New Roman" pitchFamily="18" charset="0"/>
              </a:rPr>
              <a:t>Кутуй ;</a:t>
            </a:r>
            <a:endParaRPr lang="ru-RU" sz="2000" dirty="0">
              <a:cs typeface="Times New Roman" pitchFamily="18" charset="0"/>
            </a:endParaRPr>
          </a:p>
          <a:p>
            <a:pPr indent="449263" eaLnBrk="0" hangingPunct="0">
              <a:lnSpc>
                <a:spcPct val="150000"/>
              </a:lnSpc>
            </a:pPr>
            <a:r>
              <a:rPr lang="tt-RU" sz="2000" b="1" dirty="0">
                <a:cs typeface="Times New Roman" pitchFamily="18" charset="0"/>
              </a:rPr>
              <a:t>2010 </a:t>
            </a:r>
            <a:r>
              <a:rPr lang="tt-RU" sz="2000" b="1" dirty="0" smtClean="0">
                <a:cs typeface="Times New Roman" pitchFamily="18" charset="0"/>
              </a:rPr>
              <a:t>год </a:t>
            </a:r>
            <a:r>
              <a:rPr lang="tt-RU" sz="2000" b="1" dirty="0">
                <a:cs typeface="Times New Roman" pitchFamily="18" charset="0"/>
              </a:rPr>
              <a:t>- Нонна Орешина, Юрий  Конапляников</a:t>
            </a:r>
            <a:r>
              <a:rPr lang="tt-RU" sz="2000" b="1" dirty="0" smtClean="0">
                <a:cs typeface="Times New Roman" pitchFamily="18" charset="0"/>
              </a:rPr>
              <a:t>.</a:t>
            </a:r>
          </a:p>
          <a:p>
            <a:pPr indent="449263" eaLnBrk="0" hangingPunct="0">
              <a:lnSpc>
                <a:spcPct val="150000"/>
              </a:lnSpc>
            </a:pPr>
            <a:r>
              <a:rPr lang="tt-RU" sz="2000" b="1" dirty="0" smtClean="0">
                <a:cs typeface="Times New Roman" pitchFamily="18" charset="0"/>
              </a:rPr>
              <a:t>2012 год - </a:t>
            </a:r>
            <a:r>
              <a:rPr lang="ru-RU" sz="2000" b="1" dirty="0" smtClean="0"/>
              <a:t>Айдар </a:t>
            </a:r>
            <a:r>
              <a:rPr lang="ru-RU" sz="2000" b="1" dirty="0" err="1" smtClean="0"/>
              <a:t>Сахибзадинов</a:t>
            </a:r>
            <a:r>
              <a:rPr lang="ru-RU" sz="2000" b="1" dirty="0" smtClean="0"/>
              <a:t> ,Станислав </a:t>
            </a:r>
            <a:r>
              <a:rPr lang="ru-RU" sz="2000" b="1" dirty="0" err="1" smtClean="0"/>
              <a:t>Куняев</a:t>
            </a:r>
            <a:endParaRPr lang="ru-RU" sz="2000" b="1" dirty="0" smtClean="0"/>
          </a:p>
          <a:p>
            <a:pPr fontAlgn="base"/>
            <a:r>
              <a:rPr lang="ru-RU" sz="2000" b="1" dirty="0" smtClean="0"/>
              <a:t>      2013 год- Тузов Михаил Викторович, </a:t>
            </a:r>
            <a:r>
              <a:rPr lang="ru-RU" sz="2000" b="1" dirty="0" err="1" smtClean="0"/>
              <a:t>Переверзин</a:t>
            </a:r>
            <a:r>
              <a:rPr lang="ru-RU" sz="2000" b="1" dirty="0" smtClean="0"/>
              <a:t> Иван</a:t>
            </a:r>
          </a:p>
          <a:p>
            <a:pPr fontAlgn="base"/>
            <a:r>
              <a:rPr lang="ru-RU" sz="2000" b="1" dirty="0" smtClean="0"/>
              <a:t>                      Иванович </a:t>
            </a:r>
            <a:r>
              <a:rPr lang="ru-RU" sz="2400" dirty="0" smtClean="0"/>
              <a:t/>
            </a:r>
            <a:br>
              <a:rPr lang="ru-RU" sz="2400" dirty="0" smtClean="0"/>
            </a:br>
            <a:endParaRPr lang="ru-RU" sz="2400" dirty="0" smtClean="0"/>
          </a:p>
          <a:p>
            <a:pPr fontAlgn="base"/>
            <a:r>
              <a:rPr lang="ru-RU" sz="2400" dirty="0" smtClean="0"/>
              <a:t> </a:t>
            </a:r>
          </a:p>
          <a:p>
            <a:pPr indent="449263" eaLnBrk="0" hangingPunct="0">
              <a:lnSpc>
                <a:spcPct val="150000"/>
              </a:lnSpc>
            </a:pPr>
            <a:r>
              <a:rPr lang="ru-RU" sz="2400" dirty="0" smtClean="0"/>
              <a:t>.</a:t>
            </a:r>
          </a:p>
          <a:p>
            <a:pPr indent="449263" eaLnBrk="0" hangingPunct="0">
              <a:lnSpc>
                <a:spcPct val="150000"/>
              </a:lnSpc>
            </a:pPr>
            <a:endParaRPr lang="ru-RU" sz="2400" dirty="0" smtClean="0"/>
          </a:p>
          <a:p>
            <a:pPr indent="449263" eaLnBrk="0" hangingPunct="0">
              <a:lnSpc>
                <a:spcPct val="150000"/>
              </a:lnSpc>
            </a:pPr>
            <a:endParaRPr lang="tt-RU"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afterEffect">
                                  <p:stCondLst>
                                    <p:cond delay="0"/>
                                  </p:stCondLst>
                                  <p:iterate type="lt">
                                    <p:tmPct val="10000"/>
                                  </p:iterate>
                                  <p:childTnLst>
                                    <p:set>
                                      <p:cBhvr>
                                        <p:cTn id="6" dur="1" fill="hold">
                                          <p:stCondLst>
                                            <p:cond delay="0"/>
                                          </p:stCondLst>
                                        </p:cTn>
                                        <p:tgtEl>
                                          <p:spTgt spid="8194">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8194">
                                            <p:txEl>
                                              <p:pRg st="0" end="0"/>
                                            </p:txEl>
                                          </p:spTgt>
                                        </p:tgtEl>
                                        <p:attrNameLst>
                                          <p:attrName>ppt_w</p:attrName>
                                        </p:attrNameLst>
                                      </p:cBhvr>
                                    </p:anim>
                                    <p:anim by="(#ppt_w*0.50)" calcmode="lin" valueType="num">
                                      <p:cBhvr>
                                        <p:cTn id="8" dur="250" decel="50000" autoRev="1" fill="hold">
                                          <p:stCondLst>
                                            <p:cond delay="0"/>
                                          </p:stCondLst>
                                        </p:cTn>
                                        <p:tgtEl>
                                          <p:spTgt spid="8194">
                                            <p:txEl>
                                              <p:pRg st="0" end="0"/>
                                            </p:txEl>
                                          </p:spTgt>
                                        </p:tgtEl>
                                        <p:attrNameLst>
                                          <p:attrName>ppt_x</p:attrName>
                                        </p:attrNameLst>
                                      </p:cBhvr>
                                    </p:anim>
                                    <p:anim from="(-#ppt_h/2)" to="(#ppt_y)" calcmode="lin" valueType="num">
                                      <p:cBhvr>
                                        <p:cTn id="9" dur="500" fill="hold">
                                          <p:stCondLst>
                                            <p:cond delay="0"/>
                                          </p:stCondLst>
                                        </p:cTn>
                                        <p:tgtEl>
                                          <p:spTgt spid="8194">
                                            <p:txEl>
                                              <p:pRg st="0" end="0"/>
                                            </p:txEl>
                                          </p:spTgt>
                                        </p:tgtEl>
                                        <p:attrNameLst>
                                          <p:attrName>ppt_y</p:attrName>
                                        </p:attrNameLst>
                                      </p:cBhvr>
                                    </p:anim>
                                    <p:animRot by="21600000">
                                      <p:cBhvr>
                                        <p:cTn id="10" dur="500" fill="hold">
                                          <p:stCondLst>
                                            <p:cond delay="0"/>
                                          </p:stCondLst>
                                        </p:cTn>
                                        <p:tgtEl>
                                          <p:spTgt spid="8194">
                                            <p:txEl>
                                              <p:pRg st="0" end="0"/>
                                            </p:txEl>
                                          </p:spTgt>
                                        </p:tgtEl>
                                        <p:attrNameLst>
                                          <p:attrName>r</p:attrName>
                                        </p:attrNameLst>
                                      </p:cBhvr>
                                    </p:animRot>
                                  </p:childTnLst>
                                </p:cTn>
                              </p:par>
                            </p:childTnLst>
                          </p:cTn>
                        </p:par>
                        <p:par>
                          <p:cTn id="11" fill="hold">
                            <p:stCondLst>
                              <p:cond delay="2050"/>
                            </p:stCondLst>
                            <p:childTnLst>
                              <p:par>
                                <p:cTn id="12" presetID="3" presetClass="entr" presetSubtype="10" fill="hold" nodeType="afterEffect">
                                  <p:stCondLst>
                                    <p:cond delay="20000"/>
                                  </p:stCondLst>
                                  <p:childTnLst>
                                    <p:set>
                                      <p:cBhvr>
                                        <p:cTn id="13" dur="1" fill="hold">
                                          <p:stCondLst>
                                            <p:cond delay="0"/>
                                          </p:stCondLst>
                                        </p:cTn>
                                        <p:tgtEl>
                                          <p:spTgt spid="8195">
                                            <p:txEl>
                                              <p:pRg st="1" end="1"/>
                                            </p:txEl>
                                          </p:spTgt>
                                        </p:tgtEl>
                                        <p:attrNameLst>
                                          <p:attrName>style.visibility</p:attrName>
                                        </p:attrNameLst>
                                      </p:cBhvr>
                                      <p:to>
                                        <p:strVal val="visible"/>
                                      </p:to>
                                    </p:set>
                                    <p:animEffect transition="in" filter="blinds(horizontal)">
                                      <p:cBhvr>
                                        <p:cTn id="14" dur="500"/>
                                        <p:tgtEl>
                                          <p:spTgt spid="8195">
                                            <p:txEl>
                                              <p:pRg st="1" end="1"/>
                                            </p:txEl>
                                          </p:spTgt>
                                        </p:tgtEl>
                                      </p:cBhvr>
                                    </p:animEffect>
                                  </p:childTnLst>
                                </p:cTn>
                              </p:par>
                            </p:childTnLst>
                          </p:cTn>
                        </p:par>
                        <p:par>
                          <p:cTn id="15" fill="hold">
                            <p:stCondLst>
                              <p:cond delay="22550"/>
                            </p:stCondLst>
                            <p:childTnLst>
                              <p:par>
                                <p:cTn id="16" presetID="3" presetClass="entr" presetSubtype="10" fill="hold" nodeType="afterEffect">
                                  <p:stCondLst>
                                    <p:cond delay="1000"/>
                                  </p:stCondLst>
                                  <p:childTnLst>
                                    <p:set>
                                      <p:cBhvr>
                                        <p:cTn id="17" dur="1" fill="hold">
                                          <p:stCondLst>
                                            <p:cond delay="0"/>
                                          </p:stCondLst>
                                        </p:cTn>
                                        <p:tgtEl>
                                          <p:spTgt spid="8195">
                                            <p:txEl>
                                              <p:pRg st="2" end="2"/>
                                            </p:txEl>
                                          </p:spTgt>
                                        </p:tgtEl>
                                        <p:attrNameLst>
                                          <p:attrName>style.visibility</p:attrName>
                                        </p:attrNameLst>
                                      </p:cBhvr>
                                      <p:to>
                                        <p:strVal val="visible"/>
                                      </p:to>
                                    </p:set>
                                    <p:animEffect transition="in" filter="blinds(horizontal)">
                                      <p:cBhvr>
                                        <p:cTn id="18" dur="500"/>
                                        <p:tgtEl>
                                          <p:spTgt spid="8195">
                                            <p:txEl>
                                              <p:pRg st="2" end="2"/>
                                            </p:txEl>
                                          </p:spTgt>
                                        </p:tgtEl>
                                      </p:cBhvr>
                                    </p:animEffect>
                                  </p:childTnLst>
                                </p:cTn>
                              </p:par>
                            </p:childTnLst>
                          </p:cTn>
                        </p:par>
                        <p:par>
                          <p:cTn id="19" fill="hold">
                            <p:stCondLst>
                              <p:cond delay="24050"/>
                            </p:stCondLst>
                            <p:childTnLst>
                              <p:par>
                                <p:cTn id="20" presetID="3" presetClass="entr" presetSubtype="10" fill="hold" nodeType="afterEffect">
                                  <p:stCondLst>
                                    <p:cond delay="100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blinds(horizontal)">
                                      <p:cBhvr>
                                        <p:cTn id="22" dur="500"/>
                                        <p:tgtEl>
                                          <p:spTgt spid="8195">
                                            <p:txEl>
                                              <p:pRg st="3" end="3"/>
                                            </p:txEl>
                                          </p:spTgt>
                                        </p:tgtEl>
                                      </p:cBhvr>
                                    </p:animEffect>
                                  </p:childTnLst>
                                </p:cTn>
                              </p:par>
                            </p:childTnLst>
                          </p:cTn>
                        </p:par>
                        <p:par>
                          <p:cTn id="23" fill="hold">
                            <p:stCondLst>
                              <p:cond delay="25550"/>
                            </p:stCondLst>
                            <p:childTnLst>
                              <p:par>
                                <p:cTn id="24" presetID="3" presetClass="entr" presetSubtype="10" fill="hold" nodeType="afterEffect">
                                  <p:stCondLst>
                                    <p:cond delay="1000"/>
                                  </p:stCondLst>
                                  <p:childTnLst>
                                    <p:set>
                                      <p:cBhvr>
                                        <p:cTn id="25" dur="1" fill="hold">
                                          <p:stCondLst>
                                            <p:cond delay="0"/>
                                          </p:stCondLst>
                                        </p:cTn>
                                        <p:tgtEl>
                                          <p:spTgt spid="8195">
                                            <p:txEl>
                                              <p:pRg st="4" end="4"/>
                                            </p:txEl>
                                          </p:spTgt>
                                        </p:tgtEl>
                                        <p:attrNameLst>
                                          <p:attrName>style.visibility</p:attrName>
                                        </p:attrNameLst>
                                      </p:cBhvr>
                                      <p:to>
                                        <p:strVal val="visible"/>
                                      </p:to>
                                    </p:set>
                                    <p:animEffect transition="in" filter="blinds(horizontal)">
                                      <p:cBhvr>
                                        <p:cTn id="26" dur="500"/>
                                        <p:tgtEl>
                                          <p:spTgt spid="8195">
                                            <p:txEl>
                                              <p:pRg st="4" end="4"/>
                                            </p:txEl>
                                          </p:spTgt>
                                        </p:tgtEl>
                                      </p:cBhvr>
                                    </p:animEffect>
                                  </p:childTnLst>
                                </p:cTn>
                              </p:par>
                            </p:childTnLst>
                          </p:cTn>
                        </p:par>
                        <p:par>
                          <p:cTn id="27" fill="hold">
                            <p:stCondLst>
                              <p:cond delay="27050"/>
                            </p:stCondLst>
                            <p:childTnLst>
                              <p:par>
                                <p:cTn id="28" presetID="3" presetClass="entr" presetSubtype="10" fill="hold" nodeType="afterEffect">
                                  <p:stCondLst>
                                    <p:cond delay="1000"/>
                                  </p:stCondLst>
                                  <p:childTnLst>
                                    <p:set>
                                      <p:cBhvr>
                                        <p:cTn id="29" dur="1" fill="hold">
                                          <p:stCondLst>
                                            <p:cond delay="0"/>
                                          </p:stCondLst>
                                        </p:cTn>
                                        <p:tgtEl>
                                          <p:spTgt spid="8195">
                                            <p:txEl>
                                              <p:pRg st="5" end="5"/>
                                            </p:txEl>
                                          </p:spTgt>
                                        </p:tgtEl>
                                        <p:attrNameLst>
                                          <p:attrName>style.visibility</p:attrName>
                                        </p:attrNameLst>
                                      </p:cBhvr>
                                      <p:to>
                                        <p:strVal val="visible"/>
                                      </p:to>
                                    </p:set>
                                    <p:animEffect transition="in" filter="blinds(horizontal)">
                                      <p:cBhvr>
                                        <p:cTn id="30" dur="500"/>
                                        <p:tgtEl>
                                          <p:spTgt spid="8195">
                                            <p:txEl>
                                              <p:pRg st="5" end="5"/>
                                            </p:txEl>
                                          </p:spTgt>
                                        </p:tgtEl>
                                      </p:cBhvr>
                                    </p:animEffect>
                                  </p:childTnLst>
                                </p:cTn>
                              </p:par>
                            </p:childTnLst>
                          </p:cTn>
                        </p:par>
                        <p:par>
                          <p:cTn id="31" fill="hold">
                            <p:stCondLst>
                              <p:cond delay="28550"/>
                            </p:stCondLst>
                            <p:childTnLst>
                              <p:par>
                                <p:cTn id="32" presetID="3" presetClass="entr" presetSubtype="10" fill="hold" nodeType="afterEffect">
                                  <p:stCondLst>
                                    <p:cond delay="1000"/>
                                  </p:stCondLst>
                                  <p:childTnLst>
                                    <p:set>
                                      <p:cBhvr>
                                        <p:cTn id="33" dur="1" fill="hold">
                                          <p:stCondLst>
                                            <p:cond delay="0"/>
                                          </p:stCondLst>
                                        </p:cTn>
                                        <p:tgtEl>
                                          <p:spTgt spid="8195">
                                            <p:txEl>
                                              <p:pRg st="6" end="6"/>
                                            </p:txEl>
                                          </p:spTgt>
                                        </p:tgtEl>
                                        <p:attrNameLst>
                                          <p:attrName>style.visibility</p:attrName>
                                        </p:attrNameLst>
                                      </p:cBhvr>
                                      <p:to>
                                        <p:strVal val="visible"/>
                                      </p:to>
                                    </p:set>
                                    <p:animEffect transition="in" filter="blinds(horizontal)">
                                      <p:cBhvr>
                                        <p:cTn id="34" dur="500"/>
                                        <p:tgtEl>
                                          <p:spTgt spid="8195">
                                            <p:txEl>
                                              <p:pRg st="6" end="6"/>
                                            </p:txEl>
                                          </p:spTgt>
                                        </p:tgtEl>
                                      </p:cBhvr>
                                    </p:animEffect>
                                  </p:childTnLst>
                                </p:cTn>
                              </p:par>
                            </p:childTnLst>
                          </p:cTn>
                        </p:par>
                        <p:par>
                          <p:cTn id="35" fill="hold">
                            <p:stCondLst>
                              <p:cond delay="30050"/>
                            </p:stCondLst>
                            <p:childTnLst>
                              <p:par>
                                <p:cTn id="36" presetID="3" presetClass="entr" presetSubtype="10" fill="hold" nodeType="afterEffect">
                                  <p:stCondLst>
                                    <p:cond delay="1000"/>
                                  </p:stCondLst>
                                  <p:childTnLst>
                                    <p:set>
                                      <p:cBhvr>
                                        <p:cTn id="37" dur="1" fill="hold">
                                          <p:stCondLst>
                                            <p:cond delay="0"/>
                                          </p:stCondLst>
                                        </p:cTn>
                                        <p:tgtEl>
                                          <p:spTgt spid="8195">
                                            <p:txEl>
                                              <p:pRg st="7" end="7"/>
                                            </p:txEl>
                                          </p:spTgt>
                                        </p:tgtEl>
                                        <p:attrNameLst>
                                          <p:attrName>style.visibility</p:attrName>
                                        </p:attrNameLst>
                                      </p:cBhvr>
                                      <p:to>
                                        <p:strVal val="visible"/>
                                      </p:to>
                                    </p:set>
                                    <p:animEffect transition="in" filter="blinds(horizontal)">
                                      <p:cBhvr>
                                        <p:cTn id="38" dur="500"/>
                                        <p:tgtEl>
                                          <p:spTgt spid="8195">
                                            <p:txEl>
                                              <p:pRg st="7" end="7"/>
                                            </p:txEl>
                                          </p:spTgt>
                                        </p:tgtEl>
                                      </p:cBhvr>
                                    </p:animEffect>
                                  </p:childTnLst>
                                </p:cTn>
                              </p:par>
                            </p:childTnLst>
                          </p:cTn>
                        </p:par>
                        <p:par>
                          <p:cTn id="39" fill="hold">
                            <p:stCondLst>
                              <p:cond delay="31550"/>
                            </p:stCondLst>
                            <p:childTnLst>
                              <p:par>
                                <p:cTn id="40" presetID="3" presetClass="entr" presetSubtype="10" fill="hold" nodeType="afterEffect">
                                  <p:stCondLst>
                                    <p:cond delay="1000"/>
                                  </p:stCondLst>
                                  <p:childTnLst>
                                    <p:set>
                                      <p:cBhvr>
                                        <p:cTn id="41" dur="1" fill="hold">
                                          <p:stCondLst>
                                            <p:cond delay="0"/>
                                          </p:stCondLst>
                                        </p:cTn>
                                        <p:tgtEl>
                                          <p:spTgt spid="8195">
                                            <p:txEl>
                                              <p:pRg st="8" end="8"/>
                                            </p:txEl>
                                          </p:spTgt>
                                        </p:tgtEl>
                                        <p:attrNameLst>
                                          <p:attrName>style.visibility</p:attrName>
                                        </p:attrNameLst>
                                      </p:cBhvr>
                                      <p:to>
                                        <p:strVal val="visible"/>
                                      </p:to>
                                    </p:set>
                                    <p:animEffect transition="in" filter="blinds(horizontal)">
                                      <p:cBhvr>
                                        <p:cTn id="42" dur="500"/>
                                        <p:tgtEl>
                                          <p:spTgt spid="8195">
                                            <p:txEl>
                                              <p:pRg st="8" end="8"/>
                                            </p:txEl>
                                          </p:spTgt>
                                        </p:tgtEl>
                                      </p:cBhvr>
                                    </p:animEffect>
                                  </p:childTnLst>
                                </p:cTn>
                              </p:par>
                            </p:childTnLst>
                          </p:cTn>
                        </p:par>
                        <p:par>
                          <p:cTn id="43" fill="hold">
                            <p:stCondLst>
                              <p:cond delay="33050"/>
                            </p:stCondLst>
                            <p:childTnLst>
                              <p:par>
                                <p:cTn id="44" presetID="3" presetClass="entr" presetSubtype="10" fill="hold" nodeType="afterEffect">
                                  <p:stCondLst>
                                    <p:cond delay="1000"/>
                                  </p:stCondLst>
                                  <p:childTnLst>
                                    <p:set>
                                      <p:cBhvr>
                                        <p:cTn id="45" dur="1" fill="hold">
                                          <p:stCondLst>
                                            <p:cond delay="0"/>
                                          </p:stCondLst>
                                        </p:cTn>
                                        <p:tgtEl>
                                          <p:spTgt spid="8195">
                                            <p:txEl>
                                              <p:pRg st="9" end="9"/>
                                            </p:txEl>
                                          </p:spTgt>
                                        </p:tgtEl>
                                        <p:attrNameLst>
                                          <p:attrName>style.visibility</p:attrName>
                                        </p:attrNameLst>
                                      </p:cBhvr>
                                      <p:to>
                                        <p:strVal val="visible"/>
                                      </p:to>
                                    </p:set>
                                    <p:animEffect transition="in" filter="blinds(horizontal)">
                                      <p:cBhvr>
                                        <p:cTn id="46" dur="500"/>
                                        <p:tgtEl>
                                          <p:spTgt spid="8195">
                                            <p:txEl>
                                              <p:pRg st="9" end="9"/>
                                            </p:txEl>
                                          </p:spTgt>
                                        </p:tgtEl>
                                      </p:cBhvr>
                                    </p:animEffect>
                                  </p:childTnLst>
                                </p:cTn>
                              </p:par>
                            </p:childTnLst>
                          </p:cTn>
                        </p:par>
                        <p:par>
                          <p:cTn id="47" fill="hold">
                            <p:stCondLst>
                              <p:cond delay="34550"/>
                            </p:stCondLst>
                            <p:childTnLst>
                              <p:par>
                                <p:cTn id="48" presetID="3" presetClass="entr" presetSubtype="10" fill="hold" nodeType="afterEffect">
                                  <p:stCondLst>
                                    <p:cond delay="1000"/>
                                  </p:stCondLst>
                                  <p:childTnLst>
                                    <p:set>
                                      <p:cBhvr>
                                        <p:cTn id="49" dur="1" fill="hold">
                                          <p:stCondLst>
                                            <p:cond delay="0"/>
                                          </p:stCondLst>
                                        </p:cTn>
                                        <p:tgtEl>
                                          <p:spTgt spid="8195">
                                            <p:txEl>
                                              <p:pRg st="10" end="10"/>
                                            </p:txEl>
                                          </p:spTgt>
                                        </p:tgtEl>
                                        <p:attrNameLst>
                                          <p:attrName>style.visibility</p:attrName>
                                        </p:attrNameLst>
                                      </p:cBhvr>
                                      <p:to>
                                        <p:strVal val="visible"/>
                                      </p:to>
                                    </p:set>
                                    <p:animEffect transition="in" filter="blinds(horizontal)">
                                      <p:cBhvr>
                                        <p:cTn id="50" dur="500"/>
                                        <p:tgtEl>
                                          <p:spTgt spid="8195">
                                            <p:txEl>
                                              <p:pRg st="10" end="10"/>
                                            </p:txEl>
                                          </p:spTgt>
                                        </p:tgtEl>
                                      </p:cBhvr>
                                    </p:animEffect>
                                  </p:childTnLst>
                                </p:cTn>
                              </p:par>
                            </p:childTnLst>
                          </p:cTn>
                        </p:par>
                        <p:par>
                          <p:cTn id="51" fill="hold">
                            <p:stCondLst>
                              <p:cond delay="36050"/>
                            </p:stCondLst>
                            <p:childTnLst>
                              <p:par>
                                <p:cTn id="52" presetID="3" presetClass="entr" presetSubtype="10" fill="hold" nodeType="afterEffect">
                                  <p:stCondLst>
                                    <p:cond delay="1000"/>
                                  </p:stCondLst>
                                  <p:childTnLst>
                                    <p:set>
                                      <p:cBhvr>
                                        <p:cTn id="53" dur="1" fill="hold">
                                          <p:stCondLst>
                                            <p:cond delay="0"/>
                                          </p:stCondLst>
                                        </p:cTn>
                                        <p:tgtEl>
                                          <p:spTgt spid="8195">
                                            <p:txEl>
                                              <p:pRg st="11" end="11"/>
                                            </p:txEl>
                                          </p:spTgt>
                                        </p:tgtEl>
                                        <p:attrNameLst>
                                          <p:attrName>style.visibility</p:attrName>
                                        </p:attrNameLst>
                                      </p:cBhvr>
                                      <p:to>
                                        <p:strVal val="visible"/>
                                      </p:to>
                                    </p:set>
                                    <p:animEffect transition="in" filter="blinds(horizontal)">
                                      <p:cBhvr>
                                        <p:cTn id="54" dur="500"/>
                                        <p:tgtEl>
                                          <p:spTgt spid="8195">
                                            <p:txEl>
                                              <p:pRg st="11" end="11"/>
                                            </p:txEl>
                                          </p:spTgt>
                                        </p:tgtEl>
                                      </p:cBhvr>
                                    </p:animEffect>
                                  </p:childTnLst>
                                </p:cTn>
                              </p:par>
                            </p:childTnLst>
                          </p:cTn>
                        </p:par>
                        <p:par>
                          <p:cTn id="55" fill="hold">
                            <p:stCondLst>
                              <p:cond delay="37550"/>
                            </p:stCondLst>
                            <p:childTnLst>
                              <p:par>
                                <p:cTn id="56" presetID="3" presetClass="entr" presetSubtype="10" fill="hold" nodeType="afterEffect">
                                  <p:stCondLst>
                                    <p:cond delay="1000"/>
                                  </p:stCondLst>
                                  <p:childTnLst>
                                    <p:set>
                                      <p:cBhvr>
                                        <p:cTn id="57" dur="1" fill="hold">
                                          <p:stCondLst>
                                            <p:cond delay="0"/>
                                          </p:stCondLst>
                                        </p:cTn>
                                        <p:tgtEl>
                                          <p:spTgt spid="8195">
                                            <p:txEl>
                                              <p:pRg st="12" end="12"/>
                                            </p:txEl>
                                          </p:spTgt>
                                        </p:tgtEl>
                                        <p:attrNameLst>
                                          <p:attrName>style.visibility</p:attrName>
                                        </p:attrNameLst>
                                      </p:cBhvr>
                                      <p:to>
                                        <p:strVal val="visible"/>
                                      </p:to>
                                    </p:set>
                                    <p:animEffect transition="in" filter="blinds(horizontal)">
                                      <p:cBhvr>
                                        <p:cTn id="58" dur="500"/>
                                        <p:tgtEl>
                                          <p:spTgt spid="8195">
                                            <p:txEl>
                                              <p:pRg st="12" end="12"/>
                                            </p:txEl>
                                          </p:spTgt>
                                        </p:tgtEl>
                                      </p:cBhvr>
                                    </p:animEffect>
                                  </p:childTnLst>
                                </p:cTn>
                              </p:par>
                            </p:childTnLst>
                          </p:cTn>
                        </p:par>
                        <p:par>
                          <p:cTn id="59" fill="hold">
                            <p:stCondLst>
                              <p:cond delay="39050"/>
                            </p:stCondLst>
                            <p:childTnLst>
                              <p:par>
                                <p:cTn id="60" presetID="3" presetClass="entr" presetSubtype="10" fill="hold" nodeType="afterEffect">
                                  <p:stCondLst>
                                    <p:cond delay="1000"/>
                                  </p:stCondLst>
                                  <p:childTnLst>
                                    <p:set>
                                      <p:cBhvr>
                                        <p:cTn id="61" dur="1" fill="hold">
                                          <p:stCondLst>
                                            <p:cond delay="0"/>
                                          </p:stCondLst>
                                        </p:cTn>
                                        <p:tgtEl>
                                          <p:spTgt spid="8195">
                                            <p:txEl>
                                              <p:pRg st="13" end="13"/>
                                            </p:txEl>
                                          </p:spTgt>
                                        </p:tgtEl>
                                        <p:attrNameLst>
                                          <p:attrName>style.visibility</p:attrName>
                                        </p:attrNameLst>
                                      </p:cBhvr>
                                      <p:to>
                                        <p:strVal val="visible"/>
                                      </p:to>
                                    </p:set>
                                    <p:animEffect transition="in" filter="blinds(horizontal)">
                                      <p:cBhvr>
                                        <p:cTn id="62" dur="500"/>
                                        <p:tgtEl>
                                          <p:spTgt spid="8195">
                                            <p:txEl>
                                              <p:pRg st="13" end="13"/>
                                            </p:txEl>
                                          </p:spTgt>
                                        </p:tgtEl>
                                      </p:cBhvr>
                                    </p:animEffect>
                                  </p:childTnLst>
                                </p:cTn>
                              </p:par>
                            </p:childTnLst>
                          </p:cTn>
                        </p:par>
                        <p:par>
                          <p:cTn id="63" fill="hold">
                            <p:stCondLst>
                              <p:cond delay="40550"/>
                            </p:stCondLst>
                            <p:childTnLst>
                              <p:par>
                                <p:cTn id="64" presetID="3" presetClass="entr" presetSubtype="10" fill="hold" nodeType="afterEffect">
                                  <p:stCondLst>
                                    <p:cond delay="1000"/>
                                  </p:stCondLst>
                                  <p:childTnLst>
                                    <p:set>
                                      <p:cBhvr>
                                        <p:cTn id="65" dur="1" fill="hold">
                                          <p:stCondLst>
                                            <p:cond delay="0"/>
                                          </p:stCondLst>
                                        </p:cTn>
                                        <p:tgtEl>
                                          <p:spTgt spid="8195">
                                            <p:txEl>
                                              <p:pRg st="14" end="14"/>
                                            </p:txEl>
                                          </p:spTgt>
                                        </p:tgtEl>
                                        <p:attrNameLst>
                                          <p:attrName>style.visibility</p:attrName>
                                        </p:attrNameLst>
                                      </p:cBhvr>
                                      <p:to>
                                        <p:strVal val="visible"/>
                                      </p:to>
                                    </p:set>
                                    <p:animEffect transition="in" filter="blinds(horizontal)">
                                      <p:cBhvr>
                                        <p:cTn id="66" dur="500"/>
                                        <p:tgtEl>
                                          <p:spTgt spid="8195">
                                            <p:txEl>
                                              <p:pRg st="14" end="14"/>
                                            </p:txEl>
                                          </p:spTgt>
                                        </p:tgtEl>
                                      </p:cBhvr>
                                    </p:animEffect>
                                  </p:childTnLst>
                                </p:cTn>
                              </p:par>
                            </p:childTnLst>
                          </p:cTn>
                        </p:par>
                        <p:par>
                          <p:cTn id="67" fill="hold">
                            <p:stCondLst>
                              <p:cond delay="42050"/>
                            </p:stCondLst>
                            <p:childTnLst>
                              <p:par>
                                <p:cTn id="68" presetID="3" presetClass="entr" presetSubtype="10" fill="hold" nodeType="afterEffect">
                                  <p:stCondLst>
                                    <p:cond delay="1000"/>
                                  </p:stCondLst>
                                  <p:childTnLst>
                                    <p:set>
                                      <p:cBhvr>
                                        <p:cTn id="69" dur="1" fill="hold">
                                          <p:stCondLst>
                                            <p:cond delay="0"/>
                                          </p:stCondLst>
                                        </p:cTn>
                                        <p:tgtEl>
                                          <p:spTgt spid="8195">
                                            <p:txEl>
                                              <p:pRg st="15" end="15"/>
                                            </p:txEl>
                                          </p:spTgt>
                                        </p:tgtEl>
                                        <p:attrNameLst>
                                          <p:attrName>style.visibility</p:attrName>
                                        </p:attrNameLst>
                                      </p:cBhvr>
                                      <p:to>
                                        <p:strVal val="visible"/>
                                      </p:to>
                                    </p:set>
                                    <p:animEffect transition="in" filter="blinds(horizontal)">
                                      <p:cBhvr>
                                        <p:cTn id="70" dur="500"/>
                                        <p:tgtEl>
                                          <p:spTgt spid="8195">
                                            <p:txEl>
                                              <p:pRg st="15" end="15"/>
                                            </p:txEl>
                                          </p:spTgt>
                                        </p:tgtEl>
                                      </p:cBhvr>
                                    </p:animEffect>
                                  </p:childTnLst>
                                </p:cTn>
                              </p:par>
                            </p:childTnLst>
                          </p:cTn>
                        </p:par>
                        <p:par>
                          <p:cTn id="71" fill="hold">
                            <p:stCondLst>
                              <p:cond delay="43550"/>
                            </p:stCondLst>
                            <p:childTnLst>
                              <p:par>
                                <p:cTn id="72" presetID="3" presetClass="entr" presetSubtype="10" fill="hold" nodeType="afterEffect">
                                  <p:stCondLst>
                                    <p:cond delay="1000"/>
                                  </p:stCondLst>
                                  <p:childTnLst>
                                    <p:set>
                                      <p:cBhvr>
                                        <p:cTn id="73" dur="1" fill="hold">
                                          <p:stCondLst>
                                            <p:cond delay="0"/>
                                          </p:stCondLst>
                                        </p:cTn>
                                        <p:tgtEl>
                                          <p:spTgt spid="8195">
                                            <p:txEl>
                                              <p:pRg st="16" end="16"/>
                                            </p:txEl>
                                          </p:spTgt>
                                        </p:tgtEl>
                                        <p:attrNameLst>
                                          <p:attrName>style.visibility</p:attrName>
                                        </p:attrNameLst>
                                      </p:cBhvr>
                                      <p:to>
                                        <p:strVal val="visible"/>
                                      </p:to>
                                    </p:set>
                                    <p:animEffect transition="in" filter="blinds(horizontal)">
                                      <p:cBhvr>
                                        <p:cTn id="74" dur="500"/>
                                        <p:tgtEl>
                                          <p:spTgt spid="819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img928"/>
          <p:cNvPicPr>
            <a:picLocks noChangeAspect="1" noChangeArrowheads="1"/>
          </p:cNvPicPr>
          <p:nvPr/>
        </p:nvPicPr>
        <p:blipFill>
          <a:blip r:embed="rId2"/>
          <a:srcRect/>
          <a:stretch>
            <a:fillRect/>
          </a:stretch>
        </p:blipFill>
        <p:spPr bwMode="auto">
          <a:xfrm>
            <a:off x="285720" y="1071563"/>
            <a:ext cx="4572000" cy="5786437"/>
          </a:xfrm>
          <a:prstGeom prst="rect">
            <a:avLst/>
          </a:prstGeom>
          <a:noFill/>
          <a:ln w="9525">
            <a:noFill/>
            <a:miter lim="800000"/>
            <a:headEnd/>
            <a:tailEnd/>
          </a:ln>
        </p:spPr>
      </p:pic>
      <p:sp>
        <p:nvSpPr>
          <p:cNvPr id="9219" name="Rectangle 3"/>
          <p:cNvSpPr>
            <a:spLocks noChangeArrowheads="1"/>
          </p:cNvSpPr>
          <p:nvPr/>
        </p:nvSpPr>
        <p:spPr bwMode="auto">
          <a:xfrm>
            <a:off x="217488" y="-63500"/>
            <a:ext cx="7801687" cy="1077218"/>
          </a:xfrm>
          <a:prstGeom prst="rect">
            <a:avLst/>
          </a:prstGeom>
          <a:noFill/>
          <a:ln w="9525">
            <a:noFill/>
            <a:miter lim="800000"/>
            <a:headEnd/>
            <a:tailEnd/>
          </a:ln>
        </p:spPr>
        <p:txBody>
          <a:bodyPr wrap="none" anchor="ctr">
            <a:spAutoFit/>
          </a:bodyPr>
          <a:lstStyle/>
          <a:p>
            <a:pPr algn="ctr" eaLnBrk="0" hangingPunct="0"/>
            <a:r>
              <a:rPr lang="tt-RU" sz="3200" b="1" dirty="0" smtClean="0">
                <a:solidFill>
                  <a:srgbClr val="C00000"/>
                </a:solidFill>
                <a:latin typeface="Times New Roman" pitchFamily="18" charset="0"/>
              </a:rPr>
              <a:t>Лауреаты премии имени Г.Р.Державина:</a:t>
            </a:r>
          </a:p>
          <a:p>
            <a:pPr algn="ctr" eaLnBrk="0" hangingPunct="0"/>
            <a:r>
              <a:rPr lang="tt-RU" sz="3200" b="1" dirty="0" smtClean="0">
                <a:solidFill>
                  <a:srgbClr val="C00000"/>
                </a:solidFill>
                <a:latin typeface="Times New Roman" pitchFamily="18" charset="0"/>
              </a:rPr>
              <a:t>Лилия Газизова</a:t>
            </a:r>
            <a:endParaRPr lang="tt-RU" sz="3200" dirty="0">
              <a:solidFill>
                <a:srgbClr val="C00000"/>
              </a:solidFill>
            </a:endParaRPr>
          </a:p>
        </p:txBody>
      </p:sp>
      <p:pic>
        <p:nvPicPr>
          <p:cNvPr id="4" name="Picture 1" descr="C:\Users\Мударис\Desktop\друган\img101.jpg"/>
          <p:cNvPicPr>
            <a:picLocks noChangeAspect="1" noChangeArrowheads="1"/>
          </p:cNvPicPr>
          <p:nvPr/>
        </p:nvPicPr>
        <p:blipFill>
          <a:blip r:embed="rId3"/>
          <a:srcRect/>
          <a:stretch>
            <a:fillRect/>
          </a:stretch>
        </p:blipFill>
        <p:spPr bwMode="auto">
          <a:xfrm>
            <a:off x="6357950" y="3359959"/>
            <a:ext cx="2786050" cy="3498040"/>
          </a:xfrm>
          <a:prstGeom prst="rect">
            <a:avLst/>
          </a:prstGeom>
          <a:noFill/>
          <a:ln w="9525">
            <a:noFill/>
            <a:miter lim="800000"/>
            <a:headEnd/>
            <a:tailEnd/>
          </a:ln>
        </p:spPr>
      </p:pic>
      <p:sp>
        <p:nvSpPr>
          <p:cNvPr id="5" name="Прямоугольник 4"/>
          <p:cNvSpPr/>
          <p:nvPr/>
        </p:nvSpPr>
        <p:spPr>
          <a:xfrm>
            <a:off x="4929190" y="1142984"/>
            <a:ext cx="4214810" cy="1631216"/>
          </a:xfrm>
          <a:prstGeom prst="rect">
            <a:avLst/>
          </a:prstGeom>
        </p:spPr>
        <p:txBody>
          <a:bodyPr wrap="square">
            <a:spAutoFit/>
          </a:bodyPr>
          <a:lstStyle/>
          <a:p>
            <a:pPr algn="ctr"/>
            <a:r>
              <a:rPr lang="tt-RU" sz="2000" dirty="0" smtClean="0">
                <a:solidFill>
                  <a:srgbClr val="C00000"/>
                </a:solidFill>
              </a:rPr>
              <a:t>2003 нче  елда “Зимние арабески” (“Кышкы арабескалар”) китабы өчен Гавриил  Романович Державин исемендәге премияга  лаек була</a:t>
            </a:r>
            <a:r>
              <a:rPr lang="tt-RU" dirty="0" smtClean="0">
                <a:solidFill>
                  <a:srgbClr val="C00000"/>
                </a:solidFill>
              </a:rPr>
              <a:t>.</a:t>
            </a:r>
            <a:endParaRPr lang="ru-RU"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fade">
                                      <p:cBhvr>
                                        <p:cTn id="7" dur="2000"/>
                                        <p:tgtEl>
                                          <p:spTgt spid="9219"/>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9218"/>
                                        </p:tgtEl>
                                        <p:attrNameLst>
                                          <p:attrName>style.visibility</p:attrName>
                                        </p:attrNameLst>
                                      </p:cBhvr>
                                      <p:to>
                                        <p:strVal val="visible"/>
                                      </p:to>
                                    </p:set>
                                    <p:anim calcmode="lin" valueType="num">
                                      <p:cBhvr additive="base">
                                        <p:cTn id="11" dur="500" fill="hold"/>
                                        <p:tgtEl>
                                          <p:spTgt spid="9218"/>
                                        </p:tgtEl>
                                        <p:attrNameLst>
                                          <p:attrName>ppt_x</p:attrName>
                                        </p:attrNameLst>
                                      </p:cBhvr>
                                      <p:tavLst>
                                        <p:tav tm="0">
                                          <p:val>
                                            <p:strVal val="#ppt_x"/>
                                          </p:val>
                                        </p:tav>
                                        <p:tav tm="100000">
                                          <p:val>
                                            <p:strVal val="#ppt_x"/>
                                          </p:val>
                                        </p:tav>
                                      </p:tavLst>
                                    </p:anim>
                                    <p:anim calcmode="lin" valueType="num">
                                      <p:cBhvr additive="base">
                                        <p:cTn id="12" dur="500" fill="hold"/>
                                        <p:tgtEl>
                                          <p:spTgt spid="9218"/>
                                        </p:tgtEl>
                                        <p:attrNameLst>
                                          <p:attrName>ppt_y</p:attrName>
                                        </p:attrNameLst>
                                      </p:cBhvr>
                                      <p:tavLst>
                                        <p:tav tm="0">
                                          <p:val>
                                            <p:strVal val="1+#ppt_h/2"/>
                                          </p:val>
                                        </p:tav>
                                        <p:tav tm="100000">
                                          <p:val>
                                            <p:strVal val="#ppt_y"/>
                                          </p:val>
                                        </p:tav>
                                      </p:tavLst>
                                    </p:anim>
                                  </p:childTnLst>
                                </p:cTn>
                              </p:par>
                            </p:childTnLst>
                          </p:cTn>
                        </p:par>
                        <p:par>
                          <p:cTn id="13" fill="hold">
                            <p:stCondLst>
                              <p:cond delay="2500"/>
                            </p:stCondLst>
                            <p:childTnLst>
                              <p:par>
                                <p:cTn id="14" presetID="8" presetClass="entr" presetSubtype="16"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diamond(in)">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785813" y="-33338"/>
            <a:ext cx="7572401" cy="523220"/>
          </a:xfrm>
          <a:prstGeom prst="rect">
            <a:avLst/>
          </a:prstGeom>
          <a:noFill/>
          <a:ln w="9525">
            <a:noFill/>
            <a:miter lim="800000"/>
            <a:headEnd/>
            <a:tailEnd/>
          </a:ln>
        </p:spPr>
        <p:txBody>
          <a:bodyPr wrap="square" anchor="ctr">
            <a:spAutoFit/>
          </a:bodyPr>
          <a:lstStyle/>
          <a:p>
            <a:pPr algn="ctr" eaLnBrk="0" hangingPunct="0"/>
            <a:r>
              <a:rPr lang="tt-RU" sz="2800" b="1" dirty="0">
                <a:solidFill>
                  <a:srgbClr val="C00000"/>
                </a:solidFill>
                <a:latin typeface="Times New Roman" pitchFamily="18" charset="0"/>
              </a:rPr>
              <a:t>Салават </a:t>
            </a:r>
            <a:r>
              <a:rPr lang="tt-RU" sz="2800" b="1" dirty="0" smtClean="0">
                <a:solidFill>
                  <a:srgbClr val="C00000"/>
                </a:solidFill>
                <a:latin typeface="Times New Roman" pitchFamily="18" charset="0"/>
              </a:rPr>
              <a:t>Юзеев</a:t>
            </a:r>
            <a:endParaRPr lang="tt-RU" sz="2800" dirty="0">
              <a:solidFill>
                <a:srgbClr val="C00000"/>
              </a:solidFill>
            </a:endParaRPr>
          </a:p>
        </p:txBody>
      </p:sp>
      <p:pic>
        <p:nvPicPr>
          <p:cNvPr id="11267" name="Рисунок 2"/>
          <p:cNvPicPr>
            <a:picLocks noChangeAspect="1" noChangeArrowheads="1"/>
          </p:cNvPicPr>
          <p:nvPr/>
        </p:nvPicPr>
        <p:blipFill>
          <a:blip r:embed="rId2"/>
          <a:srcRect/>
          <a:stretch>
            <a:fillRect/>
          </a:stretch>
        </p:blipFill>
        <p:spPr bwMode="auto">
          <a:xfrm>
            <a:off x="142844" y="500042"/>
            <a:ext cx="4129291" cy="4918714"/>
          </a:xfrm>
          <a:prstGeom prst="rect">
            <a:avLst/>
          </a:prstGeom>
          <a:noFill/>
          <a:ln w="9525">
            <a:noFill/>
            <a:miter lim="800000"/>
            <a:headEnd/>
            <a:tailEnd/>
          </a:ln>
        </p:spPr>
      </p:pic>
      <p:pic>
        <p:nvPicPr>
          <p:cNvPr id="4" name="Picture 2" descr="C:\Users\Мударис\Desktop\друган\img105.jpg"/>
          <p:cNvPicPr>
            <a:picLocks noChangeAspect="1" noChangeArrowheads="1"/>
          </p:cNvPicPr>
          <p:nvPr/>
        </p:nvPicPr>
        <p:blipFill>
          <a:blip r:embed="rId3" cstate="print"/>
          <a:srcRect/>
          <a:stretch>
            <a:fillRect/>
          </a:stretch>
        </p:blipFill>
        <p:spPr bwMode="auto">
          <a:xfrm>
            <a:off x="5643570" y="2801701"/>
            <a:ext cx="3286116" cy="4056299"/>
          </a:xfrm>
          <a:prstGeom prst="rect">
            <a:avLst/>
          </a:prstGeom>
          <a:noFill/>
          <a:ln w="9525">
            <a:noFill/>
            <a:miter lim="800000"/>
            <a:headEnd/>
            <a:tailEnd/>
          </a:ln>
        </p:spPr>
      </p:pic>
      <p:sp>
        <p:nvSpPr>
          <p:cNvPr id="5" name="Прямоугольник 4"/>
          <p:cNvSpPr/>
          <p:nvPr/>
        </p:nvSpPr>
        <p:spPr>
          <a:xfrm>
            <a:off x="4572000" y="1071546"/>
            <a:ext cx="4572000" cy="1938992"/>
          </a:xfrm>
          <a:prstGeom prst="rect">
            <a:avLst/>
          </a:prstGeom>
        </p:spPr>
        <p:txBody>
          <a:bodyPr wrap="square">
            <a:spAutoFit/>
          </a:bodyPr>
          <a:lstStyle/>
          <a:p>
            <a:r>
              <a:rPr lang="tt-RU" b="1" dirty="0" smtClean="0">
                <a:solidFill>
                  <a:srgbClr val="C00000"/>
                </a:solidFill>
                <a:latin typeface="Times New Roman" pitchFamily="18" charset="0"/>
              </a:rPr>
              <a:t> </a:t>
            </a:r>
            <a:r>
              <a:rPr lang="tt-RU" sz="2000" b="1" dirty="0" smtClean="0">
                <a:solidFill>
                  <a:srgbClr val="C00000"/>
                </a:solidFill>
                <a:latin typeface="Times New Roman" pitchFamily="18" charset="0"/>
              </a:rPr>
              <a:t>2006 нчы елда </a:t>
            </a:r>
            <a:r>
              <a:rPr lang="tt-RU" sz="2000" b="1" dirty="0" smtClean="0">
                <a:solidFill>
                  <a:srgbClr val="C00000"/>
                </a:solidFill>
              </a:rPr>
              <a:t>“</a:t>
            </a:r>
            <a:r>
              <a:rPr lang="tt-RU" sz="2000" b="1" dirty="0" smtClean="0">
                <a:solidFill>
                  <a:srgbClr val="C00000"/>
                </a:solidFill>
                <a:latin typeface="Times New Roman" pitchFamily="18" charset="0"/>
              </a:rPr>
              <a:t>Сквозняк тишины</a:t>
            </a:r>
            <a:r>
              <a:rPr lang="tt-RU" sz="2000" b="1" dirty="0" smtClean="0">
                <a:solidFill>
                  <a:srgbClr val="C00000"/>
                </a:solidFill>
              </a:rPr>
              <a:t>”</a:t>
            </a:r>
            <a:r>
              <a:rPr lang="tt-RU" sz="2000" b="1" dirty="0" smtClean="0">
                <a:solidFill>
                  <a:srgbClr val="C00000"/>
                </a:solidFill>
                <a:latin typeface="Times New Roman" pitchFamily="18" charset="0"/>
              </a:rPr>
              <a:t>, </a:t>
            </a:r>
            <a:r>
              <a:rPr lang="tt-RU" sz="2000" b="1" dirty="0" smtClean="0">
                <a:solidFill>
                  <a:srgbClr val="C00000"/>
                </a:solidFill>
              </a:rPr>
              <a:t>“</a:t>
            </a:r>
            <a:r>
              <a:rPr lang="tt-RU" sz="2000" b="1" dirty="0" smtClean="0">
                <a:solidFill>
                  <a:srgbClr val="C00000"/>
                </a:solidFill>
                <a:latin typeface="Times New Roman" pitchFamily="18" charset="0"/>
              </a:rPr>
              <a:t>Тынлыкта үтәли җил</a:t>
            </a:r>
            <a:r>
              <a:rPr lang="tt-RU" sz="2000" b="1" dirty="0" smtClean="0">
                <a:solidFill>
                  <a:srgbClr val="C00000"/>
                </a:solidFill>
              </a:rPr>
              <a:t>”</a:t>
            </a:r>
            <a:r>
              <a:rPr lang="tt-RU" sz="2000" b="1" dirty="0" smtClean="0">
                <a:solidFill>
                  <a:srgbClr val="C00000"/>
                </a:solidFill>
                <a:latin typeface="Times New Roman" pitchFamily="18" charset="0"/>
              </a:rPr>
              <a:t> дип исемләнгән хикәяләр җыентыгы өчен Гавриил Романович Державин исемендәге  әдәбият премиясенә лаек була.</a:t>
            </a:r>
            <a:endParaRPr lang="ru-RU"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iterate type="lt">
                                    <p:tmPct val="0"/>
                                  </p:iterate>
                                  <p:childTnLst>
                                    <p:set>
                                      <p:cBhvr>
                                        <p:cTn id="6" dur="1" fill="hold">
                                          <p:stCondLst>
                                            <p:cond delay="0"/>
                                          </p:stCondLst>
                                        </p:cTn>
                                        <p:tgtEl>
                                          <p:spTgt spid="11266"/>
                                        </p:tgtEl>
                                        <p:attrNameLst>
                                          <p:attrName>style.visibility</p:attrName>
                                        </p:attrNameLst>
                                      </p:cBhvr>
                                      <p:to>
                                        <p:strVal val="visible"/>
                                      </p:to>
                                    </p:set>
                                    <p:animEffect transition="in" filter="wipe(down)">
                                      <p:cBhvr>
                                        <p:cTn id="7" dur="500"/>
                                        <p:tgtEl>
                                          <p:spTgt spid="11266"/>
                                        </p:tgtEl>
                                      </p:cBhvr>
                                    </p:animEffect>
                                  </p:childTnLst>
                                </p:cTn>
                              </p:par>
                            </p:childTnLst>
                          </p:cTn>
                        </p:par>
                        <p:par>
                          <p:cTn id="8" fill="hold">
                            <p:stCondLst>
                              <p:cond delay="500"/>
                            </p:stCondLst>
                            <p:childTnLst>
                              <p:par>
                                <p:cTn id="9" presetID="24" presetClass="entr" presetSubtype="0" fill="hold" nodeType="afterEffect">
                                  <p:stCondLst>
                                    <p:cond delay="0"/>
                                  </p:stCondLst>
                                  <p:childTnLst>
                                    <p:set>
                                      <p:cBhvr>
                                        <p:cTn id="10" dur="1" fill="hold">
                                          <p:stCondLst>
                                            <p:cond delay="0"/>
                                          </p:stCondLst>
                                        </p:cTn>
                                        <p:tgtEl>
                                          <p:spTgt spid="11267"/>
                                        </p:tgtEl>
                                        <p:attrNameLst>
                                          <p:attrName>style.visibility</p:attrName>
                                        </p:attrNameLst>
                                      </p:cBhvr>
                                      <p:to>
                                        <p:strVal val="visible"/>
                                      </p:to>
                                    </p:set>
                                    <p:anim to="" calcmode="lin" valueType="num">
                                      <p:cBhvr>
                                        <p:cTn id="11" dur="1" fill="hold"/>
                                        <p:tgtEl>
                                          <p:spTgt spid="11267"/>
                                        </p:tgtEl>
                                        <p:attrNameLst>
                                          <p:attrName/>
                                        </p:attrNameLst>
                                      </p:cBhvr>
                                    </p:anim>
                                  </p:childTnLst>
                                </p:cTn>
                              </p:par>
                            </p:childTnLst>
                          </p:cTn>
                        </p:par>
                        <p:par>
                          <p:cTn id="12" fill="hold">
                            <p:stCondLst>
                              <p:cond delay="500"/>
                            </p:stCondLst>
                            <p:childTnLst>
                              <p:par>
                                <p:cTn id="13" presetID="5" presetClass="entr" presetSubtype="1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ольник 1"/>
          <p:cNvSpPr>
            <a:spLocks noChangeArrowheads="1"/>
          </p:cNvSpPr>
          <p:nvPr/>
        </p:nvSpPr>
        <p:spPr bwMode="auto">
          <a:xfrm>
            <a:off x="1643063" y="142875"/>
            <a:ext cx="6572250" cy="523220"/>
          </a:xfrm>
          <a:prstGeom prst="rect">
            <a:avLst/>
          </a:prstGeom>
          <a:noFill/>
          <a:ln w="9525">
            <a:noFill/>
            <a:miter lim="800000"/>
            <a:headEnd/>
            <a:tailEnd/>
          </a:ln>
        </p:spPr>
        <p:txBody>
          <a:bodyPr>
            <a:spAutoFit/>
          </a:bodyPr>
          <a:lstStyle/>
          <a:p>
            <a:pPr algn="ctr" eaLnBrk="0" hangingPunct="0"/>
            <a:r>
              <a:rPr lang="tt-RU" sz="2800" b="1" dirty="0" smtClean="0">
                <a:solidFill>
                  <a:srgbClr val="FF0000"/>
                </a:solidFill>
                <a:latin typeface="Times New Roman" pitchFamily="18" charset="0"/>
              </a:rPr>
              <a:t>Рустам Сабиров</a:t>
            </a:r>
            <a:endParaRPr lang="tt-RU" sz="2800" dirty="0">
              <a:solidFill>
                <a:srgbClr val="FF0000"/>
              </a:solidFill>
            </a:endParaRPr>
          </a:p>
        </p:txBody>
      </p:sp>
      <p:pic>
        <p:nvPicPr>
          <p:cNvPr id="13315" name="Рисунок 2" descr="C:\Users\Мударис\Desktop\Газизова\лауреаты все\Сабиров.JPG"/>
          <p:cNvPicPr>
            <a:picLocks noChangeAspect="1" noChangeArrowheads="1"/>
          </p:cNvPicPr>
          <p:nvPr/>
        </p:nvPicPr>
        <p:blipFill>
          <a:blip r:embed="rId2"/>
          <a:srcRect/>
          <a:stretch>
            <a:fillRect/>
          </a:stretch>
        </p:blipFill>
        <p:spPr bwMode="auto">
          <a:xfrm>
            <a:off x="0" y="714356"/>
            <a:ext cx="4314920" cy="4097195"/>
          </a:xfrm>
          <a:prstGeom prst="rect">
            <a:avLst/>
          </a:prstGeom>
          <a:noFill/>
          <a:ln w="9525">
            <a:noFill/>
            <a:miter lim="800000"/>
            <a:headEnd/>
            <a:tailEnd/>
          </a:ln>
        </p:spPr>
      </p:pic>
      <p:pic>
        <p:nvPicPr>
          <p:cNvPr id="4" name="Picture 4" descr="img108"/>
          <p:cNvPicPr>
            <a:picLocks noChangeAspect="1" noChangeArrowheads="1"/>
          </p:cNvPicPr>
          <p:nvPr/>
        </p:nvPicPr>
        <p:blipFill>
          <a:blip r:embed="rId3" cstate="print"/>
          <a:srcRect/>
          <a:stretch>
            <a:fillRect/>
          </a:stretch>
        </p:blipFill>
        <p:spPr bwMode="auto">
          <a:xfrm>
            <a:off x="4714877" y="3017383"/>
            <a:ext cx="3714776" cy="3840617"/>
          </a:xfrm>
          <a:prstGeom prst="rect">
            <a:avLst/>
          </a:prstGeom>
          <a:noFill/>
          <a:ln w="9525">
            <a:noFill/>
            <a:miter lim="800000"/>
            <a:headEnd/>
            <a:tailEnd/>
          </a:ln>
        </p:spPr>
      </p:pic>
      <p:sp>
        <p:nvSpPr>
          <p:cNvPr id="5" name="Прямоугольник 4"/>
          <p:cNvSpPr/>
          <p:nvPr/>
        </p:nvSpPr>
        <p:spPr>
          <a:xfrm>
            <a:off x="4643438" y="642918"/>
            <a:ext cx="4000528" cy="2308324"/>
          </a:xfrm>
          <a:prstGeom prst="rect">
            <a:avLst/>
          </a:prstGeom>
        </p:spPr>
        <p:txBody>
          <a:bodyPr wrap="square">
            <a:spAutoFit/>
          </a:bodyPr>
          <a:lstStyle/>
          <a:p>
            <a:pPr indent="449263" algn="ctr" eaLnBrk="0" hangingPunct="0"/>
            <a:r>
              <a:rPr lang="tt-RU" b="1" dirty="0" smtClean="0">
                <a:solidFill>
                  <a:srgbClr val="FF0000"/>
                </a:solidFill>
                <a:cs typeface="Times New Roman" pitchFamily="18" charset="0"/>
              </a:rPr>
              <a:t>Соңгы китабы - “Беглец”( “Качкын”) . Ул ике повестьне үз эченә ала: “Лесопарк” һәм “Беглец”. Шушы</a:t>
            </a:r>
            <a:r>
              <a:rPr lang="ru-RU" b="1" dirty="0" smtClean="0">
                <a:solidFill>
                  <a:srgbClr val="FF0000"/>
                </a:solidFill>
                <a:cs typeface="Times New Roman" pitchFamily="18" charset="0"/>
              </a:rPr>
              <a:t> </a:t>
            </a:r>
            <a:r>
              <a:rPr lang="tt-RU" b="1" dirty="0" smtClean="0">
                <a:solidFill>
                  <a:srgbClr val="FF0000"/>
                </a:solidFill>
                <a:cs typeface="Times New Roman" pitchFamily="18" charset="0"/>
              </a:rPr>
              <a:t>китабы белән ул бик зур уңышларга ирешә һәм   аңа 2007 нче елда  Г.Р. Державин исемендәге әдәбият премиясе бирелә.</a:t>
            </a:r>
            <a:endParaRPr lang="ru-RU"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arn(inHorizontal)">
                                      <p:cBhvr>
                                        <p:cTn id="7" dur="500"/>
                                        <p:tgtEl>
                                          <p:spTgt spid="13314"/>
                                        </p:tgtEl>
                                      </p:cBhvr>
                                    </p:animEffect>
                                  </p:childTnLst>
                                </p:cTn>
                              </p:par>
                            </p:childTnLst>
                          </p:cTn>
                        </p:par>
                        <p:par>
                          <p:cTn id="8" fill="hold">
                            <p:stCondLst>
                              <p:cond delay="500"/>
                            </p:stCondLst>
                            <p:childTnLst>
                              <p:par>
                                <p:cTn id="9" presetID="13" presetClass="entr" presetSubtype="16" fill="hold" nodeType="afterEffect">
                                  <p:stCondLst>
                                    <p:cond delay="0"/>
                                  </p:stCondLst>
                                  <p:childTnLst>
                                    <p:set>
                                      <p:cBhvr>
                                        <p:cTn id="10" dur="1" fill="hold">
                                          <p:stCondLst>
                                            <p:cond delay="0"/>
                                          </p:stCondLst>
                                        </p:cTn>
                                        <p:tgtEl>
                                          <p:spTgt spid="13315"/>
                                        </p:tgtEl>
                                        <p:attrNameLst>
                                          <p:attrName>style.visibility</p:attrName>
                                        </p:attrNameLst>
                                      </p:cBhvr>
                                      <p:to>
                                        <p:strVal val="visible"/>
                                      </p:to>
                                    </p:set>
                                    <p:animEffect transition="in" filter="plus(in)">
                                      <p:cBhvr>
                                        <p:cTn id="11" dur="2000"/>
                                        <p:tgtEl>
                                          <p:spTgt spid="13315"/>
                                        </p:tgtEl>
                                      </p:cBhvr>
                                    </p:animEffect>
                                  </p:childTnLst>
                                </p:cTn>
                              </p:par>
                            </p:childTnLst>
                          </p:cTn>
                        </p:par>
                        <p:par>
                          <p:cTn id="12" fill="hold">
                            <p:stCondLst>
                              <p:cond delay="2500"/>
                            </p:stCondLst>
                            <p:childTnLst>
                              <p:par>
                                <p:cTn id="13" presetID="50" presetClass="entr" presetSubtype="0" decel="10000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3"/>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ГОД ОСНОВАНИЯ-1557</a:t>
            </a:r>
            <a:endParaRPr lang="ru-RU" dirty="0"/>
          </a:p>
        </p:txBody>
      </p:sp>
      <p:pic>
        <p:nvPicPr>
          <p:cNvPr id="4" name="Содержимое 3" descr="Image 0004(1).jpg"/>
          <p:cNvPicPr>
            <a:picLocks noGrp="1" noChangeAspect="1"/>
          </p:cNvPicPr>
          <p:nvPr>
            <p:ph idx="1"/>
          </p:nvPr>
        </p:nvPicPr>
        <p:blipFill>
          <a:blip r:embed="rId2" cstate="print"/>
          <a:stretch>
            <a:fillRect/>
          </a:stretch>
        </p:blipFill>
        <p:spPr>
          <a:xfrm>
            <a:off x="803790" y="2249488"/>
            <a:ext cx="7536419" cy="4324350"/>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1357313" y="-22225"/>
            <a:ext cx="6881812" cy="830263"/>
          </a:xfrm>
          <a:prstGeom prst="rect">
            <a:avLst/>
          </a:prstGeom>
          <a:noFill/>
          <a:ln w="9525">
            <a:noFill/>
            <a:miter lim="800000"/>
            <a:headEnd/>
            <a:tailEnd/>
          </a:ln>
        </p:spPr>
        <p:txBody>
          <a:bodyPr anchor="ctr">
            <a:spAutoFit/>
          </a:bodyPr>
          <a:lstStyle/>
          <a:p>
            <a:pPr algn="ctr" eaLnBrk="0" hangingPunct="0"/>
            <a:r>
              <a:rPr lang="tt-RU" sz="2400" b="1" dirty="0" smtClean="0">
                <a:solidFill>
                  <a:srgbClr val="C00000"/>
                </a:solidFill>
              </a:rPr>
              <a:t>Рустем  Кутуй</a:t>
            </a:r>
            <a:endParaRPr lang="ru-RU" sz="2400" dirty="0">
              <a:solidFill>
                <a:srgbClr val="C00000"/>
              </a:solidFill>
            </a:endParaRPr>
          </a:p>
          <a:p>
            <a:pPr algn="ctr" eaLnBrk="0" hangingPunct="0"/>
            <a:endParaRPr lang="tt-RU" sz="2400" dirty="0">
              <a:solidFill>
                <a:srgbClr val="C00000"/>
              </a:solidFill>
            </a:endParaRPr>
          </a:p>
        </p:txBody>
      </p:sp>
      <p:pic>
        <p:nvPicPr>
          <p:cNvPr id="15363" name="Рисунок 2" descr="C:\Users\Мударис\Desktop\Газизова\лауреаты все\Рустем Кутуй.JPG"/>
          <p:cNvPicPr>
            <a:picLocks noChangeAspect="1" noChangeArrowheads="1"/>
          </p:cNvPicPr>
          <p:nvPr/>
        </p:nvPicPr>
        <p:blipFill>
          <a:blip r:embed="rId2"/>
          <a:srcRect/>
          <a:stretch>
            <a:fillRect/>
          </a:stretch>
        </p:blipFill>
        <p:spPr bwMode="auto">
          <a:xfrm>
            <a:off x="0" y="642918"/>
            <a:ext cx="5000628" cy="3961626"/>
          </a:xfrm>
          <a:prstGeom prst="rect">
            <a:avLst/>
          </a:prstGeom>
          <a:noFill/>
          <a:ln w="9525">
            <a:noFill/>
            <a:miter lim="800000"/>
            <a:headEnd/>
            <a:tailEnd/>
          </a:ln>
        </p:spPr>
      </p:pic>
      <p:pic>
        <p:nvPicPr>
          <p:cNvPr id="4" name="Picture 2" descr="C:\Users\Мударис\Desktop\друган\img097.jpg"/>
          <p:cNvPicPr>
            <a:picLocks noChangeAspect="1" noChangeArrowheads="1"/>
          </p:cNvPicPr>
          <p:nvPr/>
        </p:nvPicPr>
        <p:blipFill>
          <a:blip r:embed="rId3" cstate="print"/>
          <a:srcRect/>
          <a:stretch>
            <a:fillRect/>
          </a:stretch>
        </p:blipFill>
        <p:spPr bwMode="auto">
          <a:xfrm>
            <a:off x="5929322" y="3151192"/>
            <a:ext cx="3214678" cy="3706807"/>
          </a:xfrm>
          <a:prstGeom prst="rect">
            <a:avLst/>
          </a:prstGeom>
          <a:noFill/>
          <a:ln w="9525">
            <a:noFill/>
            <a:miter lim="800000"/>
            <a:headEnd/>
            <a:tailEnd/>
          </a:ln>
        </p:spPr>
      </p:pic>
      <p:sp>
        <p:nvSpPr>
          <p:cNvPr id="6" name="Прямоугольник 5"/>
          <p:cNvSpPr/>
          <p:nvPr/>
        </p:nvSpPr>
        <p:spPr>
          <a:xfrm>
            <a:off x="5072066" y="785794"/>
            <a:ext cx="4071934" cy="1938992"/>
          </a:xfrm>
          <a:prstGeom prst="rect">
            <a:avLst/>
          </a:prstGeom>
        </p:spPr>
        <p:txBody>
          <a:bodyPr wrap="square">
            <a:spAutoFit/>
          </a:bodyPr>
          <a:lstStyle/>
          <a:p>
            <a:r>
              <a:rPr lang="tt-RU" sz="2000" b="1" dirty="0" smtClean="0">
                <a:solidFill>
                  <a:srgbClr val="C00000"/>
                </a:solidFill>
                <a:cs typeface="Times New Roman" pitchFamily="18" charset="0"/>
              </a:rPr>
              <a:t>2009 елда “Җил профиле”/“Профиль ветра” китабы республиканың Гавриил Романович Державин исемендәге премиясенә лаек дип табыла</a:t>
            </a:r>
            <a:endParaRPr lang="ru-RU"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
                                          </p:val>
                                        </p:tav>
                                        <p:tav tm="100000">
                                          <p:val>
                                            <p:strVal val="#ppt_x"/>
                                          </p:val>
                                        </p:tav>
                                      </p:tavLst>
                                    </p:anim>
                                    <p:anim calcmode="lin" valueType="num">
                                      <p:cBhvr>
                                        <p:cTn id="9" dur="1000" fill="hold"/>
                                        <p:tgtEl>
                                          <p:spTgt spid="1536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2" presetClass="entr" presetSubtype="0" fill="hold" nodeType="afterEffect">
                                  <p:stCondLst>
                                    <p:cond delay="0"/>
                                  </p:stCondLst>
                                  <p:childTnLst>
                                    <p:set>
                                      <p:cBhvr>
                                        <p:cTn id="12" dur="1" fill="hold">
                                          <p:stCondLst>
                                            <p:cond delay="0"/>
                                          </p:stCondLst>
                                        </p:cTn>
                                        <p:tgtEl>
                                          <p:spTgt spid="15363"/>
                                        </p:tgtEl>
                                        <p:attrNameLst>
                                          <p:attrName>style.visibility</p:attrName>
                                        </p:attrNameLst>
                                      </p:cBhvr>
                                      <p:to>
                                        <p:strVal val="visible"/>
                                      </p:to>
                                    </p:set>
                                    <p:animScale>
                                      <p:cBhvr>
                                        <p:cTn id="13" dur="1000" decel="50000" fill="hold">
                                          <p:stCondLst>
                                            <p:cond delay="0"/>
                                          </p:stCondLst>
                                        </p:cTn>
                                        <p:tgtEl>
                                          <p:spTgt spid="1536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5363"/>
                                        </p:tgtEl>
                                        <p:attrNameLst>
                                          <p:attrName>ppt_x</p:attrName>
                                          <p:attrName>ppt_y</p:attrName>
                                        </p:attrNameLst>
                                      </p:cBhvr>
                                    </p:animMotion>
                                    <p:animEffect transition="in" filter="fade">
                                      <p:cBhvr>
                                        <p:cTn id="15" dur="1000"/>
                                        <p:tgtEl>
                                          <p:spTgt spid="15363"/>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3"/>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143000"/>
          </a:xfrm>
        </p:spPr>
        <p:txBody>
          <a:bodyPr>
            <a:normAutofit fontScale="90000"/>
          </a:bodyPr>
          <a:lstStyle/>
          <a:p>
            <a:r>
              <a:rPr lang="ru-RU" dirty="0" smtClean="0"/>
              <a:t>Белозерцев Анатолий Константинович </a:t>
            </a:r>
            <a:br>
              <a:rPr lang="ru-RU" dirty="0" smtClean="0"/>
            </a:br>
            <a:endParaRPr lang="ru-RU" dirty="0"/>
          </a:p>
        </p:txBody>
      </p:sp>
      <p:sp>
        <p:nvSpPr>
          <p:cNvPr id="3" name="Содержимое 2"/>
          <p:cNvSpPr>
            <a:spLocks noGrp="1"/>
          </p:cNvSpPr>
          <p:nvPr>
            <p:ph idx="1"/>
          </p:nvPr>
        </p:nvSpPr>
        <p:spPr>
          <a:xfrm>
            <a:off x="214282" y="1600200"/>
            <a:ext cx="7072362" cy="5257800"/>
          </a:xfrm>
        </p:spPr>
        <p:txBody>
          <a:bodyPr>
            <a:normAutofit/>
          </a:bodyPr>
          <a:lstStyle/>
          <a:p>
            <a:pPr algn="just">
              <a:buNone/>
            </a:pPr>
            <a:r>
              <a:rPr lang="ru-RU" dirty="0" smtClean="0"/>
              <a:t>Родился 16 июля 1941 года в рабочем поселке Лаишево Татарской АССР. Автор многих книг. В настоящее время возглавляет государственное унитарное предприятие  «Учебно-информационный центр при Управлении МНС России по </a:t>
            </a:r>
            <a:r>
              <a:rPr lang="ru-RU" dirty="0" err="1" smtClean="0"/>
              <a:t>Че-лябинской</a:t>
            </a:r>
            <a:r>
              <a:rPr lang="ru-RU" dirty="0" smtClean="0"/>
              <a:t> области» и редактирует газету «Налоговые вести»</a:t>
            </a:r>
            <a:endParaRPr lang="ru-RU" dirty="0"/>
          </a:p>
        </p:txBody>
      </p:sp>
      <p:pic>
        <p:nvPicPr>
          <p:cNvPr id="26626" name="Picture 2"/>
          <p:cNvPicPr>
            <a:picLocks noChangeAspect="1" noChangeArrowheads="1"/>
          </p:cNvPicPr>
          <p:nvPr/>
        </p:nvPicPr>
        <p:blipFill>
          <a:blip r:embed="rId2"/>
          <a:srcRect/>
          <a:stretch>
            <a:fillRect/>
          </a:stretch>
        </p:blipFill>
        <p:spPr bwMode="auto">
          <a:xfrm>
            <a:off x="7286625" y="2071678"/>
            <a:ext cx="1857375" cy="29289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4638"/>
            <a:ext cx="8929718" cy="796908"/>
          </a:xfrm>
        </p:spPr>
        <p:txBody>
          <a:bodyPr>
            <a:normAutofit fontScale="90000"/>
          </a:bodyPr>
          <a:lstStyle/>
          <a:p>
            <a:r>
              <a:rPr lang="ru-RU" dirty="0" smtClean="0"/>
              <a:t/>
            </a:r>
            <a:br>
              <a:rPr lang="ru-RU" dirty="0" smtClean="0"/>
            </a:br>
            <a:r>
              <a:rPr lang="ru-RU" dirty="0" smtClean="0"/>
              <a:t> Ибрагимова  Наиля </a:t>
            </a:r>
            <a:r>
              <a:rPr lang="ru-RU" dirty="0" err="1" smtClean="0"/>
              <a:t>Нургазизовна</a:t>
            </a:r>
            <a:r>
              <a:rPr lang="ru-RU" dirty="0" smtClean="0"/>
              <a:t/>
            </a:r>
            <a:br>
              <a:rPr lang="ru-RU" dirty="0" smtClean="0"/>
            </a:br>
            <a:endParaRPr lang="ru-RU" dirty="0"/>
          </a:p>
        </p:txBody>
      </p:sp>
      <p:sp>
        <p:nvSpPr>
          <p:cNvPr id="3" name="Содержимое 2"/>
          <p:cNvSpPr>
            <a:spLocks noGrp="1"/>
          </p:cNvSpPr>
          <p:nvPr>
            <p:ph idx="1"/>
          </p:nvPr>
        </p:nvSpPr>
        <p:spPr>
          <a:xfrm>
            <a:off x="0" y="1600200"/>
            <a:ext cx="7924800" cy="4525963"/>
          </a:xfrm>
        </p:spPr>
        <p:txBody>
          <a:bodyPr>
            <a:normAutofit/>
          </a:bodyPr>
          <a:lstStyle/>
          <a:p>
            <a:pPr>
              <a:buNone/>
            </a:pPr>
            <a:r>
              <a:rPr lang="ru-RU" sz="3200" dirty="0" smtClean="0"/>
              <a:t>Родилась 05 августа 1945 г.  в селе </a:t>
            </a:r>
            <a:r>
              <a:rPr lang="ru-RU" sz="3200" dirty="0" err="1" smtClean="0"/>
              <a:t>Атабаево</a:t>
            </a:r>
            <a:r>
              <a:rPr lang="ru-RU" sz="3200" dirty="0" smtClean="0"/>
              <a:t> </a:t>
            </a:r>
            <a:r>
              <a:rPr lang="ru-RU" sz="3200" dirty="0" err="1" smtClean="0"/>
              <a:t>Лаишевского</a:t>
            </a:r>
            <a:r>
              <a:rPr lang="ru-RU" sz="3200" dirty="0" smtClean="0"/>
              <a:t> района РТ.</a:t>
            </a:r>
          </a:p>
          <a:p>
            <a:pPr>
              <a:buNone/>
            </a:pPr>
            <a:r>
              <a:rPr lang="ru-RU" sz="3200" dirty="0" smtClean="0"/>
              <a:t>Артистка Татарского академического </a:t>
            </a:r>
          </a:p>
          <a:p>
            <a:pPr>
              <a:buNone/>
            </a:pPr>
            <a:r>
              <a:rPr lang="ru-RU" sz="3200" dirty="0" smtClean="0"/>
              <a:t>театра.</a:t>
            </a:r>
          </a:p>
          <a:p>
            <a:pPr>
              <a:buNone/>
            </a:pPr>
            <a:r>
              <a:rPr lang="ru-RU" sz="3200" dirty="0" smtClean="0"/>
              <a:t>Заслуженная артистка РТ — 1991, </a:t>
            </a:r>
          </a:p>
          <a:p>
            <a:pPr>
              <a:buNone/>
            </a:pPr>
            <a:r>
              <a:rPr lang="ru-RU" sz="3200" dirty="0" smtClean="0"/>
              <a:t>Народная артистка РТ – 2010</a:t>
            </a:r>
          </a:p>
          <a:p>
            <a:pPr>
              <a:buNone/>
            </a:pPr>
            <a:r>
              <a:rPr lang="ru-RU" dirty="0" smtClean="0"/>
              <a:t> </a:t>
            </a:r>
            <a:endParaRPr lang="ru-RU" dirty="0"/>
          </a:p>
        </p:txBody>
      </p:sp>
      <p:pic>
        <p:nvPicPr>
          <p:cNvPr id="4" name="Рисунок 3" descr="117.jpg"/>
          <p:cNvPicPr>
            <a:picLocks noChangeAspect="1"/>
          </p:cNvPicPr>
          <p:nvPr/>
        </p:nvPicPr>
        <p:blipFill>
          <a:blip r:embed="rId2"/>
          <a:stretch>
            <a:fillRect/>
          </a:stretch>
        </p:blipFill>
        <p:spPr>
          <a:xfrm>
            <a:off x="6929454" y="3429000"/>
            <a:ext cx="2214546" cy="3000396"/>
          </a:xfrm>
          <a:prstGeom prst="rect">
            <a:avLst/>
          </a:prstGeom>
        </p:spPr>
      </p:pic>
      <p:pic>
        <p:nvPicPr>
          <p:cNvPr id="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543956" cy="796908"/>
          </a:xfrm>
        </p:spPr>
        <p:txBody>
          <a:bodyPr>
            <a:normAutofit fontScale="90000"/>
          </a:bodyPr>
          <a:lstStyle/>
          <a:p>
            <a:pPr algn="ctr"/>
            <a:r>
              <a:rPr lang="ru-RU" dirty="0" smtClean="0"/>
              <a:t/>
            </a:r>
            <a:br>
              <a:rPr lang="ru-RU" dirty="0" smtClean="0"/>
            </a:br>
            <a:r>
              <a:rPr lang="ru-RU" dirty="0" err="1" smtClean="0"/>
              <a:t>Нуруллин</a:t>
            </a:r>
            <a:r>
              <a:rPr lang="ru-RU" dirty="0" smtClean="0"/>
              <a:t> </a:t>
            </a:r>
            <a:r>
              <a:rPr lang="ru-RU" dirty="0" err="1" smtClean="0"/>
              <a:t>Гата</a:t>
            </a:r>
            <a:r>
              <a:rPr lang="ru-RU" dirty="0" smtClean="0"/>
              <a:t> Исаевич </a:t>
            </a:r>
            <a:br>
              <a:rPr lang="ru-RU" dirty="0" smtClean="0"/>
            </a:br>
            <a:endParaRPr lang="ru-RU" dirty="0"/>
          </a:p>
        </p:txBody>
      </p:sp>
      <p:sp>
        <p:nvSpPr>
          <p:cNvPr id="3" name="Содержимое 2"/>
          <p:cNvSpPr>
            <a:spLocks noGrp="1"/>
          </p:cNvSpPr>
          <p:nvPr>
            <p:ph idx="1"/>
          </p:nvPr>
        </p:nvSpPr>
        <p:spPr>
          <a:xfrm>
            <a:off x="214282" y="1600200"/>
            <a:ext cx="6186502" cy="5257800"/>
          </a:xfrm>
        </p:spPr>
        <p:txBody>
          <a:bodyPr>
            <a:normAutofit lnSpcReduction="10000"/>
          </a:bodyPr>
          <a:lstStyle/>
          <a:p>
            <a:pPr algn="just">
              <a:buNone/>
            </a:pPr>
            <a:r>
              <a:rPr lang="ru-RU" sz="2800" dirty="0" smtClean="0">
                <a:latin typeface="Tahoma" pitchFamily="34" charset="0"/>
                <a:cs typeface="Tahoma" pitchFamily="34" charset="0"/>
              </a:rPr>
              <a:t>Один из выдающихся артистов Татарского государственного театра драмы и комедии, </a:t>
            </a:r>
          </a:p>
          <a:p>
            <a:pPr algn="just">
              <a:buNone/>
            </a:pPr>
            <a:r>
              <a:rPr lang="ru-RU" sz="2800" dirty="0" smtClean="0">
                <a:latin typeface="Tahoma" pitchFamily="34" charset="0"/>
                <a:cs typeface="Tahoma" pitchFamily="34" charset="0"/>
              </a:rPr>
              <a:t>Родился в 9.05.1923 г. в д.Епанчина </a:t>
            </a:r>
            <a:r>
              <a:rPr lang="ru-RU" sz="2800" dirty="0" err="1" smtClean="0">
                <a:latin typeface="Tahoma" pitchFamily="34" charset="0"/>
                <a:cs typeface="Tahoma" pitchFamily="34" charset="0"/>
              </a:rPr>
              <a:t>Лаишевского</a:t>
            </a:r>
            <a:r>
              <a:rPr lang="ru-RU" sz="2800" dirty="0" smtClean="0">
                <a:latin typeface="Tahoma" pitchFamily="34" charset="0"/>
                <a:cs typeface="Tahoma" pitchFamily="34" charset="0"/>
              </a:rPr>
              <a:t> района.-10.02.2001 г.Казань).Сыграл свыше 60 ролей.</a:t>
            </a:r>
          </a:p>
          <a:p>
            <a:pPr algn="just">
              <a:buNone/>
            </a:pPr>
            <a:r>
              <a:rPr lang="ru-RU" sz="2800" dirty="0" smtClean="0">
                <a:latin typeface="Tahoma" pitchFamily="34" charset="0"/>
                <a:cs typeface="Tahoma" pitchFamily="34" charset="0"/>
              </a:rPr>
              <a:t> За вклад в развитие театрального искусства в 1980 году ему присвоено почетное звание «Народный артист Татарской АССР".</a:t>
            </a:r>
            <a:endParaRPr lang="ru-RU" sz="2800" dirty="0">
              <a:latin typeface="Tahoma" pitchFamily="34" charset="0"/>
              <a:cs typeface="Tahoma" pitchFamily="34" charset="0"/>
            </a:endParaRPr>
          </a:p>
        </p:txBody>
      </p:sp>
      <p:pic>
        <p:nvPicPr>
          <p:cNvPr id="27650" name="Picture 2"/>
          <p:cNvPicPr>
            <a:picLocks noChangeAspect="1" noChangeArrowheads="1"/>
          </p:cNvPicPr>
          <p:nvPr/>
        </p:nvPicPr>
        <p:blipFill>
          <a:blip r:embed="rId2"/>
          <a:srcRect/>
          <a:stretch>
            <a:fillRect/>
          </a:stretch>
        </p:blipFill>
        <p:spPr bwMode="auto">
          <a:xfrm>
            <a:off x="6559315" y="3071786"/>
            <a:ext cx="2584685" cy="37862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r>
              <a:rPr lang="ru-RU" dirty="0" err="1" smtClean="0"/>
              <a:t>Фирдаус</a:t>
            </a:r>
            <a:r>
              <a:rPr lang="ru-RU" dirty="0" smtClean="0"/>
              <a:t> </a:t>
            </a:r>
            <a:r>
              <a:rPr lang="ru-RU" dirty="0" err="1" smtClean="0"/>
              <a:t>Ахтямова</a:t>
            </a:r>
            <a:r>
              <a:rPr lang="ru-RU" dirty="0" smtClean="0"/>
              <a:t> </a:t>
            </a:r>
            <a:endParaRPr lang="ru-RU" dirty="0"/>
          </a:p>
        </p:txBody>
      </p:sp>
      <p:pic>
        <p:nvPicPr>
          <p:cNvPr id="28674" name="Picture 2"/>
          <p:cNvPicPr>
            <a:picLocks noGrp="1" noChangeAspect="1" noChangeArrowheads="1"/>
          </p:cNvPicPr>
          <p:nvPr>
            <p:ph idx="1"/>
          </p:nvPr>
        </p:nvPicPr>
        <p:blipFill>
          <a:blip r:embed="rId2"/>
          <a:stretch>
            <a:fillRect/>
          </a:stretch>
        </p:blipFill>
        <p:spPr bwMode="auto">
          <a:xfrm>
            <a:off x="5929322" y="2143116"/>
            <a:ext cx="2896760" cy="4324350"/>
          </a:xfrm>
          <a:prstGeom prst="rect">
            <a:avLst/>
          </a:prstGeom>
          <a:noFill/>
          <a:ln w="9525">
            <a:noFill/>
            <a:miter lim="800000"/>
            <a:headEnd/>
            <a:tailEnd/>
          </a:ln>
          <a:effectLst/>
        </p:spPr>
      </p:pic>
      <p:sp>
        <p:nvSpPr>
          <p:cNvPr id="5" name="Прямоугольник 4"/>
          <p:cNvSpPr/>
          <p:nvPr/>
        </p:nvSpPr>
        <p:spPr>
          <a:xfrm>
            <a:off x="0" y="1571612"/>
            <a:ext cx="6858000" cy="923330"/>
          </a:xfrm>
          <a:prstGeom prst="rect">
            <a:avLst/>
          </a:prstGeom>
        </p:spPr>
        <p:txBody>
          <a:bodyPr wrap="square">
            <a:spAutoFit/>
          </a:bodyPr>
          <a:lstStyle/>
          <a:p>
            <a:endParaRPr lang="ru-RU" dirty="0" smtClean="0"/>
          </a:p>
          <a:p>
            <a:r>
              <a:rPr lang="ru-RU" dirty="0" smtClean="0"/>
              <a:t> </a:t>
            </a:r>
          </a:p>
          <a:p>
            <a:r>
              <a:rPr lang="ru-RU" dirty="0" smtClean="0"/>
              <a:t> </a:t>
            </a:r>
            <a:endParaRPr lang="ru-RU" dirty="0"/>
          </a:p>
        </p:txBody>
      </p:sp>
      <p:sp>
        <p:nvSpPr>
          <p:cNvPr id="6" name="Прямоугольник 5"/>
          <p:cNvSpPr/>
          <p:nvPr/>
        </p:nvSpPr>
        <p:spPr>
          <a:xfrm>
            <a:off x="142844" y="1285860"/>
            <a:ext cx="6000792" cy="7448193"/>
          </a:xfrm>
          <a:prstGeom prst="rect">
            <a:avLst/>
          </a:prstGeom>
        </p:spPr>
        <p:txBody>
          <a:bodyPr wrap="square">
            <a:spAutoFit/>
          </a:bodyPr>
          <a:lstStyle/>
          <a:p>
            <a:endParaRPr lang="ru-RU" dirty="0" smtClean="0"/>
          </a:p>
          <a:p>
            <a:r>
              <a:rPr lang="ru-RU" dirty="0" smtClean="0"/>
              <a:t> </a:t>
            </a:r>
            <a:r>
              <a:rPr lang="ru-RU" sz="2800" dirty="0" smtClean="0"/>
              <a:t>Родилась 21 июля 1939 года в селе </a:t>
            </a:r>
            <a:r>
              <a:rPr lang="ru-RU" sz="2800" dirty="0" err="1" smtClean="0"/>
              <a:t>Курманаково</a:t>
            </a:r>
            <a:r>
              <a:rPr lang="ru-RU" sz="2800" dirty="0" smtClean="0"/>
              <a:t>  </a:t>
            </a:r>
            <a:r>
              <a:rPr lang="ru-RU" sz="2800" dirty="0" err="1" smtClean="0"/>
              <a:t>Лаишевского</a:t>
            </a:r>
            <a:r>
              <a:rPr lang="ru-RU" sz="2800" dirty="0" smtClean="0"/>
              <a:t> района ТАССР.</a:t>
            </a:r>
          </a:p>
          <a:p>
            <a:r>
              <a:rPr lang="ru-RU" sz="2800" dirty="0" smtClean="0"/>
              <a:t>В 1986 году ей присвоено звание Заслуженный артист ТАССР, а в 1996 году из рук Президента Республики Татарстан она получила награду – звание «Народный артист Республики Татарстан</a:t>
            </a:r>
            <a:r>
              <a:rPr lang="ru-RU" dirty="0" smtClean="0"/>
              <a:t>» </a:t>
            </a:r>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pic>
        <p:nvPicPr>
          <p:cNvPr id="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143000"/>
          </a:xfrm>
        </p:spPr>
        <p:txBody>
          <a:bodyPr>
            <a:normAutofit/>
          </a:bodyPr>
          <a:lstStyle/>
          <a:p>
            <a:r>
              <a:rPr lang="ru-RU" dirty="0" err="1" smtClean="0"/>
              <a:t>Хайруллина</a:t>
            </a:r>
            <a:r>
              <a:rPr lang="ru-RU" dirty="0" smtClean="0"/>
              <a:t> </a:t>
            </a:r>
            <a:r>
              <a:rPr lang="ru-RU" dirty="0" err="1" smtClean="0"/>
              <a:t>Фирдаус</a:t>
            </a:r>
            <a:r>
              <a:rPr lang="ru-RU" dirty="0" smtClean="0"/>
              <a:t> </a:t>
            </a:r>
            <a:r>
              <a:rPr lang="ru-RU" dirty="0" err="1" smtClean="0"/>
              <a:t>Хабибулловна</a:t>
            </a:r>
            <a:endParaRPr lang="ru-RU" dirty="0"/>
          </a:p>
        </p:txBody>
      </p:sp>
      <p:sp>
        <p:nvSpPr>
          <p:cNvPr id="3" name="Содержимое 2"/>
          <p:cNvSpPr>
            <a:spLocks noGrp="1"/>
          </p:cNvSpPr>
          <p:nvPr>
            <p:ph idx="1"/>
          </p:nvPr>
        </p:nvSpPr>
        <p:spPr>
          <a:xfrm>
            <a:off x="0" y="1600200"/>
            <a:ext cx="9001156" cy="4525963"/>
          </a:xfrm>
        </p:spPr>
        <p:txBody>
          <a:bodyPr/>
          <a:lstStyle/>
          <a:p>
            <a:pPr algn="r">
              <a:buNone/>
            </a:pPr>
            <a:r>
              <a:rPr lang="ru-RU" dirty="0" smtClean="0"/>
              <a:t>                      </a:t>
            </a:r>
            <a:r>
              <a:rPr lang="ru-RU" sz="2800" dirty="0" smtClean="0"/>
              <a:t>4.01.1951 </a:t>
            </a:r>
            <a:r>
              <a:rPr lang="ru-RU" sz="2800" dirty="0" err="1" smtClean="0"/>
              <a:t>с.Агайбашево</a:t>
            </a:r>
            <a:r>
              <a:rPr lang="ru-RU" sz="2800" dirty="0" smtClean="0"/>
              <a:t> </a:t>
            </a:r>
            <a:r>
              <a:rPr lang="ru-RU" sz="2800" dirty="0" err="1" smtClean="0"/>
              <a:t>Лаишевского</a:t>
            </a:r>
            <a:endParaRPr lang="ru-RU" sz="2800" dirty="0" smtClean="0"/>
          </a:p>
          <a:p>
            <a:pPr algn="r">
              <a:buNone/>
            </a:pPr>
            <a:r>
              <a:rPr lang="ru-RU" sz="2800" dirty="0" smtClean="0"/>
              <a:t>                             района ТАССР-15.07.2003 г.Казань)</a:t>
            </a:r>
          </a:p>
          <a:p>
            <a:pPr algn="r">
              <a:buNone/>
            </a:pPr>
            <a:r>
              <a:rPr lang="ru-RU" sz="2800" dirty="0" smtClean="0"/>
              <a:t>Заслуженная артистка ТАССР (1983)</a:t>
            </a:r>
          </a:p>
          <a:p>
            <a:pPr algn="r">
              <a:buNone/>
            </a:pPr>
            <a:r>
              <a:rPr lang="ru-RU" sz="2800" dirty="0" smtClean="0"/>
              <a:t>Народная артистка РТ (1995)</a:t>
            </a:r>
          </a:p>
          <a:p>
            <a:pPr algn="r">
              <a:buNone/>
            </a:pPr>
            <a:r>
              <a:rPr lang="ru-RU" sz="2800" dirty="0" smtClean="0"/>
              <a:t>Заслуженная артистка РФ (2002)</a:t>
            </a:r>
          </a:p>
          <a:p>
            <a:pPr>
              <a:buNone/>
            </a:pPr>
            <a:endParaRPr lang="ru-RU" dirty="0"/>
          </a:p>
        </p:txBody>
      </p:sp>
      <p:pic>
        <p:nvPicPr>
          <p:cNvPr id="4" name="Рисунок 3" descr="hayrullina.jpg"/>
          <p:cNvPicPr>
            <a:picLocks noChangeAspect="1"/>
          </p:cNvPicPr>
          <p:nvPr/>
        </p:nvPicPr>
        <p:blipFill>
          <a:blip r:embed="rId2"/>
          <a:stretch>
            <a:fillRect/>
          </a:stretch>
        </p:blipFill>
        <p:spPr>
          <a:xfrm>
            <a:off x="0" y="2000240"/>
            <a:ext cx="2857500" cy="3810000"/>
          </a:xfrm>
          <a:prstGeom prst="rect">
            <a:avLst/>
          </a:prstGeom>
        </p:spPr>
      </p:pic>
      <p:pic>
        <p:nvPicPr>
          <p:cNvPr id="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654032"/>
          </a:xfrm>
        </p:spPr>
        <p:txBody>
          <a:bodyPr>
            <a:normAutofit fontScale="90000"/>
          </a:bodyPr>
          <a:lstStyle/>
          <a:p>
            <a:r>
              <a:rPr lang="ru-RU" dirty="0" smtClean="0">
                <a:solidFill>
                  <a:srgbClr val="FF0000"/>
                </a:solidFill>
              </a:rPr>
              <a:t/>
            </a:r>
            <a:br>
              <a:rPr lang="ru-RU" dirty="0" smtClean="0">
                <a:solidFill>
                  <a:srgbClr val="FF0000"/>
                </a:solidFill>
              </a:rPr>
            </a:br>
            <a:r>
              <a:rPr lang="ru-RU" dirty="0" smtClean="0">
                <a:solidFill>
                  <a:srgbClr val="FF0000"/>
                </a:solidFill>
              </a:rPr>
              <a:t>       Система образования</a:t>
            </a:r>
            <a:br>
              <a:rPr lang="ru-RU" dirty="0" smtClean="0">
                <a:solidFill>
                  <a:srgbClr val="FF0000"/>
                </a:solidFill>
              </a:rPr>
            </a:br>
            <a:endParaRPr lang="ru-RU" dirty="0">
              <a:solidFill>
                <a:srgbClr val="FF0000"/>
              </a:solidFill>
            </a:endParaRPr>
          </a:p>
        </p:txBody>
      </p:sp>
      <p:sp>
        <p:nvSpPr>
          <p:cNvPr id="3" name="Содержимое 2"/>
          <p:cNvSpPr>
            <a:spLocks noGrp="1"/>
          </p:cNvSpPr>
          <p:nvPr>
            <p:ph idx="1"/>
          </p:nvPr>
        </p:nvSpPr>
        <p:spPr>
          <a:xfrm>
            <a:off x="0" y="1000108"/>
            <a:ext cx="9144000" cy="5857892"/>
          </a:xfrm>
        </p:spPr>
        <p:txBody>
          <a:bodyPr>
            <a:normAutofit lnSpcReduction="10000"/>
          </a:bodyPr>
          <a:lstStyle/>
          <a:p>
            <a:pPr algn="just"/>
            <a:r>
              <a:rPr lang="ru-RU" sz="3100" dirty="0" smtClean="0"/>
              <a:t>В районе действуют  24 школы</a:t>
            </a:r>
          </a:p>
          <a:p>
            <a:pPr algn="just">
              <a:buNone/>
            </a:pPr>
            <a:r>
              <a:rPr lang="ru-RU" sz="3100" dirty="0" smtClean="0"/>
              <a:t> (из них 17 средних и 7 основных </a:t>
            </a:r>
          </a:p>
          <a:p>
            <a:pPr algn="just">
              <a:buNone/>
            </a:pPr>
            <a:r>
              <a:rPr lang="ru-RU" sz="3100" dirty="0" smtClean="0"/>
              <a:t> школ)   в     которых    обучается</a:t>
            </a:r>
          </a:p>
          <a:p>
            <a:pPr algn="just">
              <a:buNone/>
            </a:pPr>
            <a:r>
              <a:rPr lang="ru-RU" sz="3100" dirty="0" smtClean="0"/>
              <a:t> 3287 учеников, </a:t>
            </a:r>
          </a:p>
          <a:p>
            <a:pPr algn="just">
              <a:buNone/>
            </a:pPr>
            <a:r>
              <a:rPr lang="ru-RU" sz="3100" dirty="0" smtClean="0"/>
              <a:t>по национальному составу – русских 2145 учеников,</a:t>
            </a:r>
          </a:p>
          <a:p>
            <a:pPr algn="just">
              <a:buNone/>
            </a:pPr>
            <a:r>
              <a:rPr lang="ru-RU" sz="3100" dirty="0" smtClean="0"/>
              <a:t>820 татарской национальности, </a:t>
            </a:r>
          </a:p>
          <a:p>
            <a:pPr algn="just">
              <a:buNone/>
            </a:pPr>
            <a:r>
              <a:rPr lang="ru-RU" sz="3100" dirty="0" smtClean="0"/>
              <a:t>смешенные браки-322</a:t>
            </a:r>
          </a:p>
          <a:p>
            <a:pPr algn="just">
              <a:buNone/>
            </a:pPr>
            <a:r>
              <a:rPr lang="ru-RU" sz="3100" dirty="0" smtClean="0"/>
              <a:t>Школа –интернат для слабовидящих детей </a:t>
            </a:r>
          </a:p>
          <a:p>
            <a:pPr algn="just">
              <a:buNone/>
            </a:pPr>
            <a:r>
              <a:rPr lang="ru-RU" sz="3100" dirty="0" smtClean="0"/>
              <a:t>8 вида и Детский дом.</a:t>
            </a:r>
            <a:r>
              <a:rPr lang="ru-RU" sz="3100" i="1" dirty="0" smtClean="0"/>
              <a:t> </a:t>
            </a:r>
          </a:p>
          <a:p>
            <a:pPr algn="just">
              <a:buNone/>
            </a:pPr>
            <a:r>
              <a:rPr lang="ru-RU" sz="3100" i="1" dirty="0" smtClean="0"/>
              <a:t>Муниципальное учреждение «Музей </a:t>
            </a:r>
            <a:r>
              <a:rPr lang="ru-RU" sz="3100" i="1" dirty="0" err="1" smtClean="0"/>
              <a:t>Лаишевского</a:t>
            </a:r>
            <a:r>
              <a:rPr lang="ru-RU" sz="3100" i="1" dirty="0" smtClean="0"/>
              <a:t> края»</a:t>
            </a:r>
            <a:endParaRPr lang="ru-RU" sz="3100" dirty="0" smtClean="0"/>
          </a:p>
          <a:p>
            <a:endParaRPr lang="ru-RU" dirty="0" smtClean="0"/>
          </a:p>
          <a:p>
            <a:endParaRPr lang="ru-RU" dirty="0" smtClean="0"/>
          </a:p>
          <a:p>
            <a:pPr>
              <a:buNone/>
            </a:pPr>
            <a:endParaRPr lang="ru-RU" dirty="0"/>
          </a:p>
        </p:txBody>
      </p:sp>
      <p:pic>
        <p:nvPicPr>
          <p:cNvPr id="6" name="Рисунок 5" descr="загруженное (1).jpg"/>
          <p:cNvPicPr>
            <a:picLocks noChangeAspect="1"/>
          </p:cNvPicPr>
          <p:nvPr/>
        </p:nvPicPr>
        <p:blipFill>
          <a:blip r:embed="rId2"/>
          <a:stretch>
            <a:fillRect/>
          </a:stretch>
        </p:blipFill>
        <p:spPr>
          <a:xfrm>
            <a:off x="6357950" y="214290"/>
            <a:ext cx="2786050" cy="2786082"/>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686800" cy="1868478"/>
          </a:xfrm>
        </p:spPr>
        <p:txBody>
          <a:bodyPr>
            <a:normAutofit fontScale="90000"/>
          </a:bodyPr>
          <a:lstStyle/>
          <a:p>
            <a:r>
              <a:rPr lang="ru-RU" sz="4400" dirty="0" smtClean="0"/>
              <a:t/>
            </a:r>
            <a:br>
              <a:rPr lang="ru-RU" sz="4400" dirty="0" smtClean="0"/>
            </a:br>
            <a:r>
              <a:rPr lang="ru-RU" sz="4400" dirty="0" smtClean="0"/>
              <a:t>Методическое объединение школьных библиотекарей –творческая лаборатория  единомышленников </a:t>
            </a:r>
            <a:endParaRPr lang="ru-RU" dirty="0"/>
          </a:p>
        </p:txBody>
      </p:sp>
      <p:sp>
        <p:nvSpPr>
          <p:cNvPr id="3" name="Содержимое 2"/>
          <p:cNvSpPr>
            <a:spLocks noGrp="1"/>
          </p:cNvSpPr>
          <p:nvPr>
            <p:ph idx="1"/>
          </p:nvPr>
        </p:nvSpPr>
        <p:spPr>
          <a:xfrm>
            <a:off x="457200" y="3429000"/>
            <a:ext cx="8472518" cy="2697163"/>
          </a:xfrm>
        </p:spPr>
        <p:txBody>
          <a:bodyPr>
            <a:normAutofit fontScale="92500" lnSpcReduction="10000"/>
          </a:bodyPr>
          <a:lstStyle/>
          <a:p>
            <a:pPr algn="r">
              <a:buNone/>
            </a:pPr>
            <a:r>
              <a:rPr lang="ru-RU" sz="3200" b="1" dirty="0" smtClean="0">
                <a:solidFill>
                  <a:schemeClr val="accent2">
                    <a:lumMod val="75000"/>
                  </a:schemeClr>
                </a:solidFill>
              </a:rPr>
              <a:t>                        ПРЕЗЕНТАЦИЯ </a:t>
            </a:r>
          </a:p>
          <a:p>
            <a:pPr algn="r">
              <a:buNone/>
            </a:pPr>
            <a:r>
              <a:rPr lang="ru-RU" sz="3200" b="1" dirty="0" smtClean="0">
                <a:solidFill>
                  <a:schemeClr val="accent2">
                    <a:lumMod val="75000"/>
                  </a:schemeClr>
                </a:solidFill>
              </a:rPr>
              <a:t>опыта работы методического объединения школьных библиотекарей </a:t>
            </a:r>
          </a:p>
          <a:p>
            <a:pPr algn="r">
              <a:buNone/>
            </a:pPr>
            <a:r>
              <a:rPr lang="ru-RU" sz="3200" b="1" dirty="0" smtClean="0">
                <a:solidFill>
                  <a:schemeClr val="accent2">
                    <a:lumMod val="75000"/>
                  </a:schemeClr>
                </a:solidFill>
              </a:rPr>
              <a:t>г. Лаишево</a:t>
            </a:r>
          </a:p>
          <a:p>
            <a:pPr algn="r">
              <a:buNone/>
            </a:pPr>
            <a:r>
              <a:rPr lang="ru-RU" sz="3200" b="1" dirty="0" smtClean="0">
                <a:solidFill>
                  <a:schemeClr val="accent2">
                    <a:lumMod val="75000"/>
                  </a:schemeClr>
                </a:solidFill>
              </a:rPr>
              <a:t>Руководитель РМО </a:t>
            </a:r>
            <a:r>
              <a:rPr lang="ru-RU" sz="3200" b="1" dirty="0" err="1" smtClean="0">
                <a:solidFill>
                  <a:schemeClr val="accent2">
                    <a:lumMod val="75000"/>
                  </a:schemeClr>
                </a:solidFill>
              </a:rPr>
              <a:t>Г.Х.Гайнуллина</a:t>
            </a:r>
            <a:endParaRPr lang="ru-RU" sz="3200" b="1" dirty="0" smtClean="0">
              <a:solidFill>
                <a:schemeClr val="accent2">
                  <a:lumMod val="75000"/>
                </a:schemeClr>
              </a:solidFill>
            </a:endParaRPr>
          </a:p>
          <a:p>
            <a:endParaRPr lang="ru-RU" dirty="0"/>
          </a:p>
        </p:txBody>
      </p:sp>
      <p:pic>
        <p:nvPicPr>
          <p:cNvPr id="4" name="Picture 2" descr="D:\Литературный календарь\Рукоделие\6a00d834515bc269e20120a54ac799970b-320wi.gif"/>
          <p:cNvPicPr>
            <a:picLocks noChangeAspect="1" noChangeArrowheads="1"/>
          </p:cNvPicPr>
          <p:nvPr/>
        </p:nvPicPr>
        <p:blipFill>
          <a:blip r:embed="rId2"/>
          <a:srcRect/>
          <a:stretch>
            <a:fillRect/>
          </a:stretch>
        </p:blipFill>
        <p:spPr bwMode="auto">
          <a:xfrm>
            <a:off x="214282" y="3429000"/>
            <a:ext cx="2314575" cy="1676400"/>
          </a:xfrm>
          <a:prstGeom prst="rect">
            <a:avLst/>
          </a:prstGeom>
          <a:noFill/>
        </p:spPr>
      </p:pic>
      <p:pic>
        <p:nvPicPr>
          <p:cNvPr id="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pic>
        <p:nvPicPr>
          <p:cNvPr id="307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286500" y="5365750"/>
            <a:ext cx="1835150" cy="1492250"/>
          </a:xfrm>
          <a:prstGeom prst="rect">
            <a:avLst/>
          </a:prstGeom>
          <a:noFill/>
          <a:ln w="9525">
            <a:noFill/>
            <a:miter lim="800000"/>
            <a:headEnd/>
            <a:tailEnd/>
          </a:ln>
        </p:spPr>
      </p:pic>
      <p:pic>
        <p:nvPicPr>
          <p:cNvPr id="307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500563" y="5365750"/>
            <a:ext cx="1835150" cy="1492250"/>
          </a:xfrm>
          <a:prstGeom prst="rect">
            <a:avLst/>
          </a:prstGeom>
          <a:noFill/>
          <a:ln w="9525">
            <a:noFill/>
            <a:miter lim="800000"/>
            <a:headEnd/>
            <a:tailEnd/>
          </a:ln>
        </p:spPr>
      </p:pic>
      <p:pic>
        <p:nvPicPr>
          <p:cNvPr id="307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2857500" y="5365750"/>
            <a:ext cx="1835150" cy="1492250"/>
          </a:xfrm>
          <a:prstGeom prst="rect">
            <a:avLst/>
          </a:prstGeom>
          <a:noFill/>
          <a:ln w="9525">
            <a:noFill/>
            <a:miter lim="800000"/>
            <a:headEnd/>
            <a:tailEnd/>
          </a:ln>
        </p:spPr>
      </p:pic>
      <p:pic>
        <p:nvPicPr>
          <p:cNvPr id="3078"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1071563" y="5365750"/>
            <a:ext cx="1835150" cy="1492250"/>
          </a:xfrm>
          <a:prstGeom prst="rect">
            <a:avLst/>
          </a:prstGeom>
          <a:noFill/>
          <a:ln w="9525">
            <a:noFill/>
            <a:miter lim="800000"/>
            <a:headEnd/>
            <a:tailEnd/>
          </a:ln>
        </p:spPr>
      </p:pic>
      <p:sp>
        <p:nvSpPr>
          <p:cNvPr id="3079" name="Rectangle 7"/>
          <p:cNvSpPr>
            <a:spLocks noGrp="1" noChangeArrowheads="1"/>
          </p:cNvSpPr>
          <p:nvPr>
            <p:ph type="subTitle" idx="1"/>
          </p:nvPr>
        </p:nvSpPr>
        <p:spPr>
          <a:xfrm>
            <a:off x="214282" y="357166"/>
            <a:ext cx="8929718" cy="6500833"/>
          </a:xfrm>
        </p:spPr>
        <p:txBody>
          <a:bodyPr>
            <a:normAutofit fontScale="25000" lnSpcReduction="20000"/>
          </a:bodyPr>
          <a:lstStyle/>
          <a:p>
            <a:pPr algn="ctr">
              <a:spcBef>
                <a:spcPct val="0"/>
              </a:spcBef>
            </a:pPr>
            <a:endParaRPr lang="ru-RU" sz="3200" b="1" dirty="0" smtClean="0">
              <a:solidFill>
                <a:schemeClr val="accent2">
                  <a:lumMod val="75000"/>
                </a:schemeClr>
              </a:solidFill>
            </a:endParaRPr>
          </a:p>
          <a:p>
            <a:pPr algn="ctr">
              <a:spcBef>
                <a:spcPct val="0"/>
              </a:spcBef>
            </a:pPr>
            <a:endParaRPr lang="ru-RU" sz="3200" b="1" dirty="0" smtClean="0">
              <a:solidFill>
                <a:schemeClr val="accent2">
                  <a:lumMod val="75000"/>
                </a:schemeClr>
              </a:solidFill>
            </a:endParaRPr>
          </a:p>
          <a:p>
            <a:pPr algn="ctr">
              <a:spcBef>
                <a:spcPct val="0"/>
              </a:spcBef>
            </a:pPr>
            <a:endParaRPr lang="ru-RU" sz="3200" b="1" dirty="0" smtClean="0">
              <a:solidFill>
                <a:schemeClr val="accent2">
                  <a:lumMod val="75000"/>
                </a:schemeClr>
              </a:solidFill>
            </a:endParaRPr>
          </a:p>
          <a:p>
            <a:pPr algn="ctr">
              <a:spcBef>
                <a:spcPct val="0"/>
              </a:spcBef>
            </a:pPr>
            <a:endParaRPr lang="ru-RU" sz="32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endParaRPr lang="ru-RU" sz="14400" b="1" dirty="0" smtClean="0">
              <a:solidFill>
                <a:schemeClr val="accent2">
                  <a:lumMod val="75000"/>
                </a:schemeClr>
              </a:solidFill>
            </a:endParaRPr>
          </a:p>
          <a:p>
            <a:pPr algn="ctr">
              <a:spcBef>
                <a:spcPct val="0"/>
              </a:spcBef>
            </a:pPr>
            <a:r>
              <a:rPr lang="ru-RU" sz="14400" b="1" dirty="0" smtClean="0">
                <a:solidFill>
                  <a:schemeClr val="tx2">
                    <a:lumMod val="50000"/>
                  </a:schemeClr>
                </a:solidFill>
              </a:rPr>
              <a:t>Девиз работы нашего объединения</a:t>
            </a:r>
          </a:p>
          <a:p>
            <a:pPr algn="l">
              <a:spcBef>
                <a:spcPct val="0"/>
              </a:spcBef>
            </a:pPr>
            <a:endParaRPr lang="ru-RU" sz="14400" b="1" dirty="0" smtClean="0">
              <a:solidFill>
                <a:schemeClr val="tx2">
                  <a:lumMod val="50000"/>
                </a:schemeClr>
              </a:solidFill>
            </a:endParaRPr>
          </a:p>
          <a:p>
            <a:pPr algn="l">
              <a:spcBef>
                <a:spcPct val="0"/>
              </a:spcBef>
            </a:pPr>
            <a:r>
              <a:rPr lang="ru-RU" sz="14400" b="1" dirty="0" smtClean="0">
                <a:solidFill>
                  <a:schemeClr val="tx2">
                    <a:lumMod val="50000"/>
                  </a:schemeClr>
                </a:solidFill>
              </a:rPr>
              <a:t>Собраться вместе – </a:t>
            </a:r>
          </a:p>
          <a:p>
            <a:pPr algn="l">
              <a:spcBef>
                <a:spcPct val="0"/>
              </a:spcBef>
            </a:pPr>
            <a:r>
              <a:rPr lang="ru-RU" sz="14400" b="1" dirty="0" smtClean="0">
                <a:solidFill>
                  <a:schemeClr val="tx2">
                    <a:lumMod val="50000"/>
                  </a:schemeClr>
                </a:solidFill>
              </a:rPr>
              <a:t>                                это начало.</a:t>
            </a:r>
          </a:p>
          <a:p>
            <a:pPr algn="l"/>
            <a:r>
              <a:rPr lang="ru-RU" sz="14400" b="1" dirty="0" smtClean="0">
                <a:solidFill>
                  <a:schemeClr val="tx2">
                    <a:lumMod val="50000"/>
                  </a:schemeClr>
                </a:solidFill>
              </a:rPr>
              <a:t>Остаться вместе – </a:t>
            </a:r>
          </a:p>
          <a:p>
            <a:pPr algn="l"/>
            <a:r>
              <a:rPr lang="ru-RU" sz="14400" b="1" dirty="0" smtClean="0">
                <a:solidFill>
                  <a:schemeClr val="tx2">
                    <a:lumMod val="50000"/>
                  </a:schemeClr>
                </a:solidFill>
              </a:rPr>
              <a:t>                         это прогресс.</a:t>
            </a:r>
          </a:p>
          <a:p>
            <a:pPr algn="l"/>
            <a:endParaRPr lang="ru-RU" sz="14400" b="1" dirty="0" smtClean="0">
              <a:solidFill>
                <a:schemeClr val="tx2">
                  <a:lumMod val="50000"/>
                </a:schemeClr>
              </a:solidFill>
            </a:endParaRPr>
          </a:p>
          <a:p>
            <a:pPr algn="l"/>
            <a:r>
              <a:rPr lang="ru-RU" sz="14400" b="1" dirty="0" smtClean="0">
                <a:solidFill>
                  <a:schemeClr val="tx2">
                    <a:lumMod val="50000"/>
                  </a:schemeClr>
                </a:solidFill>
              </a:rPr>
              <a:t>Работать вместе –</a:t>
            </a:r>
          </a:p>
          <a:p>
            <a:pPr algn="l"/>
            <a:r>
              <a:rPr lang="ru-RU" sz="14400" b="1" dirty="0" smtClean="0">
                <a:solidFill>
                  <a:schemeClr val="tx2">
                    <a:lumMod val="50000"/>
                  </a:schemeClr>
                </a:solidFill>
              </a:rPr>
              <a:t>                             это успех.</a:t>
            </a:r>
          </a:p>
          <a:p>
            <a:pPr algn="l"/>
            <a:endParaRPr lang="ru-RU" sz="11100" b="1" u="sng" dirty="0" smtClean="0">
              <a:solidFill>
                <a:schemeClr val="tx2">
                  <a:lumMod val="50000"/>
                </a:schemeClr>
              </a:solidFill>
            </a:endParaRPr>
          </a:p>
          <a:p>
            <a:pPr algn="l">
              <a:spcBef>
                <a:spcPct val="0"/>
              </a:spcBef>
            </a:pPr>
            <a:endParaRPr lang="ru-RU" sz="3200" b="1" dirty="0" smtClean="0">
              <a:solidFill>
                <a:schemeClr val="tx2">
                  <a:lumMod val="50000"/>
                </a:schemeClr>
              </a:solidFill>
            </a:endParaRPr>
          </a:p>
          <a:p>
            <a:pPr algn="l">
              <a:spcBef>
                <a:spcPct val="0"/>
              </a:spcBef>
            </a:pPr>
            <a:r>
              <a:rPr lang="ru-RU" sz="3200" b="1" dirty="0" smtClean="0">
                <a:solidFill>
                  <a:schemeClr val="tx2">
                    <a:lumMod val="50000"/>
                  </a:schemeClr>
                </a:solidFill>
              </a:rPr>
              <a:t>                                                                                                                                                                                                                     </a:t>
            </a:r>
          </a:p>
          <a:p>
            <a:pPr algn="l">
              <a:spcBef>
                <a:spcPct val="0"/>
              </a:spcBef>
            </a:pPr>
            <a:r>
              <a:rPr lang="ru-RU" sz="3200" b="1" dirty="0" smtClean="0">
                <a:solidFill>
                  <a:schemeClr val="tx2">
                    <a:lumMod val="50000"/>
                  </a:schemeClr>
                </a:solidFill>
              </a:rPr>
              <a:t>                                                                                                                                                                                                                               </a:t>
            </a:r>
            <a:r>
              <a:rPr lang="ru-RU" sz="9600" b="1" u="sng" dirty="0" smtClean="0">
                <a:solidFill>
                  <a:schemeClr val="tx2">
                    <a:lumMod val="50000"/>
                  </a:schemeClr>
                </a:solidFill>
              </a:rPr>
              <a:t>Генрих Форд</a:t>
            </a:r>
          </a:p>
          <a:p>
            <a:pPr algn="l">
              <a:spcBef>
                <a:spcPct val="0"/>
              </a:spcBef>
            </a:pPr>
            <a:endParaRPr lang="ru-RU" sz="3200" b="1" dirty="0" smtClean="0">
              <a:solidFill>
                <a:schemeClr val="tx2">
                  <a:lumMod val="50000"/>
                </a:schemeClr>
              </a:solidFill>
            </a:endParaRPr>
          </a:p>
          <a:p>
            <a:pPr algn="l">
              <a:spcBef>
                <a:spcPct val="0"/>
              </a:spcBef>
            </a:pPr>
            <a:r>
              <a:rPr lang="ru-RU" sz="3200" b="1" dirty="0" smtClean="0">
                <a:solidFill>
                  <a:schemeClr val="tx2">
                    <a:lumMod val="50000"/>
                  </a:schemeClr>
                </a:solidFill>
              </a:rPr>
              <a:t>                                                                                                                                                                      Генри                    Форд</a:t>
            </a:r>
          </a:p>
          <a:p>
            <a:pPr algn="l">
              <a:spcBef>
                <a:spcPct val="0"/>
              </a:spcBef>
            </a:pPr>
            <a:r>
              <a:rPr lang="ru-RU" sz="3200" b="1" dirty="0" smtClean="0">
                <a:solidFill>
                  <a:schemeClr val="tx2">
                    <a:lumMod val="50000"/>
                  </a:schemeClr>
                </a:solidFill>
              </a:rPr>
              <a:t>                    Генри Форд</a:t>
            </a:r>
          </a:p>
          <a:p>
            <a:pPr algn="l">
              <a:spcBef>
                <a:spcPct val="0"/>
              </a:spcBef>
            </a:pPr>
            <a:endParaRPr lang="ru-RU" sz="3200" b="1" dirty="0" smtClean="0">
              <a:solidFill>
                <a:schemeClr val="accent2">
                  <a:lumMod val="75000"/>
                </a:schemeClr>
              </a:solidFill>
            </a:endParaRPr>
          </a:p>
          <a:p>
            <a:pPr algn="ctr">
              <a:spcBef>
                <a:spcPct val="0"/>
              </a:spcBef>
            </a:pPr>
            <a:r>
              <a:rPr lang="ru-RU" sz="3200" b="1" dirty="0" smtClean="0">
                <a:solidFill>
                  <a:schemeClr val="accent2">
                    <a:lumMod val="75000"/>
                  </a:schemeClr>
                </a:solidFill>
              </a:rPr>
              <a:t> </a:t>
            </a:r>
          </a:p>
          <a:p>
            <a:pPr algn="ctr">
              <a:spcBef>
                <a:spcPct val="0"/>
              </a:spcBef>
            </a:pPr>
            <a:endParaRPr lang="ru-RU" sz="3200" b="1" dirty="0" smtClean="0">
              <a:solidFill>
                <a:schemeClr val="accent2">
                  <a:lumMod val="75000"/>
                </a:schemeClr>
              </a:solidFill>
            </a:endParaRPr>
          </a:p>
          <a:p>
            <a:pPr algn="ctr">
              <a:spcBef>
                <a:spcPct val="0"/>
              </a:spcBef>
            </a:pPr>
            <a:endParaRPr lang="ru-RU" sz="3200" b="1" dirty="0" smtClean="0">
              <a:solidFill>
                <a:schemeClr val="accent2">
                  <a:lumMod val="75000"/>
                </a:schemeClr>
              </a:solidFill>
            </a:endParaRPr>
          </a:p>
          <a:p>
            <a:pPr algn="ctr">
              <a:spcBef>
                <a:spcPct val="0"/>
              </a:spcBef>
            </a:pPr>
            <a:endParaRPr lang="ru-RU" sz="3200" b="1" dirty="0" smtClean="0">
              <a:solidFill>
                <a:srgbClr val="663300"/>
              </a:solidFill>
              <a:latin typeface="Bookman Old Style" pitchFamily="18" charset="0"/>
            </a:endParaRPr>
          </a:p>
        </p:txBody>
      </p:sp>
      <p:sp>
        <p:nvSpPr>
          <p:cNvPr id="8" name="Прямоугольник 7"/>
          <p:cNvSpPr/>
          <p:nvPr/>
        </p:nvSpPr>
        <p:spPr>
          <a:xfrm>
            <a:off x="2286000" y="-23716893"/>
            <a:ext cx="4572000" cy="5278368"/>
          </a:xfrm>
          <a:prstGeom prst="rect">
            <a:avLst/>
          </a:prstGeom>
        </p:spPr>
        <p:txBody>
          <a:bodyPr>
            <a:spAutoFit/>
          </a:bodyPr>
          <a:lstStyle/>
          <a:p>
            <a:pPr algn="ctr">
              <a:spcBef>
                <a:spcPct val="0"/>
              </a:spcBef>
            </a:pPr>
            <a:r>
              <a:rPr lang="ru-RU" sz="1200" b="1" dirty="0" smtClean="0">
                <a:solidFill>
                  <a:schemeClr val="tx2">
                    <a:lumMod val="50000"/>
                  </a:schemeClr>
                </a:solidFill>
              </a:rPr>
              <a:t>Девиз работы нашего объединения</a:t>
            </a:r>
          </a:p>
          <a:p>
            <a:pPr>
              <a:spcBef>
                <a:spcPct val="0"/>
              </a:spcBef>
            </a:pPr>
            <a:endParaRPr lang="ru-RU" sz="1200" b="1" dirty="0" smtClean="0">
              <a:solidFill>
                <a:schemeClr val="tx2">
                  <a:lumMod val="50000"/>
                </a:schemeClr>
              </a:solidFill>
            </a:endParaRPr>
          </a:p>
          <a:p>
            <a:pPr>
              <a:spcBef>
                <a:spcPct val="0"/>
              </a:spcBef>
            </a:pPr>
            <a:r>
              <a:rPr lang="ru-RU" sz="1200" b="1" dirty="0" smtClean="0">
                <a:solidFill>
                  <a:schemeClr val="tx2">
                    <a:lumMod val="50000"/>
                  </a:schemeClr>
                </a:solidFill>
              </a:rPr>
              <a:t>Собраться вместе – </a:t>
            </a:r>
          </a:p>
          <a:p>
            <a:pPr>
              <a:spcBef>
                <a:spcPct val="0"/>
              </a:spcBef>
            </a:pPr>
            <a:r>
              <a:rPr lang="ru-RU" sz="1200" b="1" dirty="0" smtClean="0">
                <a:solidFill>
                  <a:schemeClr val="tx2">
                    <a:lumMod val="50000"/>
                  </a:schemeClr>
                </a:solidFill>
              </a:rPr>
              <a:t>                                это начало.</a:t>
            </a:r>
          </a:p>
          <a:p>
            <a:r>
              <a:rPr lang="ru-RU" sz="1100" b="1" dirty="0" smtClean="0">
                <a:solidFill>
                  <a:schemeClr val="tx2">
                    <a:lumMod val="50000"/>
                  </a:schemeClr>
                </a:solidFill>
              </a:rPr>
              <a:t>Остаться вместе – </a:t>
            </a:r>
          </a:p>
          <a:p>
            <a:r>
              <a:rPr lang="ru-RU" sz="1100" b="1" dirty="0" smtClean="0">
                <a:solidFill>
                  <a:schemeClr val="tx2">
                    <a:lumMod val="50000"/>
                  </a:schemeClr>
                </a:solidFill>
              </a:rPr>
              <a:t>                         это прогресс.</a:t>
            </a:r>
          </a:p>
          <a:p>
            <a:endParaRPr lang="ru-RU" sz="1100" b="1" dirty="0" smtClean="0">
              <a:solidFill>
                <a:schemeClr val="tx2">
                  <a:lumMod val="50000"/>
                </a:schemeClr>
              </a:solidFill>
            </a:endParaRPr>
          </a:p>
          <a:p>
            <a:r>
              <a:rPr lang="ru-RU" sz="1100" b="1" dirty="0" smtClean="0">
                <a:solidFill>
                  <a:schemeClr val="tx2">
                    <a:lumMod val="50000"/>
                  </a:schemeClr>
                </a:solidFill>
              </a:rPr>
              <a:t>Работать вместе –</a:t>
            </a:r>
          </a:p>
          <a:p>
            <a:r>
              <a:rPr lang="ru-RU" sz="1100" b="1" dirty="0" smtClean="0">
                <a:solidFill>
                  <a:schemeClr val="tx2">
                    <a:lumMod val="50000"/>
                  </a:schemeClr>
                </a:solidFill>
              </a:rPr>
              <a:t>                             это успех.</a:t>
            </a:r>
          </a:p>
          <a:p>
            <a:endParaRPr lang="ru-RU" sz="9600" b="1" u="sng" dirty="0" smtClean="0">
              <a:solidFill>
                <a:schemeClr val="tx2">
                  <a:lumMod val="50000"/>
                </a:schemeClr>
              </a:solidFill>
            </a:endParaRPr>
          </a:p>
          <a:p>
            <a:pPr>
              <a:spcBef>
                <a:spcPct val="0"/>
              </a:spcBef>
            </a:pPr>
            <a:endParaRPr lang="ru-RU" b="1" dirty="0" smtClean="0">
              <a:solidFill>
                <a:schemeClr val="tx2">
                  <a:lumMod val="50000"/>
                </a:schemeClr>
              </a:solidFill>
            </a:endParaRPr>
          </a:p>
          <a:p>
            <a:pPr>
              <a:spcBef>
                <a:spcPct val="0"/>
              </a:spcBef>
            </a:pPr>
            <a:r>
              <a:rPr lang="ru-RU" b="1" dirty="0" smtClean="0">
                <a:solidFill>
                  <a:schemeClr val="tx2">
                    <a:lumMod val="50000"/>
                  </a:schemeClr>
                </a:solidFill>
              </a:rPr>
              <a:t>                                                                                                                                                                                                                     </a:t>
            </a:r>
          </a:p>
          <a:p>
            <a:pPr>
              <a:spcBef>
                <a:spcPct val="0"/>
              </a:spcBef>
            </a:pPr>
            <a:r>
              <a:rPr lang="ru-RU" b="1" dirty="0" smtClean="0">
                <a:solidFill>
                  <a:schemeClr val="tx2">
                    <a:lumMod val="50000"/>
                  </a:schemeClr>
                </a:solidFill>
              </a:rPr>
              <a:t>                                                                                                                                                                                                                               </a:t>
            </a:r>
            <a:r>
              <a:rPr lang="ru-RU" sz="1200" b="1" u="sng" dirty="0" smtClean="0">
                <a:solidFill>
                  <a:schemeClr val="tx2">
                    <a:lumMod val="50000"/>
                  </a:schemeClr>
                </a:solidFill>
              </a:rPr>
              <a:t>Генрих Форд</a:t>
            </a:r>
          </a:p>
          <a:p>
            <a:pPr>
              <a:spcBef>
                <a:spcPct val="0"/>
              </a:spcBef>
            </a:pPr>
            <a:endParaRPr lang="ru-RU" b="1" dirty="0" smtClean="0">
              <a:solidFill>
                <a:schemeClr val="tx2">
                  <a:lumMod val="50000"/>
                </a:schemeClr>
              </a:solidFill>
            </a:endParaRPr>
          </a:p>
          <a:p>
            <a:pPr>
              <a:spcBef>
                <a:spcPct val="0"/>
              </a:spcBef>
            </a:pPr>
            <a:r>
              <a:rPr lang="ru-RU" b="1" dirty="0" smtClean="0">
                <a:solidFill>
                  <a:schemeClr val="tx2">
                    <a:lumMod val="50000"/>
                  </a:schemeClr>
                </a:solidFill>
              </a:rPr>
              <a:t>                                                                                                                                                                      Генри                    Форд</a:t>
            </a:r>
          </a:p>
          <a:p>
            <a:pPr>
              <a:spcBef>
                <a:spcPct val="0"/>
              </a:spcBef>
            </a:pPr>
            <a:r>
              <a:rPr lang="ru-RU" b="1" dirty="0" smtClean="0">
                <a:solidFill>
                  <a:schemeClr val="tx2">
                    <a:lumMod val="50000"/>
                  </a:schemeClr>
                </a:solidFill>
              </a:rPr>
              <a:t>                    Генри Форд</a:t>
            </a:r>
          </a:p>
        </p:txBody>
      </p:sp>
      <p:sp>
        <p:nvSpPr>
          <p:cNvPr id="9" name="Прямоугольник 8"/>
          <p:cNvSpPr/>
          <p:nvPr/>
        </p:nvSpPr>
        <p:spPr>
          <a:xfrm>
            <a:off x="642910" y="928670"/>
            <a:ext cx="7572428" cy="1077218"/>
          </a:xfrm>
          <a:prstGeom prst="rect">
            <a:avLst/>
          </a:prstGeom>
        </p:spPr>
        <p:txBody>
          <a:bodyPr wrap="square">
            <a:spAutoFit/>
          </a:bodyPr>
          <a:lstStyle/>
          <a:p>
            <a:pPr algn="ctr"/>
            <a:r>
              <a:rPr lang="ru-RU" sz="3200" b="1" dirty="0" smtClean="0">
                <a:solidFill>
                  <a:srgbClr val="FF0000"/>
                </a:solidFill>
              </a:rPr>
              <a:t>Девиз работы нашего объединения</a:t>
            </a:r>
            <a:endParaRPr lang="ru-RU" sz="3200" dirty="0">
              <a:solidFill>
                <a:srgbClr val="FF0000"/>
              </a:solidFill>
            </a:endParaRPr>
          </a:p>
        </p:txBody>
      </p:sp>
      <p:sp>
        <p:nvSpPr>
          <p:cNvPr id="10" name="Прямоугольник 9"/>
          <p:cNvSpPr/>
          <p:nvPr/>
        </p:nvSpPr>
        <p:spPr>
          <a:xfrm>
            <a:off x="428596" y="1928802"/>
            <a:ext cx="7858180" cy="4739759"/>
          </a:xfrm>
          <a:prstGeom prst="rect">
            <a:avLst/>
          </a:prstGeom>
        </p:spPr>
        <p:txBody>
          <a:bodyPr wrap="square">
            <a:spAutoFit/>
          </a:bodyPr>
          <a:lstStyle/>
          <a:p>
            <a:pPr algn="ctr"/>
            <a:endParaRPr lang="ru-RU" b="1" dirty="0" smtClean="0">
              <a:solidFill>
                <a:schemeClr val="accent1">
                  <a:lumMod val="75000"/>
                </a:schemeClr>
              </a:solidFill>
            </a:endParaRPr>
          </a:p>
          <a:p>
            <a:pPr algn="ctr"/>
            <a:endParaRPr lang="ru-RU" b="1" dirty="0" smtClean="0">
              <a:solidFill>
                <a:schemeClr val="accent1">
                  <a:lumMod val="75000"/>
                </a:schemeClr>
              </a:solidFill>
            </a:endParaRPr>
          </a:p>
          <a:p>
            <a:pPr algn="ctr"/>
            <a:endParaRPr lang="ru-RU" b="1" dirty="0" smtClean="0">
              <a:solidFill>
                <a:schemeClr val="accent1">
                  <a:lumMod val="75000"/>
                </a:schemeClr>
              </a:solidFill>
            </a:endParaRPr>
          </a:p>
          <a:p>
            <a:pPr algn="ctr"/>
            <a:endParaRPr lang="ru-RU" b="1" dirty="0" smtClean="0">
              <a:solidFill>
                <a:schemeClr val="accent1">
                  <a:lumMod val="75000"/>
                </a:schemeClr>
              </a:solidFill>
            </a:endParaRPr>
          </a:p>
          <a:p>
            <a:pPr algn="ctr"/>
            <a:endParaRPr lang="ru-RU" b="1" dirty="0" smtClean="0">
              <a:solidFill>
                <a:schemeClr val="accent1">
                  <a:lumMod val="75000"/>
                </a:schemeClr>
              </a:solidFill>
            </a:endParaRPr>
          </a:p>
          <a:p>
            <a:pPr algn="ctr"/>
            <a:endParaRPr lang="ru-RU" b="1" dirty="0" smtClean="0">
              <a:solidFill>
                <a:schemeClr val="accent1">
                  <a:lumMod val="75000"/>
                </a:schemeClr>
              </a:solidFill>
            </a:endParaRPr>
          </a:p>
          <a:p>
            <a:pPr algn="ctr"/>
            <a:endParaRPr lang="ru-RU" b="1" dirty="0" smtClean="0">
              <a:solidFill>
                <a:schemeClr val="accent1">
                  <a:lumMod val="75000"/>
                </a:schemeClr>
              </a:solidFill>
            </a:endParaRPr>
          </a:p>
          <a:p>
            <a:pPr algn="ctr"/>
            <a:r>
              <a:rPr lang="ru-RU" sz="2800" b="1" dirty="0" smtClean="0">
                <a:solidFill>
                  <a:schemeClr val="accent1">
                    <a:lumMod val="75000"/>
                  </a:schemeClr>
                </a:solidFill>
              </a:rPr>
              <a:t>Собраться вместе – это начало.</a:t>
            </a:r>
          </a:p>
          <a:p>
            <a:pPr algn="ctr"/>
            <a:endParaRPr lang="ru-RU" sz="2800" b="1" dirty="0" smtClean="0">
              <a:solidFill>
                <a:schemeClr val="accent1">
                  <a:lumMod val="75000"/>
                </a:schemeClr>
              </a:solidFill>
            </a:endParaRPr>
          </a:p>
          <a:p>
            <a:pPr algn="ctr"/>
            <a:r>
              <a:rPr lang="ru-RU" sz="2800" b="1" dirty="0" smtClean="0">
                <a:solidFill>
                  <a:schemeClr val="accent1">
                    <a:lumMod val="75000"/>
                  </a:schemeClr>
                </a:solidFill>
              </a:rPr>
              <a:t>Остаться вместе – это прогресс.</a:t>
            </a:r>
          </a:p>
          <a:p>
            <a:pPr algn="ctr"/>
            <a:endParaRPr lang="ru-RU" sz="2800" b="1" dirty="0" smtClean="0">
              <a:solidFill>
                <a:schemeClr val="accent1">
                  <a:lumMod val="75000"/>
                </a:schemeClr>
              </a:solidFill>
            </a:endParaRPr>
          </a:p>
          <a:p>
            <a:pPr algn="ctr"/>
            <a:r>
              <a:rPr lang="ru-RU" sz="2800" b="1" dirty="0" smtClean="0">
                <a:solidFill>
                  <a:schemeClr val="accent1">
                    <a:lumMod val="75000"/>
                  </a:schemeClr>
                </a:solidFill>
              </a:rPr>
              <a:t>Работать вместе – это успех.</a:t>
            </a:r>
          </a:p>
          <a:p>
            <a:pPr algn="ctr"/>
            <a:endParaRPr lang="ru-RU" b="1" dirty="0" smtClean="0">
              <a:solidFill>
                <a:schemeClr val="bg1"/>
              </a:solidFill>
            </a:endParaRPr>
          </a:p>
          <a:p>
            <a:pPr algn="ctr"/>
            <a:endParaRPr lang="ru-RU" dirty="0">
              <a:solidFill>
                <a:schemeClr val="bg1"/>
              </a:solidFill>
            </a:endParaRPr>
          </a:p>
        </p:txBody>
      </p:sp>
      <p:sp>
        <p:nvSpPr>
          <p:cNvPr id="11" name="Прямоугольник 10"/>
          <p:cNvSpPr/>
          <p:nvPr/>
        </p:nvSpPr>
        <p:spPr>
          <a:xfrm flipH="1">
            <a:off x="6786577" y="4453416"/>
            <a:ext cx="1785948" cy="2308324"/>
          </a:xfrm>
          <a:prstGeom prst="rect">
            <a:avLst/>
          </a:prstGeom>
        </p:spPr>
        <p:txBody>
          <a:bodyPr wrap="square">
            <a:spAutoFit/>
          </a:bodyPr>
          <a:lstStyle/>
          <a:p>
            <a:pPr algn="ctr"/>
            <a:endParaRPr lang="ru-RU" b="1" dirty="0" smtClean="0">
              <a:solidFill>
                <a:schemeClr val="accent2">
                  <a:lumMod val="50000"/>
                </a:schemeClr>
              </a:solidFill>
            </a:endParaRPr>
          </a:p>
          <a:p>
            <a:pPr algn="ctr"/>
            <a:endParaRPr lang="ru-RU" b="1" dirty="0" smtClean="0">
              <a:solidFill>
                <a:schemeClr val="accent2">
                  <a:lumMod val="50000"/>
                </a:schemeClr>
              </a:solidFill>
            </a:endParaRPr>
          </a:p>
          <a:p>
            <a:pPr algn="ctr"/>
            <a:endParaRPr lang="ru-RU" b="1" dirty="0" smtClean="0">
              <a:solidFill>
                <a:schemeClr val="accent2">
                  <a:lumMod val="50000"/>
                </a:schemeClr>
              </a:solidFill>
            </a:endParaRPr>
          </a:p>
          <a:p>
            <a:pPr algn="ctr"/>
            <a:endParaRPr lang="ru-RU" b="1" dirty="0" smtClean="0">
              <a:solidFill>
                <a:schemeClr val="accent2">
                  <a:lumMod val="50000"/>
                </a:schemeClr>
              </a:solidFill>
            </a:endParaRPr>
          </a:p>
          <a:p>
            <a:pPr algn="ctr"/>
            <a:endParaRPr lang="ru-RU" b="1" dirty="0" smtClean="0">
              <a:solidFill>
                <a:schemeClr val="accent2">
                  <a:lumMod val="50000"/>
                </a:schemeClr>
              </a:solidFill>
            </a:endParaRPr>
          </a:p>
          <a:p>
            <a:pPr algn="ctr"/>
            <a:endParaRPr lang="ru-RU" b="1" dirty="0" smtClean="0">
              <a:solidFill>
                <a:schemeClr val="accent2">
                  <a:lumMod val="50000"/>
                </a:schemeClr>
              </a:solidFill>
            </a:endParaRPr>
          </a:p>
          <a:p>
            <a:pPr algn="ctr"/>
            <a:endParaRPr lang="ru-RU" b="1" dirty="0" smtClean="0">
              <a:solidFill>
                <a:schemeClr val="accent2">
                  <a:lumMod val="50000"/>
                </a:schemeClr>
              </a:solidFill>
            </a:endParaRPr>
          </a:p>
          <a:p>
            <a:pPr algn="ctr"/>
            <a:r>
              <a:rPr lang="ru-RU" b="1" dirty="0" smtClean="0">
                <a:solidFill>
                  <a:schemeClr val="accent2">
                    <a:lumMod val="50000"/>
                  </a:schemeClr>
                </a:solidFill>
              </a:rPr>
              <a:t>Генри Форд</a:t>
            </a:r>
            <a:endParaRPr lang="ru-RU" b="1" dirty="0">
              <a:solidFill>
                <a:schemeClr val="accent2">
                  <a:lumMod val="50000"/>
                </a:schemeClr>
              </a:solidFill>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FF0000"/>
                </a:solidFill>
              </a:rPr>
              <a:t>Методическая тема РМО:</a:t>
            </a:r>
            <a:endParaRPr lang="ru-RU" dirty="0">
              <a:solidFill>
                <a:srgbClr val="FF0000"/>
              </a:solidFill>
            </a:endParaRPr>
          </a:p>
        </p:txBody>
      </p:sp>
      <p:sp>
        <p:nvSpPr>
          <p:cNvPr id="3" name="Содержимое 2"/>
          <p:cNvSpPr>
            <a:spLocks noGrp="1"/>
          </p:cNvSpPr>
          <p:nvPr>
            <p:ph idx="1"/>
          </p:nvPr>
        </p:nvSpPr>
        <p:spPr/>
        <p:txBody>
          <a:bodyPr>
            <a:normAutofit/>
          </a:bodyPr>
          <a:lstStyle/>
          <a:p>
            <a:pPr marL="109728" indent="0" algn="ctr">
              <a:buNone/>
            </a:pPr>
            <a:r>
              <a:rPr lang="ru-RU" sz="5400" dirty="0" smtClean="0"/>
              <a:t>«Повышение качества образования на основе современных образовательных технологий» </a:t>
            </a:r>
          </a:p>
          <a:p>
            <a:pPr>
              <a:buNone/>
            </a:pPr>
            <a:endParaRPr lang="ru-RU" dirty="0" smtClean="0"/>
          </a:p>
        </p:txBody>
      </p:sp>
      <p:pic>
        <p:nvPicPr>
          <p:cNvPr id="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600" dirty="0" smtClean="0"/>
              <a:t>. </a:t>
            </a:r>
            <a:endParaRPr lang="ru-RU" sz="1600" dirty="0"/>
          </a:p>
        </p:txBody>
      </p:sp>
      <p:sp>
        <p:nvSpPr>
          <p:cNvPr id="3" name="Содержимое 2"/>
          <p:cNvSpPr>
            <a:spLocks noGrp="1"/>
          </p:cNvSpPr>
          <p:nvPr>
            <p:ph idx="1"/>
          </p:nvPr>
        </p:nvSpPr>
        <p:spPr>
          <a:xfrm>
            <a:off x="428596" y="142852"/>
            <a:ext cx="8329642" cy="6715148"/>
          </a:xfrm>
        </p:spPr>
        <p:txBody>
          <a:bodyPr>
            <a:normAutofit/>
          </a:bodyPr>
          <a:lstStyle/>
          <a:p>
            <a:pPr algn="just">
              <a:buNone/>
            </a:pPr>
            <a:r>
              <a:rPr lang="ru-RU" sz="2800" dirty="0" smtClean="0"/>
              <a:t>         Город</a:t>
            </a:r>
            <a:r>
              <a:rPr lang="en-US" sz="2800" dirty="0" smtClean="0"/>
              <a:t> </a:t>
            </a:r>
            <a:r>
              <a:rPr lang="ru-RU" sz="2800" dirty="0" smtClean="0"/>
              <a:t>Лаишево, центр </a:t>
            </a:r>
            <a:r>
              <a:rPr lang="ru-RU" sz="2800" dirty="0" err="1" smtClean="0"/>
              <a:t>Лаишевского</a:t>
            </a:r>
            <a:r>
              <a:rPr lang="ru-RU" sz="2800" dirty="0" smtClean="0"/>
              <a:t> района РТ, расположен на берегу Куйбышевского водохранилища в 62 км к юго-востоку от Казани. Территория 2094,43 км². Район  граничит с территорией города Казани, а на востоке с Рыбно-Слободским и </a:t>
            </a:r>
            <a:r>
              <a:rPr lang="ru-RU" sz="2800" dirty="0" err="1" smtClean="0"/>
              <a:t>Пестричинским</a:t>
            </a:r>
            <a:r>
              <a:rPr lang="ru-RU" sz="2800" dirty="0" smtClean="0"/>
              <a:t> районами. </a:t>
            </a:r>
            <a:endParaRPr lang="ru-RU" dirty="0"/>
          </a:p>
        </p:txBody>
      </p:sp>
      <p:pic>
        <p:nvPicPr>
          <p:cNvPr id="4" name="Рисунок 3" descr="images.jpg"/>
          <p:cNvPicPr>
            <a:picLocks noChangeAspect="1"/>
          </p:cNvPicPr>
          <p:nvPr/>
        </p:nvPicPr>
        <p:blipFill>
          <a:blip r:embed="rId2"/>
          <a:stretch>
            <a:fillRect/>
          </a:stretch>
        </p:blipFill>
        <p:spPr>
          <a:xfrm>
            <a:off x="1643042" y="3357562"/>
            <a:ext cx="5715040" cy="3252066"/>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71570"/>
          </a:xfrm>
        </p:spPr>
        <p:txBody>
          <a:bodyPr>
            <a:normAutofit fontScale="90000"/>
          </a:bodyPr>
          <a:lstStyle/>
          <a:p>
            <a:pPr algn="ctr"/>
            <a:r>
              <a:rPr lang="ru-RU" sz="4800" b="1" dirty="0" smtClean="0"/>
              <a:t>Цель работы </a:t>
            </a:r>
            <a:br>
              <a:rPr lang="ru-RU" sz="4800" b="1" dirty="0" smtClean="0"/>
            </a:br>
            <a:r>
              <a:rPr lang="ru-RU" sz="4800" b="1" dirty="0" smtClean="0"/>
              <a:t>методического объединения: </a:t>
            </a:r>
            <a:endParaRPr lang="ru-RU" dirty="0"/>
          </a:p>
        </p:txBody>
      </p:sp>
      <p:sp>
        <p:nvSpPr>
          <p:cNvPr id="3" name="Содержимое 2"/>
          <p:cNvSpPr>
            <a:spLocks noGrp="1"/>
          </p:cNvSpPr>
          <p:nvPr>
            <p:ph idx="1"/>
          </p:nvPr>
        </p:nvSpPr>
        <p:spPr>
          <a:xfrm>
            <a:off x="0" y="1785926"/>
            <a:ext cx="9144000" cy="5072074"/>
          </a:xfrm>
        </p:spPr>
        <p:txBody>
          <a:bodyPr>
            <a:normAutofit/>
          </a:bodyPr>
          <a:lstStyle/>
          <a:p>
            <a:pPr algn="ctr">
              <a:buNone/>
            </a:pPr>
            <a:r>
              <a:rPr lang="ru-RU" b="1" dirty="0" smtClean="0">
                <a:solidFill>
                  <a:srgbClr val="FF0000"/>
                </a:solidFill>
              </a:rPr>
              <a:t>Создание условий</a:t>
            </a:r>
          </a:p>
          <a:p>
            <a:pPr algn="ctr">
              <a:buNone/>
            </a:pPr>
            <a:r>
              <a:rPr lang="ru-RU" b="1" dirty="0" smtClean="0">
                <a:solidFill>
                  <a:srgbClr val="FF0000"/>
                </a:solidFill>
              </a:rPr>
              <a:t> для личностного </a:t>
            </a:r>
          </a:p>
          <a:p>
            <a:pPr algn="ctr">
              <a:buNone/>
            </a:pPr>
            <a:r>
              <a:rPr lang="ru-RU" b="1" dirty="0" smtClean="0">
                <a:solidFill>
                  <a:srgbClr val="FF0000"/>
                </a:solidFill>
              </a:rPr>
              <a:t>и профессионального роста школьных библиотекарей средствами </a:t>
            </a:r>
          </a:p>
          <a:p>
            <a:pPr algn="ctr">
              <a:buNone/>
            </a:pPr>
            <a:r>
              <a:rPr lang="ru-RU" b="1" dirty="0" smtClean="0">
                <a:solidFill>
                  <a:srgbClr val="FF0000"/>
                </a:solidFill>
              </a:rPr>
              <a:t>методической работы</a:t>
            </a:r>
            <a:endParaRPr lang="ru-RU" dirty="0">
              <a:solidFill>
                <a:srgbClr val="FF0000"/>
              </a:solidFill>
            </a:endParaRPr>
          </a:p>
        </p:txBody>
      </p:sp>
      <p:pic>
        <p:nvPicPr>
          <p:cNvPr id="4" name="Picture 6"/>
          <p:cNvPicPr>
            <a:picLocks noChangeAspect="1" noChangeArrowheads="1"/>
          </p:cNvPicPr>
          <p:nvPr/>
        </p:nvPicPr>
        <p:blipFill>
          <a:blip r:embed="rId2" cstate="print"/>
          <a:srcRect/>
          <a:stretch>
            <a:fillRect/>
          </a:stretch>
        </p:blipFill>
        <p:spPr bwMode="auto">
          <a:xfrm>
            <a:off x="6715140" y="4279762"/>
            <a:ext cx="2000264" cy="2363948"/>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642910" y="4500570"/>
            <a:ext cx="1817423" cy="2163761"/>
          </a:xfrm>
          <a:prstGeom prst="rect">
            <a:avLst/>
          </a:prstGeom>
          <a:noFill/>
          <a:ln w="9525">
            <a:solidFill>
              <a:schemeClr val="bg1"/>
            </a:solidFill>
            <a:miter lim="800000"/>
            <a:headEnd/>
            <a:tailEnd/>
          </a:ln>
          <a:effectLst/>
        </p:spPr>
      </p:pic>
      <p:pic>
        <p:nvPicPr>
          <p:cNvPr id="6" name="Picture 5"/>
          <p:cNvPicPr>
            <a:picLocks noChangeAspect="1" noChangeArrowheads="1"/>
          </p:cNvPicPr>
          <p:nvPr/>
        </p:nvPicPr>
        <p:blipFill>
          <a:blip r:embed="rId4" cstate="print"/>
          <a:srcRect/>
          <a:stretch>
            <a:fillRect/>
          </a:stretch>
        </p:blipFill>
        <p:spPr bwMode="auto">
          <a:xfrm>
            <a:off x="3857620" y="4357694"/>
            <a:ext cx="1934301" cy="22859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143008"/>
          </a:xfrm>
        </p:spPr>
        <p:txBody>
          <a:bodyPr>
            <a:normAutofit fontScale="90000"/>
          </a:bodyPr>
          <a:lstStyle/>
          <a:p>
            <a:r>
              <a:rPr lang="ru-RU" sz="4800" b="1" dirty="0" smtClean="0"/>
              <a:t>Задачи работы методического объединения:</a:t>
            </a:r>
            <a:endParaRPr lang="ru-RU" dirty="0"/>
          </a:p>
        </p:txBody>
      </p:sp>
      <p:sp>
        <p:nvSpPr>
          <p:cNvPr id="3" name="Содержимое 2"/>
          <p:cNvSpPr>
            <a:spLocks noGrp="1"/>
          </p:cNvSpPr>
          <p:nvPr>
            <p:ph idx="1"/>
          </p:nvPr>
        </p:nvSpPr>
        <p:spPr>
          <a:xfrm>
            <a:off x="0" y="2249424"/>
            <a:ext cx="9144000" cy="4325112"/>
          </a:xfrm>
        </p:spPr>
        <p:txBody>
          <a:bodyPr>
            <a:normAutofit/>
          </a:bodyPr>
          <a:lstStyle/>
          <a:p>
            <a:pPr lvl="0" algn="just">
              <a:buFont typeface="Wingdings" pitchFamily="2" charset="2"/>
              <a:buChar char="§"/>
            </a:pPr>
            <a:r>
              <a:rPr lang="ru-RU" b="1" dirty="0" smtClean="0"/>
              <a:t>Изучение педагогических, психологических и других потребностей библиотекарей.</a:t>
            </a:r>
          </a:p>
          <a:p>
            <a:pPr lvl="0" algn="just"/>
            <a:r>
              <a:rPr lang="ru-RU" b="1" dirty="0" smtClean="0"/>
              <a:t>Оказание помощи в  организации самообразования.</a:t>
            </a:r>
          </a:p>
          <a:p>
            <a:pPr lvl="0" algn="just"/>
            <a:r>
              <a:rPr lang="ru-RU" b="1" dirty="0" smtClean="0"/>
              <a:t>Содействие освоению новых информационных и образовательных </a:t>
            </a:r>
          </a:p>
          <a:p>
            <a:pPr lvl="0" algn="just">
              <a:buNone/>
            </a:pPr>
            <a:r>
              <a:rPr lang="ru-RU" b="1" dirty="0" smtClean="0"/>
              <a:t>   технологий, совершенствованию </a:t>
            </a:r>
          </a:p>
          <a:p>
            <a:pPr lvl="0" algn="just">
              <a:buNone/>
            </a:pPr>
            <a:r>
              <a:rPr lang="ru-RU" b="1" dirty="0" smtClean="0"/>
              <a:t>   мастерства библиотекарей,</a:t>
            </a:r>
          </a:p>
          <a:p>
            <a:pPr lvl="0" algn="just">
              <a:buNone/>
            </a:pPr>
            <a:r>
              <a:rPr lang="ru-RU" b="1" dirty="0" smtClean="0"/>
              <a:t>   раскрытию творческого потенциала.</a:t>
            </a:r>
          </a:p>
          <a:p>
            <a:pPr>
              <a:buNone/>
            </a:pPr>
            <a:endParaRPr lang="ru-RU" dirty="0"/>
          </a:p>
        </p:txBody>
      </p:sp>
      <p:pic>
        <p:nvPicPr>
          <p:cNvPr id="4" name="Рисунок 3" descr="imgpreview.jpg"/>
          <p:cNvPicPr>
            <a:picLocks noChangeAspect="1"/>
          </p:cNvPicPr>
          <p:nvPr/>
        </p:nvPicPr>
        <p:blipFill>
          <a:blip r:embed="rId2"/>
          <a:stretch>
            <a:fillRect/>
          </a:stretch>
        </p:blipFill>
        <p:spPr>
          <a:xfrm>
            <a:off x="7610475" y="4962525"/>
            <a:ext cx="1533525" cy="1895475"/>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pic>
        <p:nvPicPr>
          <p:cNvPr id="307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286500" y="5365750"/>
            <a:ext cx="1835150" cy="1492250"/>
          </a:xfrm>
          <a:prstGeom prst="rect">
            <a:avLst/>
          </a:prstGeom>
          <a:noFill/>
          <a:ln w="9525">
            <a:noFill/>
            <a:miter lim="800000"/>
            <a:headEnd/>
            <a:tailEnd/>
          </a:ln>
        </p:spPr>
      </p:pic>
      <p:pic>
        <p:nvPicPr>
          <p:cNvPr id="307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500563" y="5365750"/>
            <a:ext cx="1835150" cy="1492250"/>
          </a:xfrm>
          <a:prstGeom prst="rect">
            <a:avLst/>
          </a:prstGeom>
          <a:noFill/>
          <a:ln w="9525">
            <a:noFill/>
            <a:miter lim="800000"/>
            <a:headEnd/>
            <a:tailEnd/>
          </a:ln>
        </p:spPr>
      </p:pic>
      <p:pic>
        <p:nvPicPr>
          <p:cNvPr id="307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2857500" y="5365750"/>
            <a:ext cx="1835150" cy="1492250"/>
          </a:xfrm>
          <a:prstGeom prst="rect">
            <a:avLst/>
          </a:prstGeom>
          <a:noFill/>
          <a:ln w="9525">
            <a:noFill/>
            <a:miter lim="800000"/>
            <a:headEnd/>
            <a:tailEnd/>
          </a:ln>
        </p:spPr>
      </p:pic>
      <p:pic>
        <p:nvPicPr>
          <p:cNvPr id="3078"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1071563" y="5365750"/>
            <a:ext cx="1835150" cy="1492250"/>
          </a:xfrm>
          <a:prstGeom prst="rect">
            <a:avLst/>
          </a:prstGeom>
          <a:noFill/>
          <a:ln w="9525">
            <a:noFill/>
            <a:miter lim="800000"/>
            <a:headEnd/>
            <a:tailEnd/>
          </a:ln>
        </p:spPr>
      </p:pic>
      <p:sp>
        <p:nvSpPr>
          <p:cNvPr id="3079" name="Rectangle 7"/>
          <p:cNvSpPr>
            <a:spLocks noGrp="1" noChangeArrowheads="1"/>
          </p:cNvSpPr>
          <p:nvPr>
            <p:ph type="subTitle" idx="1"/>
          </p:nvPr>
        </p:nvSpPr>
        <p:spPr>
          <a:xfrm>
            <a:off x="827088" y="1"/>
            <a:ext cx="7286625" cy="2285992"/>
          </a:xfrm>
        </p:spPr>
        <p:txBody>
          <a:bodyPr/>
          <a:lstStyle/>
          <a:p>
            <a:pPr algn="ctr">
              <a:spcBef>
                <a:spcPct val="0"/>
              </a:spcBef>
            </a:pPr>
            <a:r>
              <a:rPr lang="ru-RU" sz="3200" b="1" dirty="0" smtClean="0">
                <a:solidFill>
                  <a:schemeClr val="bg1"/>
                </a:solidFill>
              </a:rPr>
              <a:t>Кадровый состав библиотекарей</a:t>
            </a:r>
          </a:p>
          <a:p>
            <a:pPr algn="ctr">
              <a:spcBef>
                <a:spcPct val="0"/>
              </a:spcBef>
            </a:pPr>
            <a:r>
              <a:rPr lang="ru-RU" sz="3200" b="1" dirty="0" smtClean="0">
                <a:solidFill>
                  <a:schemeClr val="bg1"/>
                </a:solidFill>
                <a:latin typeface="Bookman Old Style" pitchFamily="18" charset="0"/>
              </a:rPr>
              <a:t>образование </a:t>
            </a: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p:txBody>
      </p:sp>
      <p:graphicFrame>
        <p:nvGraphicFramePr>
          <p:cNvPr id="8" name="Содержимое 3"/>
          <p:cNvGraphicFramePr>
            <a:graphicFrameLocks/>
          </p:cNvGraphicFramePr>
          <p:nvPr/>
        </p:nvGraphicFramePr>
        <p:xfrm>
          <a:off x="0" y="2000240"/>
          <a:ext cx="9144000" cy="485776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786578" y="0"/>
            <a:ext cx="2555875" cy="3143250"/>
          </a:xfrm>
          <a:prstGeom prst="rect">
            <a:avLst/>
          </a:prstGeom>
          <a:noFill/>
          <a:ln w="9525">
            <a:noFill/>
            <a:miter lim="800000"/>
            <a:headEnd/>
            <a:tailEnd/>
          </a:ln>
        </p:spPr>
      </p:pic>
      <p:pic>
        <p:nvPicPr>
          <p:cNvPr id="307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286500" y="5365750"/>
            <a:ext cx="1835150" cy="1492250"/>
          </a:xfrm>
          <a:prstGeom prst="rect">
            <a:avLst/>
          </a:prstGeom>
          <a:noFill/>
          <a:ln w="9525">
            <a:noFill/>
            <a:miter lim="800000"/>
            <a:headEnd/>
            <a:tailEnd/>
          </a:ln>
        </p:spPr>
      </p:pic>
      <p:pic>
        <p:nvPicPr>
          <p:cNvPr id="307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500563" y="5365750"/>
            <a:ext cx="1835150" cy="1492250"/>
          </a:xfrm>
          <a:prstGeom prst="rect">
            <a:avLst/>
          </a:prstGeom>
          <a:noFill/>
          <a:ln w="9525">
            <a:noFill/>
            <a:miter lim="800000"/>
            <a:headEnd/>
            <a:tailEnd/>
          </a:ln>
        </p:spPr>
      </p:pic>
      <p:pic>
        <p:nvPicPr>
          <p:cNvPr id="307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2857500" y="5365750"/>
            <a:ext cx="1835150" cy="1492250"/>
          </a:xfrm>
          <a:prstGeom prst="rect">
            <a:avLst/>
          </a:prstGeom>
          <a:noFill/>
          <a:ln w="9525">
            <a:noFill/>
            <a:miter lim="800000"/>
            <a:headEnd/>
            <a:tailEnd/>
          </a:ln>
        </p:spPr>
      </p:pic>
      <p:pic>
        <p:nvPicPr>
          <p:cNvPr id="3078"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1071563" y="5365750"/>
            <a:ext cx="1835150" cy="1492250"/>
          </a:xfrm>
          <a:prstGeom prst="rect">
            <a:avLst/>
          </a:prstGeom>
          <a:noFill/>
          <a:ln w="9525">
            <a:noFill/>
            <a:miter lim="800000"/>
            <a:headEnd/>
            <a:tailEnd/>
          </a:ln>
        </p:spPr>
      </p:pic>
      <p:sp>
        <p:nvSpPr>
          <p:cNvPr id="3079" name="Rectangle 7"/>
          <p:cNvSpPr>
            <a:spLocks noGrp="1" noChangeArrowheads="1"/>
          </p:cNvSpPr>
          <p:nvPr>
            <p:ph type="subTitle" idx="1"/>
          </p:nvPr>
        </p:nvSpPr>
        <p:spPr>
          <a:xfrm>
            <a:off x="827088" y="1357298"/>
            <a:ext cx="7286625" cy="4502165"/>
          </a:xfrm>
        </p:spPr>
        <p:txBody>
          <a:bodyPr/>
          <a:lstStyle/>
          <a:p>
            <a:pPr algn="ctr" eaLnBrk="1" hangingPunct="1">
              <a:spcBef>
                <a:spcPct val="0"/>
              </a:spcBef>
            </a:pPr>
            <a:endParaRPr lang="ru-RU" sz="3200" b="1" dirty="0" smtClean="0">
              <a:solidFill>
                <a:srgbClr val="663300"/>
              </a:solidFill>
              <a:latin typeface="Bookman Old Style" pitchFamily="18" charset="0"/>
            </a:endParaRPr>
          </a:p>
        </p:txBody>
      </p:sp>
      <p:sp>
        <p:nvSpPr>
          <p:cNvPr id="8" name="Прямоугольник 7"/>
          <p:cNvSpPr/>
          <p:nvPr/>
        </p:nvSpPr>
        <p:spPr>
          <a:xfrm>
            <a:off x="285720" y="214290"/>
            <a:ext cx="8358246" cy="523220"/>
          </a:xfrm>
          <a:prstGeom prst="rect">
            <a:avLst/>
          </a:prstGeom>
        </p:spPr>
        <p:txBody>
          <a:bodyPr wrap="square">
            <a:spAutoFit/>
          </a:bodyPr>
          <a:lstStyle/>
          <a:p>
            <a:pPr algn="ctr"/>
            <a:r>
              <a:rPr lang="ru-RU" sz="2800" b="1" dirty="0" smtClean="0">
                <a:solidFill>
                  <a:schemeClr val="bg1"/>
                </a:solidFill>
                <a:latin typeface="Times New Roman" pitchFamily="18" charset="0"/>
                <a:cs typeface="Times New Roman" pitchFamily="18" charset="0"/>
              </a:rPr>
              <a:t>Стаж работы библиотекарей</a:t>
            </a:r>
            <a:endParaRPr lang="ru-RU" sz="2800" dirty="0">
              <a:solidFill>
                <a:schemeClr val="bg1"/>
              </a:solidFill>
              <a:latin typeface="Times New Roman" pitchFamily="18" charset="0"/>
              <a:cs typeface="Times New Roman" pitchFamily="18" charset="0"/>
            </a:endParaRPr>
          </a:p>
        </p:txBody>
      </p:sp>
      <p:graphicFrame>
        <p:nvGraphicFramePr>
          <p:cNvPr id="9" name="Диаграмма 8"/>
          <p:cNvGraphicFramePr/>
          <p:nvPr/>
        </p:nvGraphicFramePr>
        <p:xfrm>
          <a:off x="0" y="1428736"/>
          <a:ext cx="9144000" cy="5429264"/>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71570"/>
          </a:xfrm>
        </p:spPr>
        <p:txBody>
          <a:bodyPr>
            <a:normAutofit fontScale="90000"/>
          </a:bodyPr>
          <a:lstStyle/>
          <a:p>
            <a:pPr algn="ctr"/>
            <a:r>
              <a:rPr lang="ru-RU" b="1" dirty="0" smtClean="0"/>
              <a:t>Герб методического объединения библиотекарей района</a:t>
            </a:r>
            <a:endParaRPr lang="ru-RU" dirty="0"/>
          </a:p>
        </p:txBody>
      </p:sp>
      <p:pic>
        <p:nvPicPr>
          <p:cNvPr id="4" name="Содержимое 3" descr="kopija_kopija_bezymjannyjssch.jpg"/>
          <p:cNvPicPr>
            <a:picLocks noGrp="1" noChangeAspect="1"/>
          </p:cNvPicPr>
          <p:nvPr>
            <p:ph idx="1"/>
          </p:nvPr>
        </p:nvPicPr>
        <p:blipFill>
          <a:blip r:embed="rId2"/>
          <a:stretch>
            <a:fillRect/>
          </a:stretch>
        </p:blipFill>
        <p:spPr>
          <a:xfrm>
            <a:off x="0" y="2857496"/>
            <a:ext cx="3786214" cy="3200400"/>
          </a:xfrm>
        </p:spPr>
      </p:pic>
      <p:sp>
        <p:nvSpPr>
          <p:cNvPr id="5" name="Прямоугольник 4"/>
          <p:cNvSpPr/>
          <p:nvPr/>
        </p:nvSpPr>
        <p:spPr>
          <a:xfrm>
            <a:off x="3786182" y="1643050"/>
            <a:ext cx="5357818" cy="6309420"/>
          </a:xfrm>
          <a:prstGeom prst="rect">
            <a:avLst/>
          </a:prstGeom>
        </p:spPr>
        <p:txBody>
          <a:bodyPr wrap="square">
            <a:spAutoFit/>
          </a:bodyPr>
          <a:lstStyle/>
          <a:p>
            <a:pPr algn="just"/>
            <a:endParaRPr lang="ru-RU" sz="2000" b="1" dirty="0" smtClean="0"/>
          </a:p>
          <a:p>
            <a:pPr algn="just"/>
            <a:r>
              <a:rPr lang="ru-RU" sz="2000" b="1" dirty="0" smtClean="0"/>
              <a:t>Наш район многонациональный, в школах обучаются, и дружно живут,  дети разных национальностей.</a:t>
            </a:r>
            <a:endParaRPr lang="ru-RU" sz="2000" dirty="0" smtClean="0"/>
          </a:p>
          <a:p>
            <a:pPr algn="just"/>
            <a:r>
              <a:rPr lang="ru-RU" sz="2000" b="1" dirty="0" smtClean="0"/>
              <a:t>Всех их объединяет одно- необходимость получения квалифицированного образования.</a:t>
            </a:r>
            <a:endParaRPr lang="ru-RU" sz="2000" dirty="0" smtClean="0"/>
          </a:p>
          <a:p>
            <a:pPr algn="just"/>
            <a:r>
              <a:rPr lang="ru-RU" sz="2000" b="1" dirty="0" smtClean="0"/>
              <a:t>Библиотекари района  прилагают все усилия, чтоб дети разного вероисповедания, разной национальности жили толерантно по отношению друг другу и получали отличные знания.</a:t>
            </a:r>
          </a:p>
          <a:p>
            <a:endParaRPr lang="ru-RU" b="1" dirty="0" smtClean="0"/>
          </a:p>
          <a:p>
            <a:endParaRPr lang="ru-RU" b="1" dirty="0" smtClean="0"/>
          </a:p>
          <a:p>
            <a:endParaRPr lang="ru-RU" b="1" dirty="0" smtClean="0"/>
          </a:p>
          <a:p>
            <a:endParaRPr lang="ru-RU" b="1" dirty="0" smtClean="0"/>
          </a:p>
          <a:p>
            <a:endParaRPr lang="ru-RU" b="1" dirty="0" smtClean="0"/>
          </a:p>
          <a:p>
            <a:endParaRPr lang="ru-RU" b="1" dirty="0" smtClean="0"/>
          </a:p>
          <a:p>
            <a:endParaRPr lang="ru-RU" b="1" dirty="0" smtClean="0"/>
          </a:p>
          <a:p>
            <a:endParaRPr lang="ru-RU" dirty="0"/>
          </a:p>
        </p:txBody>
      </p:sp>
      <p:pic>
        <p:nvPicPr>
          <p:cNvPr id="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Содержимое 5" descr="Безымянный1.png"/>
          <p:cNvPicPr>
            <a:picLocks noGrp="1" noChangeAspect="1"/>
          </p:cNvPicPr>
          <p:nvPr>
            <p:ph idx="1"/>
          </p:nvPr>
        </p:nvPicPr>
        <p:blipFill>
          <a:blip r:embed="rId2"/>
          <a:stretch>
            <a:fillRect/>
          </a:stretch>
        </p:blipFill>
        <p:spPr>
          <a:xfrm>
            <a:off x="-142908" y="0"/>
            <a:ext cx="9286907" cy="7215214"/>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r>
              <a:rPr lang="ru-RU" dirty="0" err="1" smtClean="0"/>
              <a:t>Скрипшоп</a:t>
            </a:r>
            <a:r>
              <a:rPr lang="ru-RU" dirty="0" smtClean="0"/>
              <a:t> месячник </a:t>
            </a:r>
            <a:r>
              <a:rPr lang="ru-RU" dirty="0" err="1" smtClean="0"/>
              <a:t>библ</a:t>
            </a:r>
            <a:endParaRPr lang="ru-RU" dirty="0"/>
          </a:p>
        </p:txBody>
      </p:sp>
      <p:pic>
        <p:nvPicPr>
          <p:cNvPr id="4" name="Рисунок 3" descr="Безымянный2.png"/>
          <p:cNvPicPr>
            <a:picLocks noChangeAspect="1"/>
          </p:cNvPicPr>
          <p:nvPr/>
        </p:nvPicPr>
        <p:blipFill>
          <a:blip r:embed="rId2"/>
          <a:stretch>
            <a:fillRect/>
          </a:stretch>
        </p:blipFill>
        <p:spPr>
          <a:xfrm>
            <a:off x="0" y="0"/>
            <a:ext cx="9429784" cy="685800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857232"/>
            <a:ext cx="9144000" cy="857256"/>
          </a:xfrm>
        </p:spPr>
        <p:txBody>
          <a:bodyPr>
            <a:normAutofit fontScale="90000"/>
          </a:bodyPr>
          <a:lstStyle/>
          <a:p>
            <a:pPr algn="ctr"/>
            <a:r>
              <a:rPr lang="ru-RU" dirty="0" smtClean="0"/>
              <a:t>Сайт-победитель Республиканского конкурса «</a:t>
            </a:r>
            <a:r>
              <a:rPr lang="ru-RU" dirty="0" err="1" smtClean="0"/>
              <a:t>Белем</a:t>
            </a:r>
            <a:r>
              <a:rPr lang="ru-RU" dirty="0" smtClean="0"/>
              <a:t> </a:t>
            </a:r>
            <a:r>
              <a:rPr lang="tt-RU" sz="3600" dirty="0" smtClean="0"/>
              <a:t>җәүһә</a:t>
            </a:r>
            <a:r>
              <a:rPr lang="ru-RU" sz="3600" dirty="0" err="1" smtClean="0"/>
              <a:t>рләре</a:t>
            </a:r>
            <a:r>
              <a:rPr lang="ru-RU" dirty="0" err="1" smtClean="0"/>
              <a:t>» </a:t>
            </a:r>
            <a:r>
              <a:rPr lang="ru-RU" dirty="0" smtClean="0"/>
              <a:t>2013 год.</a:t>
            </a:r>
            <a:br>
              <a:rPr lang="ru-RU" dirty="0" smtClean="0"/>
            </a:br>
            <a:endParaRPr lang="ru-RU" dirty="0"/>
          </a:p>
        </p:txBody>
      </p:sp>
      <p:pic>
        <p:nvPicPr>
          <p:cNvPr id="4" name="Содержимое 3" descr="Безымянный.bmp"/>
          <p:cNvPicPr>
            <a:picLocks noGrp="1" noChangeAspect="1"/>
          </p:cNvPicPr>
          <p:nvPr>
            <p:ph idx="1"/>
          </p:nvPr>
        </p:nvPicPr>
        <p:blipFill>
          <a:blip r:embed="rId2"/>
          <a:stretch>
            <a:fillRect/>
          </a:stretch>
        </p:blipFill>
        <p:spPr>
          <a:xfrm>
            <a:off x="0" y="1643050"/>
            <a:ext cx="9144000" cy="6429420"/>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hlinkClick r:id="rId2"/>
              </a:rPr>
              <a:t>http://kitap.ucoz.ru/</a:t>
            </a:r>
            <a:endParaRPr lang="ru-RU" dirty="0"/>
          </a:p>
        </p:txBody>
      </p:sp>
      <p:pic>
        <p:nvPicPr>
          <p:cNvPr id="4" name="Содержимое 3" descr="1 001 - копия (1).jpg"/>
          <p:cNvPicPr>
            <a:picLocks noGrp="1" noChangeAspect="1"/>
          </p:cNvPicPr>
          <p:nvPr>
            <p:ph idx="1"/>
          </p:nvPr>
        </p:nvPicPr>
        <p:blipFill>
          <a:blip r:embed="rId3"/>
          <a:stretch>
            <a:fillRect/>
          </a:stretch>
        </p:blipFill>
        <p:spPr>
          <a:xfrm>
            <a:off x="3005137" y="2278063"/>
            <a:ext cx="3133725" cy="4267200"/>
          </a:xfrm>
        </p:spPr>
      </p:pic>
      <p:pic>
        <p:nvPicPr>
          <p:cNvPr id="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pic>
        <p:nvPicPr>
          <p:cNvPr id="307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286500" y="5365750"/>
            <a:ext cx="1835150" cy="1492250"/>
          </a:xfrm>
          <a:prstGeom prst="rect">
            <a:avLst/>
          </a:prstGeom>
          <a:noFill/>
          <a:ln w="9525">
            <a:noFill/>
            <a:miter lim="800000"/>
            <a:headEnd/>
            <a:tailEnd/>
          </a:ln>
        </p:spPr>
      </p:pic>
      <p:pic>
        <p:nvPicPr>
          <p:cNvPr id="307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500563" y="5365750"/>
            <a:ext cx="1835150" cy="1492250"/>
          </a:xfrm>
          <a:prstGeom prst="rect">
            <a:avLst/>
          </a:prstGeom>
          <a:noFill/>
          <a:ln w="9525">
            <a:noFill/>
            <a:miter lim="800000"/>
            <a:headEnd/>
            <a:tailEnd/>
          </a:ln>
        </p:spPr>
      </p:pic>
      <p:pic>
        <p:nvPicPr>
          <p:cNvPr id="307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2857500" y="5365750"/>
            <a:ext cx="1835150" cy="1492250"/>
          </a:xfrm>
          <a:prstGeom prst="rect">
            <a:avLst/>
          </a:prstGeom>
          <a:noFill/>
          <a:ln w="9525">
            <a:noFill/>
            <a:miter lim="800000"/>
            <a:headEnd/>
            <a:tailEnd/>
          </a:ln>
        </p:spPr>
      </p:pic>
      <p:pic>
        <p:nvPicPr>
          <p:cNvPr id="3078"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1071563" y="5365750"/>
            <a:ext cx="1835150" cy="1492250"/>
          </a:xfrm>
          <a:prstGeom prst="rect">
            <a:avLst/>
          </a:prstGeom>
          <a:noFill/>
          <a:ln w="9525">
            <a:noFill/>
            <a:miter lim="800000"/>
            <a:headEnd/>
            <a:tailEnd/>
          </a:ln>
        </p:spPr>
      </p:pic>
      <p:sp>
        <p:nvSpPr>
          <p:cNvPr id="3079" name="Rectangle 7"/>
          <p:cNvSpPr>
            <a:spLocks noGrp="1" noChangeArrowheads="1"/>
          </p:cNvSpPr>
          <p:nvPr>
            <p:ph type="subTitle" idx="1"/>
          </p:nvPr>
        </p:nvSpPr>
        <p:spPr>
          <a:xfrm>
            <a:off x="827088" y="428604"/>
            <a:ext cx="8174068" cy="6429396"/>
          </a:xfrm>
        </p:spPr>
        <p:txBody>
          <a:bodyPr/>
          <a:lstStyle/>
          <a:p>
            <a:pPr algn="ctr" eaLnBrk="1" hangingPunct="1">
              <a:spcBef>
                <a:spcPct val="0"/>
              </a:spcBef>
            </a:pPr>
            <a:r>
              <a:rPr lang="ru-RU" sz="3200" b="1" dirty="0" smtClean="0">
                <a:solidFill>
                  <a:schemeClr val="accent2">
                    <a:lumMod val="40000"/>
                    <a:lumOff val="60000"/>
                  </a:schemeClr>
                </a:solidFill>
                <a:latin typeface="Bookman Old Style" pitchFamily="18" charset="0"/>
              </a:rPr>
              <a:t>ЭТО МЫ</a:t>
            </a: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p:txBody>
      </p:sp>
      <p:pic>
        <p:nvPicPr>
          <p:cNvPr id="8" name="Рисунок 7" descr="C:\Users\D0A0~1\AppData\Local\Temp\Rar$DR12.019\SDC16218.JPG"/>
          <p:cNvPicPr/>
          <p:nvPr/>
        </p:nvPicPr>
        <p:blipFill>
          <a:blip r:embed="rId5"/>
          <a:srcRect/>
          <a:stretch>
            <a:fillRect/>
          </a:stretch>
        </p:blipFill>
        <p:spPr bwMode="auto">
          <a:xfrm>
            <a:off x="0" y="1142984"/>
            <a:ext cx="9144000" cy="571501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53966"/>
          </a:xfrm>
        </p:spPr>
        <p:txBody>
          <a:bodyPr>
            <a:normAutofit fontScale="90000"/>
          </a:bodyPr>
          <a:lstStyle/>
          <a:p>
            <a:endParaRPr lang="ru-RU" dirty="0"/>
          </a:p>
        </p:txBody>
      </p:sp>
      <p:sp>
        <p:nvSpPr>
          <p:cNvPr id="3" name="Содержимое 2"/>
          <p:cNvSpPr>
            <a:spLocks noGrp="1"/>
          </p:cNvSpPr>
          <p:nvPr>
            <p:ph idx="1"/>
          </p:nvPr>
        </p:nvSpPr>
        <p:spPr>
          <a:xfrm>
            <a:off x="0" y="285728"/>
            <a:ext cx="8858280" cy="6572272"/>
          </a:xfrm>
        </p:spPr>
        <p:txBody>
          <a:bodyPr>
            <a:normAutofit fontScale="92500" lnSpcReduction="10000"/>
          </a:bodyPr>
          <a:lstStyle/>
          <a:p>
            <a:pPr>
              <a:buNone/>
            </a:pPr>
            <a:r>
              <a:rPr lang="ru-RU" sz="3200" dirty="0" smtClean="0"/>
              <a:t>           </a:t>
            </a:r>
          </a:p>
          <a:p>
            <a:pPr algn="just">
              <a:buNone/>
            </a:pPr>
            <a:r>
              <a:rPr lang="ru-RU" sz="3200" dirty="0" smtClean="0"/>
              <a:t>          В прошлом - один из городов Волжской </a:t>
            </a:r>
            <a:r>
              <a:rPr lang="ru-RU" sz="3200" dirty="0" err="1" smtClean="0"/>
              <a:t>Булгарии</a:t>
            </a:r>
            <a:r>
              <a:rPr lang="ru-RU" sz="3200" dirty="0" smtClean="0"/>
              <a:t>. </a:t>
            </a:r>
          </a:p>
          <a:p>
            <a:pPr algn="just">
              <a:buNone/>
            </a:pPr>
            <a:r>
              <a:rPr lang="ru-RU" sz="3200" dirty="0" smtClean="0"/>
              <a:t>          В 1781 году образован уездный город </a:t>
            </a:r>
            <a:r>
              <a:rPr lang="ru-RU" sz="3200" dirty="0" err="1" smtClean="0"/>
              <a:t>Лаишев</a:t>
            </a:r>
            <a:r>
              <a:rPr lang="ru-RU" sz="3200" dirty="0" smtClean="0"/>
              <a:t> Казанского наместничества. </a:t>
            </a:r>
          </a:p>
          <a:p>
            <a:pPr algn="just">
              <a:buNone/>
            </a:pPr>
            <a:r>
              <a:rPr lang="ru-RU" sz="3200" dirty="0" smtClean="0"/>
              <a:t>           с 1926 года - сельское поселение, </a:t>
            </a:r>
          </a:p>
          <a:p>
            <a:pPr algn="just">
              <a:buNone/>
            </a:pPr>
            <a:r>
              <a:rPr lang="ru-RU" sz="3200" dirty="0" smtClean="0"/>
              <a:t>           с 1950 года – посёлок городского типа.</a:t>
            </a:r>
          </a:p>
          <a:p>
            <a:pPr algn="just">
              <a:buNone/>
            </a:pPr>
            <a:r>
              <a:rPr lang="ru-RU" sz="3200" dirty="0" smtClean="0"/>
              <a:t>           с 2004 года - город. </a:t>
            </a:r>
          </a:p>
          <a:p>
            <a:pPr algn="just">
              <a:buNone/>
            </a:pPr>
            <a:r>
              <a:rPr lang="ru-RU" sz="3200" dirty="0" smtClean="0"/>
              <a:t>        Район образован в 1927 году. </a:t>
            </a:r>
          </a:p>
          <a:p>
            <a:pPr algn="just">
              <a:buNone/>
            </a:pPr>
            <a:r>
              <a:rPr lang="ru-RU" sz="3200" dirty="0" smtClean="0"/>
              <a:t>       В 1990 году Лаишево было включено в перечень исторических городов Российской Федерации.</a:t>
            </a:r>
          </a:p>
          <a:p>
            <a:pPr algn="just"/>
            <a:r>
              <a:rPr lang="ru-RU" dirty="0" smtClean="0"/>
              <a:t>Сайт где можно подробнее узнать о нашем районе </a:t>
            </a:r>
            <a:r>
              <a:rPr lang="en-US" dirty="0" smtClean="0">
                <a:hlinkClick r:id="rId2"/>
              </a:rPr>
              <a:t>http://laishevo.tatarstan.ru/</a:t>
            </a:r>
            <a:endParaRPr lang="ru-RU"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857256"/>
          </a:xfrm>
        </p:spPr>
        <p:txBody>
          <a:bodyPr>
            <a:normAutofit/>
          </a:bodyPr>
          <a:lstStyle/>
          <a:p>
            <a:pPr algn="ctr"/>
            <a:r>
              <a:rPr lang="ru-RU" sz="2800" dirty="0" smtClean="0"/>
              <a:t>План работы РМО библиотекарей</a:t>
            </a:r>
            <a:endParaRPr lang="ru-RU" sz="2800" dirty="0"/>
          </a:p>
        </p:txBody>
      </p:sp>
      <p:sp>
        <p:nvSpPr>
          <p:cNvPr id="4" name="Содержимое 3"/>
          <p:cNvSpPr>
            <a:spLocks noGrp="1"/>
          </p:cNvSpPr>
          <p:nvPr>
            <p:ph sz="half" idx="2"/>
          </p:nvPr>
        </p:nvSpPr>
        <p:spPr/>
        <p:txBody>
          <a:bodyPr/>
          <a:lstStyle/>
          <a:p>
            <a:endParaRPr lang="ru-RU" dirty="0"/>
          </a:p>
        </p:txBody>
      </p:sp>
      <p:pic>
        <p:nvPicPr>
          <p:cNvPr id="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
        <p:nvSpPr>
          <p:cNvPr id="7" name="Круглая лента лицом вверх 6"/>
          <p:cNvSpPr/>
          <p:nvPr/>
        </p:nvSpPr>
        <p:spPr>
          <a:xfrm>
            <a:off x="0" y="714356"/>
            <a:ext cx="8858280" cy="1044704"/>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bg1"/>
                </a:solidFill>
              </a:rPr>
              <a:t>План работы РМО</a:t>
            </a:r>
            <a:endParaRPr lang="ru-RU" sz="3200" dirty="0">
              <a:solidFill>
                <a:schemeClr val="bg1"/>
              </a:solidFill>
            </a:endParaRPr>
          </a:p>
        </p:txBody>
      </p:sp>
      <p:pic>
        <p:nvPicPr>
          <p:cNvPr id="9" name="Содержимое 8" descr="Безымянный.bmp"/>
          <p:cNvPicPr>
            <a:picLocks noGrp="1" noChangeAspect="1"/>
          </p:cNvPicPr>
          <p:nvPr>
            <p:ph sz="half" idx="1"/>
          </p:nvPr>
        </p:nvPicPr>
        <p:blipFill>
          <a:blip r:embed="rId3"/>
          <a:stretch>
            <a:fillRect/>
          </a:stretch>
        </p:blipFill>
        <p:spPr>
          <a:xfrm>
            <a:off x="0" y="1785926"/>
            <a:ext cx="9286908" cy="6572296"/>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143000"/>
          </a:xfrm>
        </p:spPr>
        <p:txBody>
          <a:bodyPr>
            <a:normAutofit fontScale="90000"/>
          </a:bodyPr>
          <a:lstStyle/>
          <a:p>
            <a:r>
              <a:rPr lang="ru-RU" sz="4800" b="1" dirty="0" smtClean="0"/>
              <a:t>Направления  и формы работы </a:t>
            </a:r>
            <a:endParaRPr lang="ru-RU" dirty="0"/>
          </a:p>
        </p:txBody>
      </p:sp>
      <p:sp>
        <p:nvSpPr>
          <p:cNvPr id="3" name="Содержимое 2"/>
          <p:cNvSpPr>
            <a:spLocks noGrp="1"/>
          </p:cNvSpPr>
          <p:nvPr>
            <p:ph sz="half" idx="1"/>
          </p:nvPr>
        </p:nvSpPr>
        <p:spPr>
          <a:xfrm>
            <a:off x="0" y="1600200"/>
            <a:ext cx="9144000" cy="5257800"/>
          </a:xfrm>
        </p:spPr>
        <p:txBody>
          <a:bodyPr>
            <a:normAutofit fontScale="85000" lnSpcReduction="10000"/>
          </a:bodyPr>
          <a:lstStyle/>
          <a:p>
            <a:pPr algn="just"/>
            <a:r>
              <a:rPr lang="ru-RU" sz="2800" b="1" dirty="0" smtClean="0"/>
              <a:t>Изучение нормативных документов. </a:t>
            </a:r>
          </a:p>
          <a:p>
            <a:pPr lvl="0" algn="just"/>
            <a:r>
              <a:rPr lang="ru-RU" sz="2800" b="1" dirty="0" smtClean="0"/>
              <a:t>Организация работы по изучению и распространению передового библиотечного опыта. </a:t>
            </a:r>
          </a:p>
          <a:p>
            <a:pPr lvl="0" algn="just"/>
            <a:r>
              <a:rPr lang="ru-RU" sz="2800" b="1" dirty="0" smtClean="0"/>
              <a:t>Организация целевых взаимных посещений и открытых мероприятий. </a:t>
            </a:r>
          </a:p>
          <a:p>
            <a:pPr lvl="0" algn="just"/>
            <a:r>
              <a:rPr lang="ru-RU" sz="2800" b="1" dirty="0" smtClean="0"/>
              <a:t>Организация семинаров и других мероприятий  по изучению опыта работы в сочетании с практическим показом. </a:t>
            </a:r>
          </a:p>
          <a:p>
            <a:pPr lvl="0" algn="just"/>
            <a:r>
              <a:rPr lang="ru-RU" sz="2800" b="1" dirty="0" smtClean="0"/>
              <a:t>Разработка рекомендаций, памяток, наглядных пособий. </a:t>
            </a:r>
          </a:p>
          <a:p>
            <a:pPr lvl="0" algn="just"/>
            <a:r>
              <a:rPr lang="ru-RU" sz="2800" b="1" dirty="0" smtClean="0"/>
              <a:t>Организация наставничества в работе с молодыми специалистами. </a:t>
            </a:r>
          </a:p>
          <a:p>
            <a:pPr lvl="0" algn="just"/>
            <a:r>
              <a:rPr lang="ru-RU" sz="2800" b="1" dirty="0" smtClean="0"/>
              <a:t>Изучение и ознакомление с новинками методической литературы и научными изданиями. </a:t>
            </a:r>
          </a:p>
          <a:p>
            <a:endParaRPr lang="ru-RU" dirty="0"/>
          </a:p>
        </p:txBody>
      </p:sp>
      <p:sp>
        <p:nvSpPr>
          <p:cNvPr id="4" name="Содержимое 3"/>
          <p:cNvSpPr>
            <a:spLocks noGrp="1"/>
          </p:cNvSpPr>
          <p:nvPr>
            <p:ph sz="half" idx="2"/>
          </p:nvPr>
        </p:nvSpPr>
        <p:spPr/>
        <p:txBody>
          <a:bodyPr>
            <a:normAutofit fontScale="85000" lnSpcReduction="10000"/>
          </a:bodyPr>
          <a:lstStyle/>
          <a:p>
            <a:endParaRPr lang="ru-RU" dirty="0"/>
          </a:p>
        </p:txBody>
      </p:sp>
      <p:pic>
        <p:nvPicPr>
          <p:cNvPr id="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1"/>
          </p:nvPr>
        </p:nvSpPr>
        <p:spPr>
          <a:xfrm>
            <a:off x="0" y="714356"/>
            <a:ext cx="9144000" cy="6143644"/>
          </a:xfrm>
        </p:spPr>
        <p:txBody>
          <a:bodyPr/>
          <a:lstStyle/>
          <a:p>
            <a:pPr algn="ctr">
              <a:buNone/>
            </a:pPr>
            <a:endParaRPr lang="ru-RU" sz="4800" b="1" dirty="0" smtClean="0">
              <a:solidFill>
                <a:schemeClr val="accent2">
                  <a:lumMod val="75000"/>
                </a:schemeClr>
              </a:solidFill>
            </a:endParaRPr>
          </a:p>
          <a:p>
            <a:pPr algn="ctr">
              <a:buNone/>
            </a:pPr>
            <a:r>
              <a:rPr lang="ru-RU" sz="4800" b="1" dirty="0" smtClean="0">
                <a:solidFill>
                  <a:schemeClr val="accent2">
                    <a:lumMod val="75000"/>
                  </a:schemeClr>
                </a:solidFill>
              </a:rPr>
              <a:t>Участие членов </a:t>
            </a:r>
            <a:br>
              <a:rPr lang="ru-RU" sz="4800" b="1" dirty="0" smtClean="0">
                <a:solidFill>
                  <a:schemeClr val="accent2">
                    <a:lumMod val="75000"/>
                  </a:schemeClr>
                </a:solidFill>
              </a:rPr>
            </a:br>
            <a:r>
              <a:rPr lang="ru-RU" sz="4800" b="1" dirty="0" smtClean="0">
                <a:solidFill>
                  <a:schemeClr val="accent2">
                    <a:lumMod val="75000"/>
                  </a:schemeClr>
                </a:solidFill>
              </a:rPr>
              <a:t>методического объединения </a:t>
            </a:r>
            <a:br>
              <a:rPr lang="ru-RU" sz="4800" b="1" dirty="0" smtClean="0">
                <a:solidFill>
                  <a:schemeClr val="accent2">
                    <a:lumMod val="75000"/>
                  </a:schemeClr>
                </a:solidFill>
              </a:rPr>
            </a:br>
            <a:r>
              <a:rPr lang="ru-RU" sz="4800" b="1" dirty="0" smtClean="0">
                <a:solidFill>
                  <a:schemeClr val="accent2">
                    <a:lumMod val="75000"/>
                  </a:schemeClr>
                </a:solidFill>
              </a:rPr>
              <a:t>в общественной жизни района</a:t>
            </a:r>
          </a:p>
          <a:p>
            <a:endParaRPr lang="ru-RU" sz="2400" b="1" dirty="0" smtClean="0">
              <a:solidFill>
                <a:schemeClr val="accent2">
                  <a:lumMod val="75000"/>
                </a:schemeClr>
              </a:solidFill>
            </a:endParaRPr>
          </a:p>
          <a:p>
            <a:endParaRPr lang="ru-RU" dirty="0"/>
          </a:p>
        </p:txBody>
      </p:sp>
      <p:pic>
        <p:nvPicPr>
          <p:cNvPr id="5" name="Содержимое 4" descr="print_409107_332770.jpg"/>
          <p:cNvPicPr>
            <a:picLocks noGrp="1" noChangeAspect="1"/>
          </p:cNvPicPr>
          <p:nvPr>
            <p:ph sz="half" idx="2"/>
          </p:nvPr>
        </p:nvPicPr>
        <p:blipFill>
          <a:blip r:embed="rId2" cstate="print"/>
          <a:stretch>
            <a:fillRect/>
          </a:stretch>
        </p:blipFill>
        <p:spPr>
          <a:xfrm>
            <a:off x="0" y="357166"/>
            <a:ext cx="9144000" cy="6500834"/>
          </a:xfrm>
        </p:spPr>
      </p:pic>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188640"/>
            <a:ext cx="9144000" cy="6669360"/>
          </a:xfrm>
          <a:prstGeom prst="rect">
            <a:avLst/>
          </a:prstGeom>
        </p:spPr>
      </p:pic>
      <p:pic>
        <p:nvPicPr>
          <p:cNvPr id="6" name="Рисунок 5" descr="images (1).jpg"/>
          <p:cNvPicPr>
            <a:picLocks noChangeAspect="1"/>
          </p:cNvPicPr>
          <p:nvPr/>
        </p:nvPicPr>
        <p:blipFill>
          <a:blip r:embed="rId4"/>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01080" cy="1143000"/>
          </a:xfrm>
        </p:spPr>
        <p:txBody>
          <a:bodyPr/>
          <a:lstStyle/>
          <a:p>
            <a:endParaRPr lang="ru-RU" dirty="0"/>
          </a:p>
        </p:txBody>
      </p:sp>
      <p:sp>
        <p:nvSpPr>
          <p:cNvPr id="3" name="Содержимое 2"/>
          <p:cNvSpPr>
            <a:spLocks noGrp="1"/>
          </p:cNvSpPr>
          <p:nvPr>
            <p:ph idx="1"/>
          </p:nvPr>
        </p:nvSpPr>
        <p:spPr>
          <a:xfrm>
            <a:off x="0" y="1600200"/>
            <a:ext cx="9144000" cy="5257800"/>
          </a:xfrm>
        </p:spPr>
        <p:txBody>
          <a:bodyPr/>
          <a:lstStyle/>
          <a:p>
            <a:endParaRPr lang="ru-RU" dirty="0"/>
          </a:p>
        </p:txBody>
      </p:sp>
      <p:pic>
        <p:nvPicPr>
          <p:cNvPr id="4" name="Рисунок 3" descr="Рисунок (37).jpg"/>
          <p:cNvPicPr>
            <a:picLocks noChangeAspect="1"/>
          </p:cNvPicPr>
          <p:nvPr/>
        </p:nvPicPr>
        <p:blipFill>
          <a:blip r:embed="rId2"/>
          <a:stretch>
            <a:fillRect/>
          </a:stretch>
        </p:blipFill>
        <p:spPr>
          <a:xfrm>
            <a:off x="0" y="0"/>
            <a:ext cx="9144000" cy="6858000"/>
          </a:xfrm>
          <a:prstGeom prst="rect">
            <a:avLst/>
          </a:prstGeom>
        </p:spPr>
      </p:pic>
      <p:pic>
        <p:nvPicPr>
          <p:cNvPr id="5" name="Рисунок 4" descr="Рисунок (32).jpg"/>
          <p:cNvPicPr>
            <a:picLocks noChangeAspect="1"/>
          </p:cNvPicPr>
          <p:nvPr/>
        </p:nvPicPr>
        <p:blipFill>
          <a:blip r:embed="rId3"/>
          <a:stretch>
            <a:fillRect/>
          </a:stretch>
        </p:blipFill>
        <p:spPr>
          <a:xfrm>
            <a:off x="-357222" y="0"/>
            <a:ext cx="9501222" cy="7072338"/>
          </a:xfrm>
          <a:prstGeom prst="rect">
            <a:avLst/>
          </a:prstGeom>
        </p:spPr>
      </p:pic>
      <p:pic>
        <p:nvPicPr>
          <p:cNvPr id="6" name="Рисунок 5" descr="Рисунок (9).jpg"/>
          <p:cNvPicPr>
            <a:picLocks noChangeAspect="1"/>
          </p:cNvPicPr>
          <p:nvPr/>
        </p:nvPicPr>
        <p:blipFill>
          <a:blip r:embed="rId4"/>
          <a:stretch>
            <a:fillRect/>
          </a:stretch>
        </p:blipFill>
        <p:spPr>
          <a:xfrm>
            <a:off x="-214346" y="0"/>
            <a:ext cx="9144000" cy="71437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785818"/>
          </a:xfrm>
        </p:spPr>
        <p:txBody>
          <a:bodyPr>
            <a:normAutofit fontScale="90000"/>
          </a:bodyPr>
          <a:lstStyle/>
          <a:p>
            <a:r>
              <a:rPr lang="ru-RU" sz="4800" b="1" dirty="0" smtClean="0"/>
              <a:t>Активные формы работы </a:t>
            </a:r>
            <a:endParaRPr lang="ru-RU" dirty="0"/>
          </a:p>
        </p:txBody>
      </p:sp>
      <p:sp>
        <p:nvSpPr>
          <p:cNvPr id="3" name="Содержимое 2"/>
          <p:cNvSpPr>
            <a:spLocks noGrp="1"/>
          </p:cNvSpPr>
          <p:nvPr>
            <p:ph sz="half" idx="1"/>
          </p:nvPr>
        </p:nvSpPr>
        <p:spPr>
          <a:xfrm>
            <a:off x="428596" y="1500174"/>
            <a:ext cx="8501122" cy="4625989"/>
          </a:xfrm>
        </p:spPr>
        <p:txBody>
          <a:bodyPr>
            <a:normAutofit/>
          </a:bodyPr>
          <a:lstStyle/>
          <a:p>
            <a:pPr algn="ctr">
              <a:buNone/>
            </a:pPr>
            <a:r>
              <a:rPr lang="ru-RU" sz="3200" b="1" dirty="0" smtClean="0">
                <a:solidFill>
                  <a:schemeClr val="accent2"/>
                </a:solidFill>
              </a:rPr>
              <a:t>Формы коллективной активности:</a:t>
            </a:r>
            <a:r>
              <a:rPr lang="ru-RU" sz="3200" dirty="0" smtClean="0">
                <a:solidFill>
                  <a:schemeClr val="accent2"/>
                </a:solidFill>
              </a:rPr>
              <a:t>  </a:t>
            </a:r>
          </a:p>
          <a:p>
            <a:pPr algn="just">
              <a:buNone/>
            </a:pPr>
            <a:r>
              <a:rPr lang="ru-RU" sz="3200" dirty="0" smtClean="0"/>
              <a:t>             Ярмарки и фестивали  библиотечных идей и находок, библиотечные россыпи, клубы творческих библиотекарей,  методические турниры и вернисажи, школы библиотечного мастерства, творческие портреты библиотекарей.</a:t>
            </a:r>
            <a:endParaRPr lang="ru-RU" sz="3200" dirty="0"/>
          </a:p>
        </p:txBody>
      </p:sp>
      <p:pic>
        <p:nvPicPr>
          <p:cNvPr id="5" name="Picture 2" descr="D:\Литературный календарь\Рукоделие\63415376_1283201658_16.png"/>
          <p:cNvPicPr>
            <a:picLocks noGrp="1" noChangeAspect="1" noChangeArrowheads="1"/>
          </p:cNvPicPr>
          <p:nvPr>
            <p:ph sz="half" idx="2"/>
          </p:nvPr>
        </p:nvPicPr>
        <p:blipFill>
          <a:blip r:embed="rId2" cstate="print"/>
          <a:stretch>
            <a:fillRect/>
          </a:stretch>
        </p:blipFill>
        <p:spPr bwMode="auto">
          <a:xfrm>
            <a:off x="7358082" y="5070677"/>
            <a:ext cx="1550398" cy="1787323"/>
          </a:xfrm>
          <a:prstGeom prst="rect">
            <a:avLst/>
          </a:prstGeom>
          <a:noFill/>
        </p:spPr>
      </p:pic>
      <p:pic>
        <p:nvPicPr>
          <p:cNvPr id="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74638"/>
            <a:ext cx="7567642" cy="1143000"/>
          </a:xfrm>
        </p:spPr>
        <p:txBody>
          <a:bodyPr/>
          <a:lstStyle/>
          <a:p>
            <a:r>
              <a:rPr lang="ru-RU" sz="4400" b="1" dirty="0" smtClean="0"/>
              <a:t>Активные формы работы </a:t>
            </a:r>
            <a:endParaRPr lang="ru-RU" dirty="0"/>
          </a:p>
        </p:txBody>
      </p:sp>
      <p:sp>
        <p:nvSpPr>
          <p:cNvPr id="3" name="Содержимое 2"/>
          <p:cNvSpPr>
            <a:spLocks noGrp="1"/>
          </p:cNvSpPr>
          <p:nvPr>
            <p:ph sz="half" idx="1"/>
          </p:nvPr>
        </p:nvSpPr>
        <p:spPr>
          <a:xfrm>
            <a:off x="0" y="1600200"/>
            <a:ext cx="9144000" cy="5257800"/>
          </a:xfrm>
        </p:spPr>
        <p:txBody>
          <a:bodyPr>
            <a:normAutofit/>
          </a:bodyPr>
          <a:lstStyle/>
          <a:p>
            <a:pPr algn="just"/>
            <a:r>
              <a:rPr lang="ru-RU" sz="4400" b="1" dirty="0" smtClean="0">
                <a:solidFill>
                  <a:schemeClr val="accent2"/>
                </a:solidFill>
              </a:rPr>
              <a:t>Формы</a:t>
            </a:r>
            <a:r>
              <a:rPr lang="ru-RU" sz="4400" dirty="0" smtClean="0"/>
              <a:t>, которые ненавязчиво </a:t>
            </a:r>
            <a:r>
              <a:rPr lang="ru-RU" sz="4400" b="1" dirty="0" smtClean="0">
                <a:solidFill>
                  <a:schemeClr val="accent2"/>
                </a:solidFill>
              </a:rPr>
              <a:t>нацеливают </a:t>
            </a:r>
            <a:r>
              <a:rPr lang="ru-RU" sz="4400" dirty="0" smtClean="0"/>
              <a:t>библиотекарей </a:t>
            </a:r>
            <a:r>
              <a:rPr lang="ru-RU" sz="4400" b="1" dirty="0" smtClean="0">
                <a:solidFill>
                  <a:schemeClr val="accent2"/>
                </a:solidFill>
              </a:rPr>
              <a:t>на творческую активность:</a:t>
            </a:r>
            <a:r>
              <a:rPr lang="ru-RU" sz="4400" b="1" dirty="0" smtClean="0"/>
              <a:t> </a:t>
            </a:r>
            <a:br>
              <a:rPr lang="ru-RU" sz="4400" b="1" dirty="0" smtClean="0"/>
            </a:br>
            <a:r>
              <a:rPr lang="ru-RU" sz="4400" dirty="0" smtClean="0"/>
              <a:t>деловые игры, мозговой штурм, Зональный конкурс «Хранители культуры».</a:t>
            </a:r>
          </a:p>
          <a:p>
            <a:pPr algn="just"/>
            <a:endParaRPr lang="ru-RU" sz="4000" dirty="0"/>
          </a:p>
        </p:txBody>
      </p:sp>
      <p:sp>
        <p:nvSpPr>
          <p:cNvPr id="4" name="Содержимое 3"/>
          <p:cNvSpPr>
            <a:spLocks noGrp="1"/>
          </p:cNvSpPr>
          <p:nvPr>
            <p:ph sz="half" idx="2"/>
          </p:nvPr>
        </p:nvSpPr>
        <p:spPr/>
        <p:txBody>
          <a:bodyPr>
            <a:normAutofit/>
          </a:bodyPr>
          <a:lstStyle/>
          <a:p>
            <a:endParaRPr lang="ru-RU"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pic>
        <p:nvPicPr>
          <p:cNvPr id="307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286500" y="5365750"/>
            <a:ext cx="1835150" cy="1492250"/>
          </a:xfrm>
          <a:prstGeom prst="rect">
            <a:avLst/>
          </a:prstGeom>
          <a:noFill/>
          <a:ln w="9525">
            <a:noFill/>
            <a:miter lim="800000"/>
            <a:headEnd/>
            <a:tailEnd/>
          </a:ln>
        </p:spPr>
      </p:pic>
      <p:pic>
        <p:nvPicPr>
          <p:cNvPr id="307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500563" y="5365750"/>
            <a:ext cx="1835150" cy="1492250"/>
          </a:xfrm>
          <a:prstGeom prst="rect">
            <a:avLst/>
          </a:prstGeom>
          <a:noFill/>
          <a:ln w="9525">
            <a:noFill/>
            <a:miter lim="800000"/>
            <a:headEnd/>
            <a:tailEnd/>
          </a:ln>
        </p:spPr>
      </p:pic>
      <p:pic>
        <p:nvPicPr>
          <p:cNvPr id="307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2857500" y="5365750"/>
            <a:ext cx="1835150" cy="1492250"/>
          </a:xfrm>
          <a:prstGeom prst="rect">
            <a:avLst/>
          </a:prstGeom>
          <a:noFill/>
          <a:ln w="9525">
            <a:noFill/>
            <a:miter lim="800000"/>
            <a:headEnd/>
            <a:tailEnd/>
          </a:ln>
        </p:spPr>
      </p:pic>
      <p:pic>
        <p:nvPicPr>
          <p:cNvPr id="3078"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1071563" y="5365750"/>
            <a:ext cx="1835150" cy="1492250"/>
          </a:xfrm>
          <a:prstGeom prst="rect">
            <a:avLst/>
          </a:prstGeom>
          <a:noFill/>
          <a:ln w="9525">
            <a:noFill/>
            <a:miter lim="800000"/>
            <a:headEnd/>
            <a:tailEnd/>
          </a:ln>
        </p:spPr>
      </p:pic>
      <p:sp>
        <p:nvSpPr>
          <p:cNvPr id="3079" name="Rectangle 7"/>
          <p:cNvSpPr>
            <a:spLocks noGrp="1" noChangeArrowheads="1"/>
          </p:cNvSpPr>
          <p:nvPr>
            <p:ph type="subTitle" idx="1"/>
          </p:nvPr>
        </p:nvSpPr>
        <p:spPr>
          <a:xfrm>
            <a:off x="357158" y="214290"/>
            <a:ext cx="8429684" cy="6429420"/>
          </a:xfrm>
        </p:spPr>
        <p:txBody>
          <a:bodyPr>
            <a:normAutofit fontScale="25000" lnSpcReduction="20000"/>
          </a:bodyPr>
          <a:lstStyle/>
          <a:p>
            <a:pPr algn="ctr">
              <a:spcBef>
                <a:spcPct val="0"/>
              </a:spcBef>
            </a:pPr>
            <a:endParaRPr lang="ru-RU" sz="7000" dirty="0" smtClean="0"/>
          </a:p>
          <a:p>
            <a:pPr algn="just">
              <a:spcBef>
                <a:spcPct val="0"/>
              </a:spcBef>
            </a:pPr>
            <a:r>
              <a:rPr lang="ru-RU" sz="9600" dirty="0" smtClean="0">
                <a:solidFill>
                  <a:srgbClr val="FF0000"/>
                </a:solidFill>
              </a:rPr>
              <a:t>В целях стимулирования творческой инициативы библиотекаря, повышения теоретического и практического уровня профессионального мастерства, обобщения, распространения передового опыта библиотекарей ОУ с использованием новых информационных технологий проведен зональный фестиваль конкурс профессионального мастерства библиотекарей «Хранители культуры», который явился итогом работы школьных библиотек за год.   В очный тур конкурса прошли 11 участников, приславших 29 работ : презентации , методические разработки, букмекеры,  из нашего и Рыбно-Слободского районов. Благодаря этому мероприятию у каждой  библиотеки имеется герб и гимн, </a:t>
            </a:r>
            <a:r>
              <a:rPr lang="ru-RU" sz="9600" dirty="0" err="1" smtClean="0">
                <a:solidFill>
                  <a:srgbClr val="FF0000"/>
                </a:solidFill>
              </a:rPr>
              <a:t>портфолио</a:t>
            </a:r>
            <a:r>
              <a:rPr lang="ru-RU" sz="9600" dirty="0" smtClean="0">
                <a:solidFill>
                  <a:srgbClr val="FF0000"/>
                </a:solidFill>
              </a:rPr>
              <a:t> библиотекарей .</a:t>
            </a:r>
            <a:br>
              <a:rPr lang="ru-RU" sz="9600" dirty="0" smtClean="0">
                <a:solidFill>
                  <a:srgbClr val="FF0000"/>
                </a:solidFill>
              </a:rPr>
            </a:br>
            <a:r>
              <a:rPr lang="ru-RU" sz="9600" dirty="0" smtClean="0">
                <a:solidFill>
                  <a:srgbClr val="FF0000"/>
                </a:solidFill>
              </a:rPr>
              <a:t>   Победителями стали библиотекари МБОУ </a:t>
            </a:r>
            <a:r>
              <a:rPr lang="ru-RU" sz="9600" dirty="0" err="1" smtClean="0">
                <a:solidFill>
                  <a:srgbClr val="FF0000"/>
                </a:solidFill>
              </a:rPr>
              <a:t>Именьковская</a:t>
            </a:r>
            <a:r>
              <a:rPr lang="ru-RU" sz="9600" dirty="0" smtClean="0">
                <a:solidFill>
                  <a:srgbClr val="FF0000"/>
                </a:solidFill>
              </a:rPr>
              <a:t> СОШ (</a:t>
            </a:r>
            <a:r>
              <a:rPr lang="ru-RU" sz="9600" dirty="0" err="1" smtClean="0">
                <a:solidFill>
                  <a:srgbClr val="FF0000"/>
                </a:solidFill>
              </a:rPr>
              <a:t>Гаянова</a:t>
            </a:r>
            <a:r>
              <a:rPr lang="ru-RU" sz="9600" dirty="0" smtClean="0">
                <a:solidFill>
                  <a:srgbClr val="FF0000"/>
                </a:solidFill>
              </a:rPr>
              <a:t> Г.Г.), МБОУ </a:t>
            </a:r>
            <a:r>
              <a:rPr lang="ru-RU" sz="9600" dirty="0" err="1" smtClean="0">
                <a:solidFill>
                  <a:srgbClr val="FF0000"/>
                </a:solidFill>
              </a:rPr>
              <a:t>Габишевская</a:t>
            </a:r>
            <a:r>
              <a:rPr lang="ru-RU" sz="9600" dirty="0" smtClean="0">
                <a:solidFill>
                  <a:srgbClr val="FF0000"/>
                </a:solidFill>
              </a:rPr>
              <a:t> СОШ (</a:t>
            </a:r>
            <a:r>
              <a:rPr lang="ru-RU" sz="9600" dirty="0" err="1" smtClean="0">
                <a:solidFill>
                  <a:srgbClr val="FF0000"/>
                </a:solidFill>
              </a:rPr>
              <a:t>Кахраман</a:t>
            </a:r>
            <a:r>
              <a:rPr lang="ru-RU" sz="9600" dirty="0" smtClean="0">
                <a:solidFill>
                  <a:srgbClr val="FF0000"/>
                </a:solidFill>
              </a:rPr>
              <a:t> А.А.), МБОУ </a:t>
            </a:r>
            <a:r>
              <a:rPr lang="ru-RU" sz="9600" dirty="0" err="1" smtClean="0">
                <a:solidFill>
                  <a:srgbClr val="FF0000"/>
                </a:solidFill>
              </a:rPr>
              <a:t>Лаишевская</a:t>
            </a:r>
            <a:r>
              <a:rPr lang="ru-RU" sz="9600" dirty="0" smtClean="0">
                <a:solidFill>
                  <a:srgbClr val="FF0000"/>
                </a:solidFill>
              </a:rPr>
              <a:t> СОШ №2 (Каримова Е.П.)</a:t>
            </a:r>
          </a:p>
          <a:p>
            <a:pPr algn="just">
              <a:spcBef>
                <a:spcPct val="0"/>
              </a:spcBef>
            </a:pPr>
            <a:endParaRPr lang="ru-RU" sz="9600" b="1" dirty="0" smtClean="0">
              <a:solidFill>
                <a:srgbClr val="FF0000"/>
              </a:solidFill>
              <a:latin typeface="Bookman Old Style" pitchFamily="18" charset="0"/>
            </a:endParaRPr>
          </a:p>
          <a:p>
            <a:pPr algn="ctr">
              <a:spcBef>
                <a:spcPct val="0"/>
              </a:spcBef>
            </a:pPr>
            <a:endParaRPr lang="ru-RU" sz="9600" b="1" dirty="0" smtClean="0">
              <a:solidFill>
                <a:schemeClr val="bg2">
                  <a:lumMod val="25000"/>
                </a:schemeClr>
              </a:solidFill>
              <a:latin typeface="Bookman Old Style" pitchFamily="18" charset="0"/>
            </a:endParaRPr>
          </a:p>
          <a:p>
            <a:pPr algn="ctr">
              <a:spcBef>
                <a:spcPct val="0"/>
              </a:spcBef>
            </a:pPr>
            <a:endParaRPr lang="ru-RU" sz="96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a:p>
            <a:pPr algn="ctr">
              <a:spcBef>
                <a:spcPct val="0"/>
              </a:spcBef>
            </a:pPr>
            <a:endParaRPr lang="ru-RU" sz="3200" b="1" dirty="0" smtClean="0">
              <a:solidFill>
                <a:srgbClr val="663300"/>
              </a:solidFill>
              <a:latin typeface="Bookman Old Style" pitchFamily="18"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8" name="Содержимое 17" descr="P1030434.JPG"/>
          <p:cNvPicPr>
            <a:picLocks noGrp="1" noChangeAspect="1"/>
          </p:cNvPicPr>
          <p:nvPr>
            <p:ph idx="1"/>
          </p:nvPr>
        </p:nvPicPr>
        <p:blipFill>
          <a:blip r:embed="rId2"/>
          <a:stretch>
            <a:fillRect/>
          </a:stretch>
        </p:blipFill>
        <p:spPr>
          <a:xfrm>
            <a:off x="0" y="142852"/>
            <a:ext cx="9144000" cy="6715148"/>
          </a:xfrm>
        </p:spPr>
      </p:pic>
      <p:pic>
        <p:nvPicPr>
          <p:cNvPr id="19" name="Рисунок 18" descr="P1030454.JPG"/>
          <p:cNvPicPr>
            <a:picLocks noChangeAspect="1"/>
          </p:cNvPicPr>
          <p:nvPr/>
        </p:nvPicPr>
        <p:blipFill>
          <a:blip r:embed="rId3"/>
          <a:stretch>
            <a:fillRect/>
          </a:stretch>
        </p:blipFill>
        <p:spPr>
          <a:xfrm>
            <a:off x="0" y="0"/>
            <a:ext cx="9144000" cy="6858000"/>
          </a:xfrm>
          <a:prstGeom prst="rect">
            <a:avLst/>
          </a:prstGeom>
        </p:spPr>
      </p:pic>
      <p:pic>
        <p:nvPicPr>
          <p:cNvPr id="20" name="Рисунок 19" descr="P1030457.JPG"/>
          <p:cNvPicPr>
            <a:picLocks noChangeAspect="1"/>
          </p:cNvPicPr>
          <p:nvPr/>
        </p:nvPicPr>
        <p:blipFill>
          <a:blip r:embed="rId4"/>
          <a:stretch>
            <a:fillRect/>
          </a:stretch>
        </p:blipFill>
        <p:spPr>
          <a:xfrm>
            <a:off x="0" y="0"/>
            <a:ext cx="9144000" cy="6858000"/>
          </a:xfrm>
          <a:prstGeom prst="rect">
            <a:avLst/>
          </a:prstGeom>
        </p:spPr>
      </p:pic>
      <p:pic>
        <p:nvPicPr>
          <p:cNvPr id="21" name="Рисунок 20" descr="P1030456.JPG"/>
          <p:cNvPicPr>
            <a:picLocks noChangeAspect="1"/>
          </p:cNvPicPr>
          <p:nvPr/>
        </p:nvPicPr>
        <p:blipFill>
          <a:blip r:embed="rId5"/>
          <a:stretch>
            <a:fillRect/>
          </a:stretch>
        </p:blipFill>
        <p:spPr>
          <a:xfrm>
            <a:off x="0" y="0"/>
            <a:ext cx="9144000" cy="6858000"/>
          </a:xfrm>
          <a:prstGeom prst="rect">
            <a:avLst/>
          </a:prstGeom>
        </p:spPr>
      </p:pic>
      <p:pic>
        <p:nvPicPr>
          <p:cNvPr id="22" name="Рисунок 21" descr="P1030438.JPG"/>
          <p:cNvPicPr>
            <a:picLocks noChangeAspect="1"/>
          </p:cNvPicPr>
          <p:nvPr/>
        </p:nvPicPr>
        <p:blipFill>
          <a:blip r:embed="rId6"/>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928694"/>
          </a:xfrm>
        </p:spPr>
        <p:txBody>
          <a:bodyPr/>
          <a:lstStyle/>
          <a:p>
            <a:r>
              <a:rPr lang="ru-RU" sz="4400" b="1" dirty="0" smtClean="0"/>
              <a:t>Активные формы работы </a:t>
            </a:r>
            <a:endParaRPr lang="ru-RU" dirty="0"/>
          </a:p>
        </p:txBody>
      </p:sp>
      <p:sp>
        <p:nvSpPr>
          <p:cNvPr id="3" name="Содержимое 2"/>
          <p:cNvSpPr>
            <a:spLocks noGrp="1"/>
          </p:cNvSpPr>
          <p:nvPr>
            <p:ph sz="half" idx="1"/>
          </p:nvPr>
        </p:nvSpPr>
        <p:spPr>
          <a:xfrm>
            <a:off x="0" y="1714488"/>
            <a:ext cx="9144000" cy="5143512"/>
          </a:xfrm>
        </p:spPr>
        <p:txBody>
          <a:bodyPr/>
          <a:lstStyle/>
          <a:p>
            <a:pPr algn="ctr">
              <a:buNone/>
            </a:pPr>
            <a:r>
              <a:rPr lang="ru-RU" sz="4000" b="1" dirty="0" smtClean="0">
                <a:solidFill>
                  <a:schemeClr val="accent2"/>
                </a:solidFill>
              </a:rPr>
              <a:t>Формы, усиливающие научную направленность </a:t>
            </a:r>
            <a:r>
              <a:rPr lang="ru-RU" sz="4000" dirty="0" smtClean="0"/>
              <a:t> в деятельности библиотекарей школ: </a:t>
            </a:r>
            <a:br>
              <a:rPr lang="ru-RU" sz="4000" dirty="0" smtClean="0"/>
            </a:br>
            <a:r>
              <a:rPr lang="ru-RU" sz="4000" dirty="0" smtClean="0"/>
              <a:t>проблемные семинары, творческие группы, авторская школа мастерства.</a:t>
            </a:r>
          </a:p>
          <a:p>
            <a:endParaRPr lang="ru-RU" dirty="0"/>
          </a:p>
        </p:txBody>
      </p:sp>
      <p:sp>
        <p:nvSpPr>
          <p:cNvPr id="4" name="Содержимое 3"/>
          <p:cNvSpPr>
            <a:spLocks noGrp="1"/>
          </p:cNvSpPr>
          <p:nvPr>
            <p:ph sz="half" idx="2"/>
          </p:nvPr>
        </p:nvSpPr>
        <p:spPr/>
        <p:txBody>
          <a:bodyPr/>
          <a:lstStyle/>
          <a:p>
            <a:endParaRPr lang="ru-RU"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85794"/>
            <a:ext cx="9144000" cy="928694"/>
          </a:xfrm>
        </p:spPr>
        <p:txBody>
          <a:bodyPr>
            <a:noAutofit/>
          </a:bodyPr>
          <a:lstStyle/>
          <a:p>
            <a:pPr algn="ctr"/>
            <a:r>
              <a:rPr lang="ru-RU" sz="4400" dirty="0" smtClean="0"/>
              <a:t/>
            </a:r>
            <a:br>
              <a:rPr lang="ru-RU" sz="4400" dirty="0" smtClean="0"/>
            </a:br>
            <a:r>
              <a:rPr lang="ru-RU" sz="4400" dirty="0" smtClean="0"/>
              <a:t>Активные формы работы.</a:t>
            </a:r>
            <a:br>
              <a:rPr lang="ru-RU" sz="4400" dirty="0" smtClean="0"/>
            </a:br>
            <a:r>
              <a:rPr lang="ru-RU" sz="4400" dirty="0" smtClean="0">
                <a:solidFill>
                  <a:schemeClr val="tx2">
                    <a:lumMod val="40000"/>
                    <a:lumOff val="60000"/>
                  </a:schemeClr>
                </a:solidFill>
              </a:rPr>
              <a:t>Авторская школа мастерства</a:t>
            </a:r>
            <a:br>
              <a:rPr lang="ru-RU" sz="4400" dirty="0" smtClean="0">
                <a:solidFill>
                  <a:schemeClr val="tx2">
                    <a:lumMod val="40000"/>
                    <a:lumOff val="60000"/>
                  </a:schemeClr>
                </a:solidFill>
              </a:rPr>
            </a:br>
            <a:endParaRPr lang="ru-RU" sz="4400" dirty="0">
              <a:solidFill>
                <a:schemeClr val="tx2">
                  <a:lumMod val="40000"/>
                  <a:lumOff val="60000"/>
                </a:schemeClr>
              </a:solidFill>
            </a:endParaRPr>
          </a:p>
        </p:txBody>
      </p:sp>
      <p:sp>
        <p:nvSpPr>
          <p:cNvPr id="4" name="Содержимое 3"/>
          <p:cNvSpPr>
            <a:spLocks noGrp="1"/>
          </p:cNvSpPr>
          <p:nvPr>
            <p:ph sz="half" idx="2"/>
          </p:nvPr>
        </p:nvSpPr>
        <p:spPr>
          <a:xfrm flipH="1">
            <a:off x="9001156" y="5143512"/>
            <a:ext cx="142844" cy="982651"/>
          </a:xfrm>
          <a:solidFill>
            <a:schemeClr val="accent2"/>
          </a:solidFill>
        </p:spPr>
        <p:txBody>
          <a:bodyPr/>
          <a:lstStyle/>
          <a:p>
            <a:endParaRPr lang="ru-RU" dirty="0">
              <a:solidFill>
                <a:schemeClr val="accent3">
                  <a:lumMod val="20000"/>
                  <a:lumOff val="80000"/>
                </a:schemeClr>
              </a:solidFill>
            </a:endParaRPr>
          </a:p>
        </p:txBody>
      </p:sp>
      <p:pic>
        <p:nvPicPr>
          <p:cNvPr id="9" name="Содержимое 8" descr="Безымянный.bmp"/>
          <p:cNvPicPr>
            <a:picLocks noGrp="1" noChangeAspect="1"/>
          </p:cNvPicPr>
          <p:nvPr>
            <p:ph sz="half" idx="1"/>
          </p:nvPr>
        </p:nvPicPr>
        <p:blipFill>
          <a:blip r:embed="rId2"/>
          <a:stretch>
            <a:fillRect/>
          </a:stretch>
        </p:blipFill>
        <p:spPr>
          <a:xfrm>
            <a:off x="0" y="1857364"/>
            <a:ext cx="10929982" cy="7072362"/>
          </a:xfrm>
        </p:spPr>
      </p:pic>
      <p:pic>
        <p:nvPicPr>
          <p:cNvPr id="10" name="Рисунок 9" descr="C:\Users\D0A0~1\AppData\Local\Temp\Rar$DR08.595\SDC16220.JPG"/>
          <p:cNvPicPr/>
          <p:nvPr/>
        </p:nvPicPr>
        <p:blipFill>
          <a:blip r:embed="rId3"/>
          <a:srcRect/>
          <a:stretch>
            <a:fillRect/>
          </a:stretch>
        </p:blipFill>
        <p:spPr bwMode="auto">
          <a:xfrm>
            <a:off x="0" y="4071942"/>
            <a:ext cx="3765387"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00042"/>
            <a:ext cx="8686800" cy="841248"/>
          </a:xfrm>
        </p:spPr>
        <p:txBody>
          <a:bodyPr>
            <a:normAutofit fontScale="90000"/>
          </a:bodyPr>
          <a:lstStyle/>
          <a:p>
            <a:pPr>
              <a:defRPr/>
            </a:pPr>
            <a:r>
              <a:rPr lang="ru-RU" dirty="0" smtClean="0"/>
              <a:t>Глава муниципального образования "</a:t>
            </a:r>
            <a:r>
              <a:rPr lang="ru-RU" dirty="0" err="1" smtClean="0"/>
              <a:t>Лаишевский</a:t>
            </a:r>
            <a:r>
              <a:rPr lang="ru-RU" dirty="0" smtClean="0"/>
              <a:t> муниципальный район"</a:t>
            </a:r>
            <a:endParaRPr lang="ru-RU" dirty="0"/>
          </a:p>
        </p:txBody>
      </p:sp>
      <p:pic>
        <p:nvPicPr>
          <p:cNvPr id="100355" name="Содержимое 4" descr="36210.jpg"/>
          <p:cNvPicPr>
            <a:picLocks noGrp="1" noChangeAspect="1"/>
          </p:cNvPicPr>
          <p:nvPr>
            <p:ph sz="half" idx="1"/>
          </p:nvPr>
        </p:nvPicPr>
        <p:blipFill>
          <a:blip r:embed="rId2"/>
          <a:stretch>
            <a:fillRect/>
          </a:stretch>
        </p:blipFill>
        <p:spPr>
          <a:xfrm>
            <a:off x="714348" y="2285992"/>
            <a:ext cx="3286148" cy="3571900"/>
          </a:xfrm>
        </p:spPr>
      </p:pic>
      <p:sp>
        <p:nvSpPr>
          <p:cNvPr id="100356" name="Содержимое 3"/>
          <p:cNvSpPr>
            <a:spLocks noGrp="1"/>
          </p:cNvSpPr>
          <p:nvPr>
            <p:ph sz="half" idx="2"/>
          </p:nvPr>
        </p:nvSpPr>
        <p:spPr>
          <a:xfrm>
            <a:off x="4267200" y="1600200"/>
            <a:ext cx="4662518" cy="4525963"/>
          </a:xfrm>
        </p:spPr>
        <p:txBody>
          <a:bodyPr/>
          <a:lstStyle/>
          <a:p>
            <a:pPr algn="ctr">
              <a:buFont typeface="Wingdings 2" pitchFamily="18" charset="2"/>
              <a:buNone/>
            </a:pPr>
            <a:endParaRPr lang="ru-RU" sz="4800" b="1" dirty="0" smtClean="0"/>
          </a:p>
          <a:p>
            <a:pPr algn="ctr">
              <a:buFont typeface="Wingdings 2" pitchFamily="18" charset="2"/>
              <a:buNone/>
            </a:pPr>
            <a:r>
              <a:rPr lang="ru-RU" sz="4800" b="1" dirty="0" smtClean="0"/>
              <a:t>Афанасьев Михаил Павлович</a:t>
            </a:r>
          </a:p>
          <a:p>
            <a:endParaRPr lang="ru-RU"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00042"/>
            <a:ext cx="9144000" cy="1000132"/>
          </a:xfrm>
        </p:spPr>
        <p:txBody>
          <a:bodyPr>
            <a:normAutofit fontScale="90000"/>
          </a:bodyPr>
          <a:lstStyle/>
          <a:p>
            <a:pPr algn="ctr"/>
            <a:r>
              <a:rPr lang="ru-RU" sz="4900" dirty="0" smtClean="0"/>
              <a:t>Активные формы работы</a:t>
            </a:r>
            <a:r>
              <a:rPr lang="ru-RU" dirty="0" smtClean="0"/>
              <a:t>-</a:t>
            </a:r>
            <a:r>
              <a:rPr lang="ru-RU" sz="4800" dirty="0" smtClean="0"/>
              <a:t> </a:t>
            </a:r>
            <a:r>
              <a:rPr lang="ru-RU" dirty="0" smtClean="0">
                <a:solidFill>
                  <a:schemeClr val="tx2">
                    <a:lumMod val="40000"/>
                    <a:lumOff val="60000"/>
                  </a:schemeClr>
                </a:solidFill>
              </a:rPr>
              <a:t>проблемные семинары</a:t>
            </a:r>
            <a:endParaRPr lang="ru-RU" dirty="0">
              <a:solidFill>
                <a:schemeClr val="tx2">
                  <a:lumMod val="40000"/>
                  <a:lumOff val="60000"/>
                </a:schemeClr>
              </a:solidFill>
            </a:endParaRPr>
          </a:p>
        </p:txBody>
      </p:sp>
      <p:pic>
        <p:nvPicPr>
          <p:cNvPr id="14" name="Содержимое 13" descr="IMG_3029.JPG"/>
          <p:cNvPicPr>
            <a:picLocks noGrp="1" noChangeAspect="1"/>
          </p:cNvPicPr>
          <p:nvPr>
            <p:ph sz="half" idx="1"/>
          </p:nvPr>
        </p:nvPicPr>
        <p:blipFill>
          <a:blip r:embed="rId2"/>
          <a:stretch>
            <a:fillRect/>
          </a:stretch>
        </p:blipFill>
        <p:spPr>
          <a:xfrm>
            <a:off x="285720" y="1806000"/>
            <a:ext cx="8858280" cy="5052000"/>
          </a:xfrm>
        </p:spPr>
      </p:pic>
      <p:pic>
        <p:nvPicPr>
          <p:cNvPr id="17" name="Содержимое 16" descr="DSCN5693.JPG"/>
          <p:cNvPicPr>
            <a:picLocks noGrp="1" noChangeAspect="1"/>
          </p:cNvPicPr>
          <p:nvPr>
            <p:ph sz="half" idx="2"/>
          </p:nvPr>
        </p:nvPicPr>
        <p:blipFill>
          <a:blip r:embed="rId3" cstate="print"/>
          <a:stretch>
            <a:fillRect/>
          </a:stretch>
        </p:blipFill>
        <p:spPr>
          <a:xfrm>
            <a:off x="214282" y="1714488"/>
            <a:ext cx="8929718" cy="5000660"/>
          </a:xfrm>
        </p:spPr>
      </p:pic>
      <p:pic>
        <p:nvPicPr>
          <p:cNvPr id="18" name="Рисунок 17" descr="C:\Documents and Settings\Admin\Рабочий стол\P1020706.JPG"/>
          <p:cNvPicPr/>
          <p:nvPr/>
        </p:nvPicPr>
        <p:blipFill>
          <a:blip r:embed="rId4" cstate="print"/>
          <a:srcRect/>
          <a:stretch>
            <a:fillRect/>
          </a:stretch>
        </p:blipFill>
        <p:spPr bwMode="auto">
          <a:xfrm>
            <a:off x="0" y="1643050"/>
            <a:ext cx="9144000" cy="5214949"/>
          </a:xfrm>
          <a:prstGeom prst="rect">
            <a:avLst/>
          </a:prstGeom>
          <a:noFill/>
          <a:ln w="9525">
            <a:noFill/>
            <a:miter lim="800000"/>
            <a:headEnd/>
            <a:tailEnd/>
          </a:ln>
        </p:spPr>
      </p:pic>
      <p:pic>
        <p:nvPicPr>
          <p:cNvPr id="19" name="Picture 5" descr="P1050071"/>
          <p:cNvPicPr>
            <a:picLocks noChangeAspect="1" noChangeArrowheads="1"/>
          </p:cNvPicPr>
          <p:nvPr/>
        </p:nvPicPr>
        <p:blipFill>
          <a:blip r:embed="rId5" cstate="print">
            <a:lum bright="54000" contrast="66000"/>
          </a:blip>
          <a:srcRect t="23840"/>
          <a:stretch>
            <a:fillRect/>
          </a:stretch>
        </p:blipFill>
        <p:spPr bwMode="auto">
          <a:xfrm>
            <a:off x="0" y="1643050"/>
            <a:ext cx="9144000" cy="5214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857256"/>
          </a:xfrm>
        </p:spPr>
        <p:txBody>
          <a:bodyPr/>
          <a:lstStyle/>
          <a:p>
            <a:r>
              <a:rPr lang="ru-RU" b="1" dirty="0" smtClean="0">
                <a:solidFill>
                  <a:srgbClr val="FF0000"/>
                </a:solidFill>
              </a:rPr>
              <a:t>Активные формы работы </a:t>
            </a:r>
            <a:endParaRPr lang="ru-RU" dirty="0"/>
          </a:p>
        </p:txBody>
      </p:sp>
      <p:sp>
        <p:nvSpPr>
          <p:cNvPr id="3" name="Содержимое 2"/>
          <p:cNvSpPr>
            <a:spLocks noGrp="1"/>
          </p:cNvSpPr>
          <p:nvPr>
            <p:ph sz="half" idx="1"/>
          </p:nvPr>
        </p:nvSpPr>
        <p:spPr>
          <a:xfrm>
            <a:off x="457200" y="1500174"/>
            <a:ext cx="8329642" cy="5275213"/>
          </a:xfrm>
        </p:spPr>
        <p:txBody>
          <a:bodyPr>
            <a:normAutofit/>
          </a:bodyPr>
          <a:lstStyle/>
          <a:p>
            <a:pPr lvl="0" algn="ctr">
              <a:buNone/>
            </a:pPr>
            <a:r>
              <a:rPr lang="ru-RU" sz="4000" b="1" dirty="0" smtClean="0">
                <a:solidFill>
                  <a:schemeClr val="accent2"/>
                </a:solidFill>
                <a:latin typeface="Times New Roman" pitchFamily="18" charset="0"/>
                <a:cs typeface="Times New Roman" pitchFamily="18" charset="0"/>
              </a:rPr>
              <a:t>Формы,</a:t>
            </a:r>
            <a:r>
              <a:rPr lang="ru-RU" sz="4000" dirty="0" smtClean="0">
                <a:latin typeface="Times New Roman" pitchFamily="18" charset="0"/>
                <a:cs typeface="Times New Roman" pitchFamily="18" charset="0"/>
              </a:rPr>
              <a:t> усиливающие </a:t>
            </a:r>
            <a:r>
              <a:rPr lang="ru-RU" sz="4000" b="1" dirty="0" smtClean="0">
                <a:solidFill>
                  <a:schemeClr val="accent2"/>
                </a:solidFill>
                <a:latin typeface="Times New Roman" pitchFamily="18" charset="0"/>
                <a:cs typeface="Times New Roman" pitchFamily="18" charset="0"/>
              </a:rPr>
              <a:t>практическую</a:t>
            </a:r>
            <a:r>
              <a:rPr lang="ru-RU" sz="4000" dirty="0" smtClean="0">
                <a:latin typeface="Times New Roman" pitchFamily="18" charset="0"/>
                <a:cs typeface="Times New Roman" pitchFamily="18" charset="0"/>
              </a:rPr>
              <a:t> </a:t>
            </a:r>
            <a:r>
              <a:rPr lang="ru-RU" sz="4000" b="1" dirty="0" smtClean="0">
                <a:solidFill>
                  <a:schemeClr val="accent2"/>
                </a:solidFill>
                <a:latin typeface="Times New Roman" pitchFamily="18" charset="0"/>
                <a:cs typeface="Times New Roman" pitchFamily="18" charset="0"/>
              </a:rPr>
              <a:t>направленность деятельности </a:t>
            </a:r>
            <a:r>
              <a:rPr lang="ru-RU" sz="4000" dirty="0" smtClean="0">
                <a:latin typeface="Times New Roman" pitchFamily="18" charset="0"/>
                <a:cs typeface="Times New Roman" pitchFamily="18" charset="0"/>
              </a:rPr>
              <a:t>библиотекарей: консультации – практикумы, учебные семинары, школы молодого библиотекаря, школы наставничества</a:t>
            </a:r>
          </a:p>
          <a:p>
            <a:pPr algn="ctr"/>
            <a:endParaRPr lang="ru-RU" sz="4000" dirty="0"/>
          </a:p>
        </p:txBody>
      </p:sp>
      <p:sp>
        <p:nvSpPr>
          <p:cNvPr id="4" name="Содержимое 3"/>
          <p:cNvSpPr>
            <a:spLocks noGrp="1"/>
          </p:cNvSpPr>
          <p:nvPr>
            <p:ph sz="half" idx="2"/>
          </p:nvPr>
        </p:nvSpPr>
        <p:spPr/>
        <p:txBody>
          <a:bodyPr/>
          <a:lstStyle/>
          <a:p>
            <a:endParaRPr lang="ru-RU"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401080" cy="785794"/>
          </a:xfrm>
        </p:spPr>
        <p:txBody>
          <a:bodyPr>
            <a:normAutofit fontScale="90000"/>
          </a:bodyPr>
          <a:lstStyle/>
          <a:p>
            <a:pPr algn="ctr"/>
            <a:r>
              <a:rPr lang="ru-RU" sz="4800" b="1" dirty="0" smtClean="0">
                <a:solidFill>
                  <a:srgbClr val="FF0000"/>
                </a:solidFill>
              </a:rPr>
              <a:t>Активные формы работы </a:t>
            </a:r>
            <a:endParaRPr lang="ru-RU" dirty="0">
              <a:solidFill>
                <a:srgbClr val="FF0000"/>
              </a:solidFill>
            </a:endParaRPr>
          </a:p>
        </p:txBody>
      </p:sp>
      <p:sp>
        <p:nvSpPr>
          <p:cNvPr id="3" name="Содержимое 2"/>
          <p:cNvSpPr>
            <a:spLocks noGrp="1"/>
          </p:cNvSpPr>
          <p:nvPr>
            <p:ph sz="half" idx="1"/>
          </p:nvPr>
        </p:nvSpPr>
        <p:spPr>
          <a:xfrm>
            <a:off x="142844" y="714356"/>
            <a:ext cx="9001156" cy="3286148"/>
          </a:xfrm>
        </p:spPr>
        <p:txBody>
          <a:bodyPr>
            <a:normAutofit fontScale="25000" lnSpcReduction="20000"/>
          </a:bodyPr>
          <a:lstStyle/>
          <a:p>
            <a:pPr algn="just">
              <a:buNone/>
            </a:pPr>
            <a:r>
              <a:rPr lang="ru-RU" sz="11200" dirty="0" smtClean="0">
                <a:latin typeface="Times New Roman" pitchFamily="18" charset="0"/>
                <a:cs typeface="Times New Roman" pitchFamily="18" charset="0"/>
              </a:rPr>
              <a:t>31.10.2012 года на базе МБОУ ЛСШ №2 состоялся консультация-практикум заместителей директоров школ по учебной части, ответственных за </a:t>
            </a:r>
            <a:r>
              <a:rPr lang="ru-RU" sz="11200" dirty="0" err="1" smtClean="0">
                <a:latin typeface="Times New Roman" pitchFamily="18" charset="0"/>
                <a:cs typeface="Times New Roman" pitchFamily="18" charset="0"/>
              </a:rPr>
              <a:t>книгообеспечение</a:t>
            </a:r>
            <a:r>
              <a:rPr lang="ru-RU" sz="11200" dirty="0" smtClean="0">
                <a:latin typeface="Times New Roman" pitchFamily="18" charset="0"/>
                <a:cs typeface="Times New Roman" pitchFamily="18" charset="0"/>
              </a:rPr>
              <a:t> и библиотекарей. </a:t>
            </a:r>
          </a:p>
          <a:p>
            <a:pPr algn="just">
              <a:buNone/>
            </a:pPr>
            <a:r>
              <a:rPr lang="ru-RU" sz="11200" dirty="0" smtClean="0">
                <a:latin typeface="Times New Roman" pitchFamily="18" charset="0"/>
                <a:cs typeface="Times New Roman" pitchFamily="18" charset="0"/>
              </a:rPr>
              <a:t> Хакимов Тимур </a:t>
            </a:r>
            <a:r>
              <a:rPr lang="ru-RU" sz="11200" dirty="0" err="1" smtClean="0">
                <a:latin typeface="Times New Roman" pitchFamily="18" charset="0"/>
                <a:cs typeface="Times New Roman" pitchFamily="18" charset="0"/>
              </a:rPr>
              <a:t>Радикович-главный</a:t>
            </a:r>
            <a:r>
              <a:rPr lang="ru-RU" sz="11200" dirty="0" smtClean="0">
                <a:latin typeface="Times New Roman" pitchFamily="18" charset="0"/>
                <a:cs typeface="Times New Roman" pitchFamily="18" charset="0"/>
              </a:rPr>
              <a:t> специалист ГУП «Центр информационных технологий РТ»    по автоматизации движения учебников в ИС ЭФУЛ проконсультировал об изменениях в работе ИС ЭФУЛ и провел практикум по проблемам: оформление документации обмена и поиска.</a:t>
            </a:r>
          </a:p>
          <a:p>
            <a:endParaRPr lang="ru-RU" dirty="0"/>
          </a:p>
        </p:txBody>
      </p:sp>
      <p:sp>
        <p:nvSpPr>
          <p:cNvPr id="4" name="Содержимое 3"/>
          <p:cNvSpPr>
            <a:spLocks noGrp="1"/>
          </p:cNvSpPr>
          <p:nvPr>
            <p:ph sz="half" idx="2"/>
          </p:nvPr>
        </p:nvSpPr>
        <p:spPr/>
        <p:txBody>
          <a:bodyPr>
            <a:normAutofit fontScale="25000" lnSpcReduction="20000"/>
          </a:bodyPr>
          <a:lstStyle/>
          <a:p>
            <a:endParaRPr lang="ru-RU" dirty="0"/>
          </a:p>
        </p:txBody>
      </p:sp>
      <p:pic>
        <p:nvPicPr>
          <p:cNvPr id="5" name="Рисунок 4" descr="SDC13842.JPG"/>
          <p:cNvPicPr>
            <a:picLocks noChangeAspect="1"/>
          </p:cNvPicPr>
          <p:nvPr/>
        </p:nvPicPr>
        <p:blipFill>
          <a:blip r:embed="rId2" cstate="print"/>
          <a:stretch>
            <a:fillRect/>
          </a:stretch>
        </p:blipFill>
        <p:spPr>
          <a:xfrm>
            <a:off x="5524473" y="3929066"/>
            <a:ext cx="3619527" cy="2714645"/>
          </a:xfrm>
          <a:prstGeom prst="rect">
            <a:avLst/>
          </a:prstGeom>
        </p:spPr>
      </p:pic>
      <p:pic>
        <p:nvPicPr>
          <p:cNvPr id="6" name="Рисунок 5" descr="SDC13844.JPG"/>
          <p:cNvPicPr>
            <a:picLocks noChangeAspect="1"/>
          </p:cNvPicPr>
          <p:nvPr/>
        </p:nvPicPr>
        <p:blipFill>
          <a:blip r:embed="rId3" cstate="print"/>
          <a:stretch>
            <a:fillRect/>
          </a:stretch>
        </p:blipFill>
        <p:spPr>
          <a:xfrm>
            <a:off x="428596" y="4232654"/>
            <a:ext cx="3500462" cy="2625346"/>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pic>
        <p:nvPicPr>
          <p:cNvPr id="307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286500" y="5365750"/>
            <a:ext cx="1835150" cy="1492250"/>
          </a:xfrm>
          <a:prstGeom prst="rect">
            <a:avLst/>
          </a:prstGeom>
          <a:noFill/>
          <a:ln w="9525">
            <a:noFill/>
            <a:miter lim="800000"/>
            <a:headEnd/>
            <a:tailEnd/>
          </a:ln>
        </p:spPr>
      </p:pic>
      <p:pic>
        <p:nvPicPr>
          <p:cNvPr id="307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500563" y="5365750"/>
            <a:ext cx="1835150" cy="1492250"/>
          </a:xfrm>
          <a:prstGeom prst="rect">
            <a:avLst/>
          </a:prstGeom>
          <a:noFill/>
          <a:ln w="9525">
            <a:noFill/>
            <a:miter lim="800000"/>
            <a:headEnd/>
            <a:tailEnd/>
          </a:ln>
        </p:spPr>
      </p:pic>
      <p:pic>
        <p:nvPicPr>
          <p:cNvPr id="307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2857500" y="5365750"/>
            <a:ext cx="1835150" cy="1492250"/>
          </a:xfrm>
          <a:prstGeom prst="rect">
            <a:avLst/>
          </a:prstGeom>
          <a:noFill/>
          <a:ln w="9525">
            <a:noFill/>
            <a:miter lim="800000"/>
            <a:headEnd/>
            <a:tailEnd/>
          </a:ln>
        </p:spPr>
      </p:pic>
      <p:pic>
        <p:nvPicPr>
          <p:cNvPr id="3078"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1071563" y="5365750"/>
            <a:ext cx="1835150" cy="1492250"/>
          </a:xfrm>
          <a:prstGeom prst="rect">
            <a:avLst/>
          </a:prstGeom>
          <a:noFill/>
          <a:ln w="9525">
            <a:noFill/>
            <a:miter lim="800000"/>
            <a:headEnd/>
            <a:tailEnd/>
          </a:ln>
        </p:spPr>
      </p:pic>
      <p:sp>
        <p:nvSpPr>
          <p:cNvPr id="3079" name="Rectangle 7"/>
          <p:cNvSpPr>
            <a:spLocks noGrp="1" noChangeArrowheads="1"/>
          </p:cNvSpPr>
          <p:nvPr>
            <p:ph type="subTitle" idx="1"/>
          </p:nvPr>
        </p:nvSpPr>
        <p:spPr>
          <a:xfrm>
            <a:off x="827088" y="285728"/>
            <a:ext cx="7286625" cy="5573735"/>
          </a:xfrm>
        </p:spPr>
        <p:txBody>
          <a:bodyPr/>
          <a:lstStyle/>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a:p>
            <a:pPr algn="ctr" eaLnBrk="1" hangingPunct="1">
              <a:spcBef>
                <a:spcPct val="0"/>
              </a:spcBef>
            </a:pPr>
            <a:endParaRPr lang="ru-RU" sz="3200" b="1" dirty="0" smtClean="0">
              <a:solidFill>
                <a:srgbClr val="663300"/>
              </a:solidFill>
              <a:latin typeface="Bookman Old Style" pitchFamily="18" charset="0"/>
            </a:endParaRPr>
          </a:p>
        </p:txBody>
      </p:sp>
      <p:pic>
        <p:nvPicPr>
          <p:cNvPr id="10" name="Рисунок 9" descr="C:\Users\D0A0~1\AppData\Local\Temp\Rar$DR12.019\SDC16218.JPG"/>
          <p:cNvPicPr/>
          <p:nvPr/>
        </p:nvPicPr>
        <p:blipFill>
          <a:blip r:embed="rId5"/>
          <a:srcRect/>
          <a:stretch>
            <a:fillRect/>
          </a:stretch>
        </p:blipFill>
        <p:spPr bwMode="auto">
          <a:xfrm>
            <a:off x="357158" y="214290"/>
            <a:ext cx="3873500" cy="2647950"/>
          </a:xfrm>
          <a:prstGeom prst="rect">
            <a:avLst/>
          </a:prstGeom>
          <a:noFill/>
          <a:ln w="9525">
            <a:noFill/>
            <a:miter lim="800000"/>
            <a:headEnd/>
            <a:tailEnd/>
          </a:ln>
        </p:spPr>
      </p:pic>
      <p:pic>
        <p:nvPicPr>
          <p:cNvPr id="1028" name="Picture 4" descr="P1050051"/>
          <p:cNvPicPr>
            <a:picLocks noChangeAspect="1" noChangeArrowheads="1"/>
          </p:cNvPicPr>
          <p:nvPr/>
        </p:nvPicPr>
        <p:blipFill>
          <a:blip r:embed="rId6" cstate="print"/>
          <a:srcRect t="18980"/>
          <a:stretch>
            <a:fillRect/>
          </a:stretch>
        </p:blipFill>
        <p:spPr bwMode="auto">
          <a:xfrm>
            <a:off x="4714876" y="214290"/>
            <a:ext cx="4214842" cy="2643206"/>
          </a:xfrm>
          <a:prstGeom prst="rect">
            <a:avLst/>
          </a:prstGeom>
          <a:noFill/>
          <a:ln w="9525">
            <a:noFill/>
            <a:miter lim="800000"/>
            <a:headEnd/>
            <a:tailEnd/>
          </a:ln>
        </p:spPr>
      </p:pic>
      <p:pic>
        <p:nvPicPr>
          <p:cNvPr id="1029" name="Picture 5" descr="P1050071"/>
          <p:cNvPicPr>
            <a:picLocks noChangeAspect="1" noChangeArrowheads="1"/>
          </p:cNvPicPr>
          <p:nvPr/>
        </p:nvPicPr>
        <p:blipFill>
          <a:blip r:embed="rId7" cstate="print">
            <a:lum bright="54000" contrast="66000"/>
          </a:blip>
          <a:srcRect t="23840"/>
          <a:stretch>
            <a:fillRect/>
          </a:stretch>
        </p:blipFill>
        <p:spPr bwMode="auto">
          <a:xfrm>
            <a:off x="714348" y="3500438"/>
            <a:ext cx="3643338" cy="2643206"/>
          </a:xfrm>
          <a:prstGeom prst="rect">
            <a:avLst/>
          </a:prstGeom>
          <a:noFill/>
          <a:ln w="9525">
            <a:noFill/>
            <a:miter lim="800000"/>
            <a:headEnd/>
            <a:tailEnd/>
          </a:ln>
        </p:spPr>
      </p:pic>
      <p:pic>
        <p:nvPicPr>
          <p:cNvPr id="1030" name="Picture 6" descr="P1050070"/>
          <p:cNvPicPr>
            <a:picLocks noChangeAspect="1" noChangeArrowheads="1"/>
          </p:cNvPicPr>
          <p:nvPr/>
        </p:nvPicPr>
        <p:blipFill>
          <a:blip r:embed="rId8" cstate="print">
            <a:lum bright="24000" contrast="24000"/>
          </a:blip>
          <a:srcRect t="18610"/>
          <a:stretch>
            <a:fillRect/>
          </a:stretch>
        </p:blipFill>
        <p:spPr bwMode="auto">
          <a:xfrm>
            <a:off x="5143504" y="3143248"/>
            <a:ext cx="3786214" cy="328614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normAutofit/>
          </a:bodyPr>
          <a:lstStyle/>
          <a:p>
            <a:r>
              <a:rPr lang="ru-RU" b="1" dirty="0" smtClean="0"/>
              <a:t>Школа молодого  библиотекаря</a:t>
            </a:r>
            <a:endParaRPr lang="ru-RU" dirty="0"/>
          </a:p>
        </p:txBody>
      </p:sp>
      <p:sp>
        <p:nvSpPr>
          <p:cNvPr id="3" name="Содержимое 2"/>
          <p:cNvSpPr>
            <a:spLocks noGrp="1"/>
          </p:cNvSpPr>
          <p:nvPr>
            <p:ph sz="half" idx="1"/>
          </p:nvPr>
        </p:nvSpPr>
        <p:spPr>
          <a:xfrm>
            <a:off x="457200" y="1600200"/>
            <a:ext cx="4972056" cy="4525963"/>
          </a:xfrm>
        </p:spPr>
        <p:txBody>
          <a:bodyPr>
            <a:normAutofit fontScale="25000" lnSpcReduction="20000"/>
          </a:bodyPr>
          <a:lstStyle/>
          <a:p>
            <a:pPr algn="ctr">
              <a:buNone/>
            </a:pPr>
            <a:r>
              <a:rPr lang="ru-RU" sz="9600" b="1" dirty="0" smtClean="0">
                <a:solidFill>
                  <a:schemeClr val="accent2"/>
                </a:solidFill>
              </a:rPr>
              <a:t>Цель работы группы:</a:t>
            </a:r>
          </a:p>
          <a:p>
            <a:pPr algn="ctr">
              <a:buNone/>
            </a:pPr>
            <a:endParaRPr lang="ru-RU" sz="9600" b="1" dirty="0" smtClean="0">
              <a:solidFill>
                <a:schemeClr val="accent2"/>
              </a:solidFill>
            </a:endParaRPr>
          </a:p>
          <a:p>
            <a:pPr marL="88900" indent="0" algn="just">
              <a:buNone/>
            </a:pPr>
            <a:r>
              <a:rPr lang="ru-RU" sz="9600" dirty="0" smtClean="0"/>
              <a:t>-</a:t>
            </a:r>
            <a:r>
              <a:rPr lang="ru-RU" sz="11200" dirty="0" smtClean="0"/>
              <a:t>Оказание методической и практической помощи вновь поступившим  специалистам в работе. </a:t>
            </a:r>
          </a:p>
          <a:p>
            <a:pPr marL="88900" indent="0" algn="just">
              <a:buNone/>
            </a:pPr>
            <a:r>
              <a:rPr lang="ru-RU" sz="11200" dirty="0" smtClean="0"/>
              <a:t/>
            </a:r>
            <a:br>
              <a:rPr lang="ru-RU" sz="11200" dirty="0" smtClean="0"/>
            </a:br>
            <a:r>
              <a:rPr lang="ru-RU" sz="11200" dirty="0" smtClean="0"/>
              <a:t>-Распространение передового библиотечного опыта среди библиотекарей школ района.</a:t>
            </a:r>
          </a:p>
          <a:p>
            <a:pPr marL="88900" indent="0" algn="just">
              <a:buNone/>
            </a:pPr>
            <a:endParaRPr lang="ru-RU" sz="9600" dirty="0" smtClean="0"/>
          </a:p>
          <a:p>
            <a:pPr marL="88900" indent="0" algn="just">
              <a:buNone/>
            </a:pPr>
            <a:endParaRPr lang="ru-RU" sz="6400" b="1" dirty="0" smtClean="0"/>
          </a:p>
          <a:p>
            <a:pPr marL="88900" indent="0" algn="just">
              <a:buNone/>
            </a:pPr>
            <a:endParaRPr lang="ru-RU" dirty="0"/>
          </a:p>
        </p:txBody>
      </p:sp>
      <p:sp>
        <p:nvSpPr>
          <p:cNvPr id="4" name="Содержимое 3"/>
          <p:cNvSpPr>
            <a:spLocks noGrp="1"/>
          </p:cNvSpPr>
          <p:nvPr>
            <p:ph sz="half" idx="2"/>
          </p:nvPr>
        </p:nvSpPr>
        <p:spPr>
          <a:xfrm>
            <a:off x="4695796" y="1714488"/>
            <a:ext cx="4448204" cy="4525963"/>
          </a:xfrm>
        </p:spPr>
        <p:txBody>
          <a:bodyPr>
            <a:normAutofit fontScale="25000" lnSpcReduction="20000"/>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sz="8000" dirty="0" smtClean="0"/>
          </a:p>
          <a:p>
            <a:pPr>
              <a:buNone/>
            </a:pPr>
            <a:r>
              <a:rPr lang="ru-RU" sz="8000" dirty="0" smtClean="0"/>
              <a:t>                            </a:t>
            </a:r>
            <a:r>
              <a:rPr lang="ru-RU" sz="8000" dirty="0" err="1" smtClean="0"/>
              <a:t>Гайнуллина</a:t>
            </a:r>
            <a:r>
              <a:rPr lang="ru-RU" sz="8000" dirty="0" smtClean="0"/>
              <a:t> </a:t>
            </a:r>
          </a:p>
          <a:p>
            <a:pPr>
              <a:buNone/>
            </a:pPr>
            <a:r>
              <a:rPr lang="ru-RU" sz="8000" dirty="0" smtClean="0"/>
              <a:t>                     </a:t>
            </a:r>
            <a:r>
              <a:rPr lang="ru-RU" sz="8000" dirty="0" err="1" smtClean="0"/>
              <a:t>Гульназ</a:t>
            </a:r>
            <a:r>
              <a:rPr lang="ru-RU" sz="8000" dirty="0" smtClean="0"/>
              <a:t> </a:t>
            </a:r>
            <a:r>
              <a:rPr lang="ru-RU" sz="8000" dirty="0" err="1" smtClean="0"/>
              <a:t>Хамисовна</a:t>
            </a:r>
            <a:endParaRPr lang="ru-RU" sz="8000" dirty="0"/>
          </a:p>
        </p:txBody>
      </p:sp>
      <p:pic>
        <p:nvPicPr>
          <p:cNvPr id="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pic>
        <p:nvPicPr>
          <p:cNvPr id="6" name="Рисунок 5" descr="DSCN5698.JPG"/>
          <p:cNvPicPr>
            <a:picLocks noChangeAspect="1"/>
          </p:cNvPicPr>
          <p:nvPr/>
        </p:nvPicPr>
        <p:blipFill>
          <a:blip r:embed="rId3" cstate="print"/>
          <a:stretch>
            <a:fillRect/>
          </a:stretch>
        </p:blipFill>
        <p:spPr>
          <a:xfrm>
            <a:off x="6000760" y="1714488"/>
            <a:ext cx="2511157" cy="3435235"/>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28604"/>
            <a:ext cx="8686800" cy="1428760"/>
          </a:xfrm>
        </p:spPr>
        <p:txBody>
          <a:bodyPr>
            <a:normAutofit fontScale="90000"/>
          </a:bodyPr>
          <a:lstStyle/>
          <a:p>
            <a:r>
              <a:rPr lang="ru-RU" sz="4800" b="1" dirty="0" smtClean="0"/>
              <a:t>Творческая группа школьных библиотекарей</a:t>
            </a:r>
            <a:endParaRPr lang="ru-RU" dirty="0"/>
          </a:p>
        </p:txBody>
      </p:sp>
      <p:sp>
        <p:nvSpPr>
          <p:cNvPr id="3" name="Содержимое 2"/>
          <p:cNvSpPr>
            <a:spLocks noGrp="1"/>
          </p:cNvSpPr>
          <p:nvPr>
            <p:ph sz="half" idx="1"/>
          </p:nvPr>
        </p:nvSpPr>
        <p:spPr/>
        <p:txBody>
          <a:bodyPr>
            <a:normAutofit/>
          </a:bodyPr>
          <a:lstStyle/>
          <a:p>
            <a:pPr algn="ctr">
              <a:buNone/>
            </a:pPr>
            <a:r>
              <a:rPr lang="ru-RU" sz="2800" b="1" dirty="0" smtClean="0">
                <a:solidFill>
                  <a:schemeClr val="accent2"/>
                </a:solidFill>
              </a:rPr>
              <a:t>Цель работы группы:</a:t>
            </a:r>
          </a:p>
          <a:p>
            <a:pPr algn="ctr">
              <a:buNone/>
            </a:pPr>
            <a:endParaRPr lang="ru-RU" sz="1800" dirty="0" smtClean="0"/>
          </a:p>
          <a:p>
            <a:pPr marL="88900" indent="20638" algn="ctr">
              <a:buNone/>
            </a:pPr>
            <a:r>
              <a:rPr lang="ru-RU" sz="3200" dirty="0" smtClean="0"/>
              <a:t>Поиск  и  изучение оптимального подхода ИКТ компетентности библиотекарей </a:t>
            </a:r>
          </a:p>
          <a:p>
            <a:endParaRPr lang="ru-RU" dirty="0"/>
          </a:p>
        </p:txBody>
      </p:sp>
      <p:sp>
        <p:nvSpPr>
          <p:cNvPr id="4" name="Содержимое 3"/>
          <p:cNvSpPr>
            <a:spLocks noGrp="1"/>
          </p:cNvSpPr>
          <p:nvPr>
            <p:ph sz="half" idx="2"/>
          </p:nvPr>
        </p:nvSpPr>
        <p:spPr/>
        <p:txBody>
          <a:bodyPr>
            <a:normAutofit/>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pPr>
              <a:buNone/>
            </a:pPr>
            <a:r>
              <a:rPr lang="ru-RU" dirty="0" smtClean="0"/>
              <a:t>            </a:t>
            </a:r>
          </a:p>
          <a:p>
            <a:pPr>
              <a:buNone/>
            </a:pPr>
            <a:r>
              <a:rPr lang="ru-RU" dirty="0" smtClean="0"/>
              <a:t>                                </a:t>
            </a:r>
            <a:r>
              <a:rPr lang="ru-RU" dirty="0" err="1" smtClean="0"/>
              <a:t>Гаянова</a:t>
            </a:r>
            <a:r>
              <a:rPr lang="ru-RU" dirty="0" smtClean="0"/>
              <a:t> </a:t>
            </a:r>
          </a:p>
          <a:p>
            <a:pPr>
              <a:buNone/>
            </a:pPr>
            <a:r>
              <a:rPr lang="ru-RU" dirty="0" smtClean="0"/>
              <a:t>                      </a:t>
            </a:r>
            <a:r>
              <a:rPr lang="ru-RU" dirty="0" err="1" smtClean="0"/>
              <a:t>Каусария</a:t>
            </a:r>
            <a:r>
              <a:rPr lang="ru-RU" dirty="0" smtClean="0"/>
              <a:t> </a:t>
            </a:r>
            <a:r>
              <a:rPr lang="ru-RU" dirty="0" err="1" smtClean="0"/>
              <a:t>Гаязовна</a:t>
            </a:r>
            <a:endParaRPr lang="ru-RU" dirty="0"/>
          </a:p>
        </p:txBody>
      </p:sp>
      <p:pic>
        <p:nvPicPr>
          <p:cNvPr id="6" name="Рисунок 5" descr="kausarija.jpg"/>
          <p:cNvPicPr>
            <a:picLocks noChangeAspect="1"/>
          </p:cNvPicPr>
          <p:nvPr/>
        </p:nvPicPr>
        <p:blipFill>
          <a:blip r:embed="rId2"/>
          <a:stretch>
            <a:fillRect/>
          </a:stretch>
        </p:blipFill>
        <p:spPr>
          <a:xfrm>
            <a:off x="5857884" y="1428736"/>
            <a:ext cx="2709852" cy="3833208"/>
          </a:xfrm>
          <a:prstGeom prst="rect">
            <a:avLst/>
          </a:prstGeom>
        </p:spPr>
      </p:pic>
      <p:pic>
        <p:nvPicPr>
          <p:cNvPr id="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928694"/>
          </a:xfrm>
        </p:spPr>
        <p:txBody>
          <a:bodyPr>
            <a:normAutofit fontScale="90000"/>
          </a:bodyPr>
          <a:lstStyle/>
          <a:p>
            <a:r>
              <a:rPr lang="ru-RU" dirty="0" smtClean="0">
                <a:solidFill>
                  <a:schemeClr val="accent2">
                    <a:lumMod val="75000"/>
                  </a:schemeClr>
                </a:solidFill>
              </a:rPr>
              <a:t>Проведение семинара – практикума:</a:t>
            </a:r>
            <a:endParaRPr lang="ru-RU" dirty="0"/>
          </a:p>
        </p:txBody>
      </p:sp>
      <p:sp>
        <p:nvSpPr>
          <p:cNvPr id="3" name="Содержимое 2"/>
          <p:cNvSpPr>
            <a:spLocks noGrp="1"/>
          </p:cNvSpPr>
          <p:nvPr>
            <p:ph sz="half" idx="1"/>
          </p:nvPr>
        </p:nvSpPr>
        <p:spPr>
          <a:xfrm>
            <a:off x="457200" y="1600200"/>
            <a:ext cx="8401080" cy="5257800"/>
          </a:xfrm>
        </p:spPr>
        <p:txBody>
          <a:bodyPr/>
          <a:lstStyle/>
          <a:p>
            <a:pPr>
              <a:buNone/>
            </a:pPr>
            <a:r>
              <a:rPr lang="ru-RU" sz="2800" b="1" dirty="0" smtClean="0">
                <a:solidFill>
                  <a:schemeClr val="accent3">
                    <a:lumMod val="75000"/>
                  </a:schemeClr>
                </a:solidFill>
              </a:rPr>
              <a:t>«Краеведческая работа – приоритетное направление в работе школьной библиотеки»</a:t>
            </a:r>
            <a:endParaRPr lang="ru-RU" sz="2800" dirty="0" smtClean="0"/>
          </a:p>
          <a:p>
            <a:pPr>
              <a:buNone/>
            </a:pPr>
            <a:endParaRPr lang="ru-RU" dirty="0"/>
          </a:p>
        </p:txBody>
      </p:sp>
      <p:pic>
        <p:nvPicPr>
          <p:cNvPr id="5" name="Объект 4"/>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0" y="2214554"/>
            <a:ext cx="9144000" cy="3919947"/>
          </a:xfrm>
        </p:spPr>
      </p:pic>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2071678"/>
            <a:ext cx="9144000" cy="4786322"/>
          </a:xfrm>
          <a:prstGeom prst="rect">
            <a:avLst/>
          </a:prstGeom>
        </p:spPr>
      </p:pic>
      <p:pic>
        <p:nvPicPr>
          <p:cNvPr id="8" name="Рисунок 7" descr="334652.jpg"/>
          <p:cNvPicPr>
            <a:picLocks noChangeAspect="1"/>
          </p:cNvPicPr>
          <p:nvPr/>
        </p:nvPicPr>
        <p:blipFill>
          <a:blip r:embed="rId4"/>
          <a:stretch>
            <a:fillRect/>
          </a:stretch>
        </p:blipFill>
        <p:spPr>
          <a:xfrm>
            <a:off x="0" y="2071678"/>
            <a:ext cx="9144000" cy="4786321"/>
          </a:xfrm>
          <a:prstGeom prst="rect">
            <a:avLst/>
          </a:prstGeom>
        </p:spPr>
      </p:pic>
      <p:pic>
        <p:nvPicPr>
          <p:cNvPr id="9" name="Рисунок 8" descr="309411.jpg"/>
          <p:cNvPicPr>
            <a:picLocks noChangeAspect="1"/>
          </p:cNvPicPr>
          <p:nvPr/>
        </p:nvPicPr>
        <p:blipFill>
          <a:blip r:embed="rId5"/>
          <a:stretch>
            <a:fillRect/>
          </a:stretch>
        </p:blipFill>
        <p:spPr>
          <a:xfrm>
            <a:off x="0" y="2071678"/>
            <a:ext cx="9144000" cy="478632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ox(in)">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amond(in)">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928694"/>
          </a:xfrm>
        </p:spPr>
        <p:txBody>
          <a:bodyPr>
            <a:normAutofit fontScale="90000"/>
          </a:bodyPr>
          <a:lstStyle/>
          <a:p>
            <a:r>
              <a:rPr lang="ru-RU" dirty="0" smtClean="0">
                <a:solidFill>
                  <a:schemeClr val="accent3">
                    <a:lumMod val="75000"/>
                  </a:schemeClr>
                </a:solidFill>
              </a:rPr>
              <a:t>Проведение семинара – практикума:</a:t>
            </a:r>
            <a:endParaRPr lang="ru-RU" dirty="0"/>
          </a:p>
        </p:txBody>
      </p:sp>
      <p:sp>
        <p:nvSpPr>
          <p:cNvPr id="3" name="Содержимое 2"/>
          <p:cNvSpPr>
            <a:spLocks noGrp="1"/>
          </p:cNvSpPr>
          <p:nvPr>
            <p:ph sz="half" idx="1"/>
          </p:nvPr>
        </p:nvSpPr>
        <p:spPr>
          <a:xfrm>
            <a:off x="457200" y="1785926"/>
            <a:ext cx="8258204" cy="4989461"/>
          </a:xfrm>
        </p:spPr>
        <p:txBody>
          <a:bodyPr/>
          <a:lstStyle/>
          <a:p>
            <a:pPr algn="ctr">
              <a:buNone/>
            </a:pPr>
            <a:r>
              <a:rPr lang="ru-RU" sz="4000" b="1" dirty="0" smtClean="0"/>
              <a:t>«Совместная работа </a:t>
            </a:r>
          </a:p>
          <a:p>
            <a:pPr algn="ctr">
              <a:buNone/>
            </a:pPr>
            <a:r>
              <a:rPr lang="ru-RU" sz="4000" b="1" dirty="0" smtClean="0"/>
              <a:t>членов педагогического коллектива, психологов, </a:t>
            </a:r>
          </a:p>
          <a:p>
            <a:pPr algn="ctr">
              <a:buNone/>
            </a:pPr>
            <a:r>
              <a:rPr lang="ru-RU" sz="4000" b="1" dirty="0" smtClean="0"/>
              <a:t>библиотекарей и учебных заведений </a:t>
            </a:r>
          </a:p>
          <a:p>
            <a:pPr algn="ctr">
              <a:buNone/>
            </a:pPr>
            <a:r>
              <a:rPr lang="ru-RU" sz="4000" b="1" dirty="0" smtClean="0"/>
              <a:t>по профориентации учеников»</a:t>
            </a:r>
            <a:endParaRPr lang="ru-RU" sz="4000" dirty="0" smtClean="0"/>
          </a:p>
          <a:p>
            <a:endParaRPr lang="ru-RU" dirty="0" smtClean="0"/>
          </a:p>
          <a:p>
            <a:endParaRPr lang="ru-RU" dirty="0"/>
          </a:p>
        </p:txBody>
      </p:sp>
      <p:sp>
        <p:nvSpPr>
          <p:cNvPr id="4" name="Содержимое 3"/>
          <p:cNvSpPr>
            <a:spLocks noGrp="1"/>
          </p:cNvSpPr>
          <p:nvPr>
            <p:ph sz="half" idx="2"/>
          </p:nvPr>
        </p:nvSpPr>
        <p:spPr/>
        <p:txBody>
          <a:bodyPr/>
          <a:lstStyle/>
          <a:p>
            <a:endParaRPr lang="ru-RU"/>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229600" cy="785818"/>
          </a:xfrm>
        </p:spPr>
        <p:txBody>
          <a:bodyPr>
            <a:normAutofit fontScale="90000"/>
          </a:bodyPr>
          <a:lstStyle/>
          <a:p>
            <a:r>
              <a:rPr lang="ru-RU" dirty="0" smtClean="0">
                <a:solidFill>
                  <a:schemeClr val="accent3">
                    <a:lumMod val="75000"/>
                  </a:schemeClr>
                </a:solidFill>
              </a:rPr>
              <a:t>Проведение семинара – практикума:</a:t>
            </a:r>
            <a:br>
              <a:rPr lang="ru-RU" dirty="0" smtClean="0">
                <a:solidFill>
                  <a:schemeClr val="accent3">
                    <a:lumMod val="75000"/>
                  </a:schemeClr>
                </a:solidFill>
              </a:rPr>
            </a:br>
            <a:endParaRPr lang="ru-RU" dirty="0"/>
          </a:p>
        </p:txBody>
      </p:sp>
      <p:sp>
        <p:nvSpPr>
          <p:cNvPr id="3" name="Содержимое 2"/>
          <p:cNvSpPr>
            <a:spLocks noGrp="1"/>
          </p:cNvSpPr>
          <p:nvPr>
            <p:ph sz="half" idx="1"/>
          </p:nvPr>
        </p:nvSpPr>
        <p:spPr>
          <a:xfrm>
            <a:off x="214282" y="1000108"/>
            <a:ext cx="8758238" cy="5857892"/>
          </a:xfrm>
        </p:spPr>
        <p:txBody>
          <a:bodyPr>
            <a:normAutofit/>
          </a:bodyPr>
          <a:lstStyle/>
          <a:p>
            <a:pPr algn="ctr">
              <a:buNone/>
            </a:pPr>
            <a:r>
              <a:rPr lang="ru-RU" sz="2800" b="1" dirty="0" smtClean="0"/>
              <a:t>«Совместная работа </a:t>
            </a:r>
          </a:p>
          <a:p>
            <a:pPr algn="ctr">
              <a:buNone/>
            </a:pPr>
            <a:r>
              <a:rPr lang="ru-RU" sz="2800" b="1" dirty="0" smtClean="0"/>
              <a:t>членов педагогического коллектива, психологов, </a:t>
            </a:r>
          </a:p>
          <a:p>
            <a:pPr algn="ctr">
              <a:buNone/>
            </a:pPr>
            <a:r>
              <a:rPr lang="ru-RU" sz="2800" b="1" dirty="0" smtClean="0"/>
              <a:t>библиотекарей и учебных заведений </a:t>
            </a:r>
          </a:p>
          <a:p>
            <a:pPr algn="ctr">
              <a:buNone/>
            </a:pPr>
            <a:r>
              <a:rPr lang="ru-RU" sz="2800" b="1" dirty="0" smtClean="0"/>
              <a:t>по профориентации учеников»</a:t>
            </a:r>
            <a:endParaRPr lang="ru-RU" sz="2800" dirty="0" smtClean="0"/>
          </a:p>
          <a:p>
            <a:endParaRPr lang="ru-RU" dirty="0"/>
          </a:p>
        </p:txBody>
      </p:sp>
      <p:pic>
        <p:nvPicPr>
          <p:cNvPr id="5" name="Объект 4"/>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0" y="1"/>
            <a:ext cx="9144000" cy="6857999"/>
          </a:xfrm>
        </p:spPr>
      </p:pic>
      <p:pic>
        <p:nvPicPr>
          <p:cNvPr id="6" name="Рисунок 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0"/>
            <a:ext cx="9144000" cy="68579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71570"/>
          </a:xfrm>
        </p:spPr>
        <p:txBody>
          <a:bodyPr>
            <a:normAutofit fontScale="90000"/>
          </a:bodyPr>
          <a:lstStyle/>
          <a:p>
            <a:r>
              <a:rPr lang="ru-RU" sz="3600" dirty="0" smtClean="0">
                <a:solidFill>
                  <a:schemeClr val="accent3">
                    <a:lumMod val="75000"/>
                  </a:schemeClr>
                </a:solidFill>
              </a:rPr>
              <a:t/>
            </a:r>
            <a:br>
              <a:rPr lang="ru-RU" sz="3600" dirty="0" smtClean="0">
                <a:solidFill>
                  <a:schemeClr val="accent3">
                    <a:lumMod val="75000"/>
                  </a:schemeClr>
                </a:solidFill>
              </a:rPr>
            </a:br>
            <a:r>
              <a:rPr lang="ru-RU" sz="3600" dirty="0" smtClean="0">
                <a:solidFill>
                  <a:schemeClr val="accent3">
                    <a:lumMod val="75000"/>
                  </a:schemeClr>
                </a:solidFill>
              </a:rPr>
              <a:t>Муниципальный этап Республиканской акции «Подари книге вторую жизнь»:</a:t>
            </a:r>
            <a:r>
              <a:rPr lang="ru-RU" dirty="0" smtClean="0">
                <a:solidFill>
                  <a:schemeClr val="accent3">
                    <a:lumMod val="75000"/>
                  </a:schemeClr>
                </a:solidFill>
              </a:rPr>
              <a:t/>
            </a:r>
            <a:br>
              <a:rPr lang="ru-RU" dirty="0" smtClean="0">
                <a:solidFill>
                  <a:schemeClr val="accent3">
                    <a:lumMod val="75000"/>
                  </a:schemeClr>
                </a:solidFill>
              </a:rPr>
            </a:br>
            <a:endParaRPr lang="ru-RU" dirty="0"/>
          </a:p>
        </p:txBody>
      </p:sp>
      <p:pic>
        <p:nvPicPr>
          <p:cNvPr id="5" name="Содержимое 4" descr="Безымянный.bmp"/>
          <p:cNvPicPr>
            <a:picLocks noGrp="1" noChangeAspect="1"/>
          </p:cNvPicPr>
          <p:nvPr>
            <p:ph sz="half" idx="1"/>
          </p:nvPr>
        </p:nvPicPr>
        <p:blipFill>
          <a:blip r:embed="rId2"/>
          <a:stretch>
            <a:fillRect/>
          </a:stretch>
        </p:blipFill>
        <p:spPr>
          <a:xfrm>
            <a:off x="214282" y="1643050"/>
            <a:ext cx="13930410" cy="7286676"/>
          </a:xfrm>
        </p:spPr>
      </p:pic>
      <p:pic>
        <p:nvPicPr>
          <p:cNvPr id="6" name="Содержимое 5" descr="Безымянный.bmp"/>
          <p:cNvPicPr>
            <a:picLocks noGrp="1" noChangeAspect="1"/>
          </p:cNvPicPr>
          <p:nvPr>
            <p:ph sz="half" idx="2"/>
          </p:nvPr>
        </p:nvPicPr>
        <p:blipFill>
          <a:blip r:embed="rId3"/>
          <a:stretch>
            <a:fillRect/>
          </a:stretch>
        </p:blipFill>
        <p:spPr>
          <a:xfrm>
            <a:off x="0" y="1857364"/>
            <a:ext cx="11501486" cy="7000924"/>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143000"/>
          </a:xfrm>
        </p:spPr>
        <p:txBody>
          <a:bodyPr>
            <a:normAutofit fontScale="90000"/>
          </a:bodyPr>
          <a:lstStyle/>
          <a:p>
            <a:pPr algn="ctr"/>
            <a:r>
              <a:rPr lang="ru-RU" u="sng" dirty="0" smtClean="0"/>
              <a:t>Герб и флаг  </a:t>
            </a:r>
            <a:r>
              <a:rPr lang="ru-RU" u="sng" dirty="0" err="1" smtClean="0"/>
              <a:t>Лаишевского</a:t>
            </a:r>
            <a:r>
              <a:rPr lang="ru-RU" u="sng" dirty="0" smtClean="0"/>
              <a:t> муниципального района</a:t>
            </a:r>
            <a:endParaRPr lang="ru-RU" dirty="0"/>
          </a:p>
        </p:txBody>
      </p:sp>
      <p:pic>
        <p:nvPicPr>
          <p:cNvPr id="4" name="Рисунок 4" descr="laishevski_raion_gerb.jpg"/>
          <p:cNvPicPr>
            <a:picLocks noGrp="1" noChangeAspect="1"/>
          </p:cNvPicPr>
          <p:nvPr>
            <p:ph idx="1"/>
          </p:nvPr>
        </p:nvPicPr>
        <p:blipFill>
          <a:blip r:embed="rId2"/>
          <a:srcRect/>
          <a:stretch>
            <a:fillRect/>
          </a:stretch>
        </p:blipFill>
        <p:spPr bwMode="auto">
          <a:xfrm>
            <a:off x="642910" y="2000240"/>
            <a:ext cx="2428892" cy="3238523"/>
          </a:xfrm>
          <a:prstGeom prst="rect">
            <a:avLst/>
          </a:prstGeom>
          <a:noFill/>
          <a:ln w="9525">
            <a:noFill/>
            <a:miter lim="800000"/>
            <a:headEnd/>
            <a:tailEnd/>
          </a:ln>
        </p:spPr>
      </p:pic>
      <p:pic>
        <p:nvPicPr>
          <p:cNvPr id="5" name="Рисунок 4" descr="laishevski_raion_flag.jpg"/>
          <p:cNvPicPr>
            <a:picLocks noChangeAspect="1"/>
          </p:cNvPicPr>
          <p:nvPr/>
        </p:nvPicPr>
        <p:blipFill>
          <a:blip r:embed="rId3"/>
          <a:srcRect/>
          <a:stretch>
            <a:fillRect/>
          </a:stretch>
        </p:blipFill>
        <p:spPr bwMode="auto">
          <a:xfrm>
            <a:off x="3786182" y="2285992"/>
            <a:ext cx="5000660" cy="2786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428736"/>
          </a:xfrm>
        </p:spPr>
        <p:txBody>
          <a:bodyPr>
            <a:normAutofit fontScale="90000"/>
          </a:bodyPr>
          <a:lstStyle/>
          <a:p>
            <a:r>
              <a:rPr lang="ru-RU" sz="3600" dirty="0" smtClean="0">
                <a:solidFill>
                  <a:schemeClr val="accent3">
                    <a:lumMod val="75000"/>
                  </a:schemeClr>
                </a:solidFill>
              </a:rPr>
              <a:t/>
            </a:r>
            <a:br>
              <a:rPr lang="ru-RU" sz="3600" dirty="0" smtClean="0">
                <a:solidFill>
                  <a:schemeClr val="accent3">
                    <a:lumMod val="75000"/>
                  </a:schemeClr>
                </a:solidFill>
              </a:rPr>
            </a:br>
            <a:r>
              <a:rPr lang="ru-RU" sz="3600" dirty="0" smtClean="0">
                <a:solidFill>
                  <a:schemeClr val="accent3">
                    <a:lumMod val="75000"/>
                  </a:schemeClr>
                </a:solidFill>
              </a:rPr>
              <a:t/>
            </a:r>
            <a:br>
              <a:rPr lang="ru-RU" sz="3600" dirty="0" smtClean="0">
                <a:solidFill>
                  <a:schemeClr val="accent3">
                    <a:lumMod val="75000"/>
                  </a:schemeClr>
                </a:solidFill>
              </a:rPr>
            </a:br>
            <a:r>
              <a:rPr lang="ru-RU" sz="3600" dirty="0" smtClean="0">
                <a:solidFill>
                  <a:schemeClr val="accent3">
                    <a:lumMod val="75000"/>
                  </a:schemeClr>
                </a:solidFill>
              </a:rPr>
              <a:t>Муниципальный этап Республиканской акции «Подари книге вторую жизнь»:</a:t>
            </a:r>
            <a:r>
              <a:rPr lang="ru-RU" dirty="0" smtClean="0">
                <a:solidFill>
                  <a:schemeClr val="accent3">
                    <a:lumMod val="75000"/>
                  </a:schemeClr>
                </a:solidFill>
              </a:rPr>
              <a:t/>
            </a:r>
            <a:br>
              <a:rPr lang="ru-RU" dirty="0" smtClean="0">
                <a:solidFill>
                  <a:schemeClr val="accent3">
                    <a:lumMod val="75000"/>
                  </a:schemeClr>
                </a:solidFill>
              </a:rPr>
            </a:br>
            <a:endParaRPr lang="ru-RU" dirty="0"/>
          </a:p>
        </p:txBody>
      </p:sp>
      <p:pic>
        <p:nvPicPr>
          <p:cNvPr id="4" name="Содержимое 3" descr="активисты акции 5 класс.jpg"/>
          <p:cNvPicPr>
            <a:picLocks noGrp="1" noChangeAspect="1"/>
          </p:cNvPicPr>
          <p:nvPr>
            <p:ph idx="1"/>
          </p:nvPr>
        </p:nvPicPr>
        <p:blipFill>
          <a:blip r:embed="rId2"/>
          <a:stretch>
            <a:fillRect/>
          </a:stretch>
        </p:blipFill>
        <p:spPr>
          <a:xfrm>
            <a:off x="0" y="1571612"/>
            <a:ext cx="9144000" cy="5286388"/>
          </a:xfrm>
        </p:spPr>
      </p:pic>
      <p:pic>
        <p:nvPicPr>
          <p:cNvPr id="5" name="Рисунок 4" descr="9 класс.jpg"/>
          <p:cNvPicPr>
            <a:picLocks noChangeAspect="1"/>
          </p:cNvPicPr>
          <p:nvPr/>
        </p:nvPicPr>
        <p:blipFill>
          <a:blip r:embed="rId3"/>
          <a:stretch>
            <a:fillRect/>
          </a:stretch>
        </p:blipFill>
        <p:spPr>
          <a:xfrm>
            <a:off x="0" y="1571612"/>
            <a:ext cx="9144000" cy="5286388"/>
          </a:xfrm>
          <a:prstGeom prst="rect">
            <a:avLst/>
          </a:prstGeom>
        </p:spPr>
      </p:pic>
      <p:pic>
        <p:nvPicPr>
          <p:cNvPr id="6" name="Рисунок 5" descr="библиотечный урок1.jpg"/>
          <p:cNvPicPr>
            <a:picLocks noChangeAspect="1"/>
          </p:cNvPicPr>
          <p:nvPr/>
        </p:nvPicPr>
        <p:blipFill>
          <a:blip r:embed="rId4"/>
          <a:stretch>
            <a:fillRect/>
          </a:stretch>
        </p:blipFill>
        <p:spPr>
          <a:xfrm>
            <a:off x="0" y="1571612"/>
            <a:ext cx="9144000" cy="5286388"/>
          </a:xfrm>
          <a:prstGeom prst="rect">
            <a:avLst/>
          </a:prstGeom>
        </p:spPr>
      </p:pic>
      <p:pic>
        <p:nvPicPr>
          <p:cNvPr id="7" name="Рисунок 6" descr="подари книге вторую жизнь Ибрагимова Х.В..jpg"/>
          <p:cNvPicPr>
            <a:picLocks noChangeAspect="1"/>
          </p:cNvPicPr>
          <p:nvPr/>
        </p:nvPicPr>
        <p:blipFill>
          <a:blip r:embed="rId5"/>
          <a:stretch>
            <a:fillRect/>
          </a:stretch>
        </p:blipFill>
        <p:spPr>
          <a:xfrm>
            <a:off x="0" y="1571612"/>
            <a:ext cx="9144000" cy="52863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857256"/>
          </a:xfrm>
        </p:spPr>
        <p:txBody>
          <a:bodyPr>
            <a:normAutofit fontScale="90000"/>
          </a:bodyPr>
          <a:lstStyle/>
          <a:p>
            <a:pPr algn="ctr"/>
            <a:r>
              <a:rPr lang="ru-RU" dirty="0" smtClean="0">
                <a:solidFill>
                  <a:schemeClr val="accent2">
                    <a:lumMod val="75000"/>
                  </a:schemeClr>
                </a:solidFill>
              </a:rPr>
              <a:t/>
            </a:r>
            <a:br>
              <a:rPr lang="ru-RU" dirty="0" smtClean="0">
                <a:solidFill>
                  <a:schemeClr val="accent2">
                    <a:lumMod val="75000"/>
                  </a:schemeClr>
                </a:solidFill>
              </a:rPr>
            </a:br>
            <a:r>
              <a:rPr lang="ru-RU" dirty="0" smtClean="0">
                <a:solidFill>
                  <a:schemeClr val="accent2">
                    <a:lumMod val="75000"/>
                  </a:schemeClr>
                </a:solidFill>
              </a:rPr>
              <a:t>Деловая игра: </a:t>
            </a:r>
            <a:br>
              <a:rPr lang="ru-RU" dirty="0" smtClean="0">
                <a:solidFill>
                  <a:schemeClr val="accent2">
                    <a:lumMod val="75000"/>
                  </a:schemeClr>
                </a:solidFill>
              </a:rPr>
            </a:br>
            <a:endParaRPr lang="ru-RU" dirty="0"/>
          </a:p>
        </p:txBody>
      </p:sp>
      <p:sp>
        <p:nvSpPr>
          <p:cNvPr id="3" name="Содержимое 2"/>
          <p:cNvSpPr>
            <a:spLocks noGrp="1"/>
          </p:cNvSpPr>
          <p:nvPr>
            <p:ph idx="1"/>
          </p:nvPr>
        </p:nvSpPr>
        <p:spPr>
          <a:xfrm>
            <a:off x="0" y="1500174"/>
            <a:ext cx="9144000" cy="5357826"/>
          </a:xfrm>
        </p:spPr>
        <p:txBody>
          <a:bodyPr/>
          <a:lstStyle/>
          <a:p>
            <a:pPr algn="ctr">
              <a:buNone/>
            </a:pPr>
            <a:r>
              <a:rPr lang="ru-RU" sz="4000" b="1" dirty="0" smtClean="0">
                <a:solidFill>
                  <a:schemeClr val="accent3">
                    <a:lumMod val="75000"/>
                  </a:schemeClr>
                </a:solidFill>
              </a:rPr>
              <a:t>«Изучение интересов и запросов читателей: современный аспект»</a:t>
            </a:r>
          </a:p>
          <a:p>
            <a:pPr>
              <a:buNone/>
            </a:pPr>
            <a:endParaRPr lang="ru-RU" dirty="0"/>
          </a:p>
        </p:txBody>
      </p:sp>
      <p:pic>
        <p:nvPicPr>
          <p:cNvPr id="4" name="Picture 2" descr="C:\Users\Света\Desktop\Мо\100_4733.jpg"/>
          <p:cNvPicPr>
            <a:picLocks noChangeAspect="1" noChangeArrowheads="1"/>
          </p:cNvPicPr>
          <p:nvPr/>
        </p:nvPicPr>
        <p:blipFill>
          <a:blip r:embed="rId2" cstate="print"/>
          <a:srcRect/>
          <a:stretch>
            <a:fillRect/>
          </a:stretch>
        </p:blipFill>
        <p:spPr bwMode="auto">
          <a:xfrm>
            <a:off x="2267744" y="3618403"/>
            <a:ext cx="2714612" cy="3071834"/>
          </a:xfrm>
          <a:prstGeom prst="rect">
            <a:avLst/>
          </a:prstGeom>
          <a:noFill/>
        </p:spPr>
      </p:pic>
      <p:sp>
        <p:nvSpPr>
          <p:cNvPr id="112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1265" name="Picture 1"/>
          <p:cNvPicPr>
            <a:picLocks noChangeAspect="1" noChangeArrowheads="1"/>
          </p:cNvPicPr>
          <p:nvPr/>
        </p:nvPicPr>
        <p:blipFill>
          <a:blip r:embed="rId3"/>
          <a:srcRect/>
          <a:stretch>
            <a:fillRect/>
          </a:stretch>
        </p:blipFill>
        <p:spPr bwMode="auto">
          <a:xfrm>
            <a:off x="0" y="4087129"/>
            <a:ext cx="2121369" cy="2134382"/>
          </a:xfrm>
          <a:prstGeom prst="rect">
            <a:avLst/>
          </a:prstGeom>
          <a:noFill/>
          <a:ln w="9525">
            <a:miter lim="800000"/>
            <a:headEnd/>
            <a:tailEnd/>
          </a:ln>
          <a:effectLst/>
        </p:spPr>
      </p:pic>
      <p:pic>
        <p:nvPicPr>
          <p:cNvPr id="7" name="Picture 1" descr="F:\БИБЛИОТЕКА\Zas3.jpg"/>
          <p:cNvPicPr>
            <a:picLocks noChangeAspect="1" noChangeArrowheads="1"/>
          </p:cNvPicPr>
          <p:nvPr/>
        </p:nvPicPr>
        <p:blipFill>
          <a:blip r:embed="rId4" cstate="print"/>
          <a:srcRect l="1726" t="35841" b="5580"/>
          <a:stretch>
            <a:fillRect/>
          </a:stretch>
        </p:blipFill>
        <p:spPr bwMode="auto">
          <a:xfrm>
            <a:off x="5123694" y="4087129"/>
            <a:ext cx="4165338" cy="1862151"/>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86766" cy="1143000"/>
          </a:xfrm>
        </p:spPr>
        <p:txBody>
          <a:bodyPr/>
          <a:lstStyle/>
          <a:p>
            <a:r>
              <a:rPr lang="ru-RU" sz="4800" b="1" dirty="0" smtClean="0"/>
              <a:t>Активные формы работы </a:t>
            </a:r>
            <a:endParaRPr lang="ru-RU" dirty="0"/>
          </a:p>
        </p:txBody>
      </p:sp>
      <p:sp>
        <p:nvSpPr>
          <p:cNvPr id="3" name="Содержимое 2"/>
          <p:cNvSpPr>
            <a:spLocks noGrp="1"/>
          </p:cNvSpPr>
          <p:nvPr>
            <p:ph idx="1"/>
          </p:nvPr>
        </p:nvSpPr>
        <p:spPr>
          <a:xfrm>
            <a:off x="0" y="1357298"/>
            <a:ext cx="9144000" cy="5500702"/>
          </a:xfrm>
        </p:spPr>
        <p:txBody>
          <a:bodyPr/>
          <a:lstStyle/>
          <a:p>
            <a:pPr algn="ctr">
              <a:buNone/>
            </a:pPr>
            <a:r>
              <a:rPr lang="ru-RU" sz="2800" b="1" dirty="0" smtClean="0">
                <a:solidFill>
                  <a:schemeClr val="accent3">
                    <a:lumMod val="75000"/>
                  </a:schemeClr>
                </a:solidFill>
              </a:rPr>
              <a:t>Применение полученных знаний </a:t>
            </a:r>
          </a:p>
          <a:p>
            <a:pPr algn="ctr">
              <a:buNone/>
            </a:pPr>
            <a:r>
              <a:rPr lang="ru-RU" sz="2800" b="1" dirty="0" smtClean="0">
                <a:solidFill>
                  <a:schemeClr val="accent3">
                    <a:lumMod val="75000"/>
                  </a:schemeClr>
                </a:solidFill>
              </a:rPr>
              <a:t>в работе школьных библиотек</a:t>
            </a:r>
          </a:p>
          <a:p>
            <a:pPr algn="ctr">
              <a:buNone/>
            </a:pPr>
            <a:endParaRPr lang="ru-RU" sz="2800" b="1" dirty="0" smtClean="0">
              <a:solidFill>
                <a:schemeClr val="accent3">
                  <a:lumMod val="75000"/>
                </a:schemeClr>
              </a:solidFill>
            </a:endParaRPr>
          </a:p>
          <a:p>
            <a:endParaRPr lang="ru-RU" dirty="0"/>
          </a:p>
        </p:txBody>
      </p:sp>
      <p:pic>
        <p:nvPicPr>
          <p:cNvPr id="4" name="Рисунок 3" descr="P1050066"/>
          <p:cNvPicPr/>
          <p:nvPr/>
        </p:nvPicPr>
        <p:blipFill>
          <a:blip r:embed="rId2" cstate="print">
            <a:lum bright="36000" contrast="42000"/>
          </a:blip>
          <a:srcRect/>
          <a:stretch>
            <a:fillRect/>
          </a:stretch>
        </p:blipFill>
        <p:spPr bwMode="auto">
          <a:xfrm>
            <a:off x="3357554" y="3286124"/>
            <a:ext cx="2714644" cy="2000264"/>
          </a:xfrm>
          <a:prstGeom prst="rect">
            <a:avLst/>
          </a:prstGeom>
          <a:noFill/>
          <a:ln w="9525">
            <a:noFill/>
            <a:miter lim="800000"/>
            <a:headEnd/>
            <a:tailEnd/>
          </a:ln>
        </p:spPr>
      </p:pic>
      <p:pic>
        <p:nvPicPr>
          <p:cNvPr id="2050" name="Picture 2" descr="P1050059"/>
          <p:cNvPicPr>
            <a:picLocks noChangeAspect="1" noChangeArrowheads="1"/>
          </p:cNvPicPr>
          <p:nvPr/>
        </p:nvPicPr>
        <p:blipFill>
          <a:blip r:embed="rId3" cstate="print">
            <a:lum bright="42000" contrast="48000"/>
          </a:blip>
          <a:srcRect/>
          <a:stretch>
            <a:fillRect/>
          </a:stretch>
        </p:blipFill>
        <p:spPr bwMode="auto">
          <a:xfrm>
            <a:off x="6286512" y="2500306"/>
            <a:ext cx="2686050" cy="2000250"/>
          </a:xfrm>
          <a:prstGeom prst="rect">
            <a:avLst/>
          </a:prstGeom>
          <a:noFill/>
          <a:ln w="9525">
            <a:noFill/>
            <a:miter lim="800000"/>
            <a:headEnd/>
            <a:tailEnd/>
          </a:ln>
        </p:spPr>
      </p:pic>
      <p:pic>
        <p:nvPicPr>
          <p:cNvPr id="2051" name="Picture 3" descr="P1050056"/>
          <p:cNvPicPr>
            <a:picLocks noChangeAspect="1" noChangeArrowheads="1"/>
          </p:cNvPicPr>
          <p:nvPr/>
        </p:nvPicPr>
        <p:blipFill>
          <a:blip r:embed="rId4" cstate="print">
            <a:lum bright="12000" contrast="12000"/>
          </a:blip>
          <a:srcRect/>
          <a:stretch>
            <a:fillRect/>
          </a:stretch>
        </p:blipFill>
        <p:spPr bwMode="auto">
          <a:xfrm>
            <a:off x="5929322" y="4714884"/>
            <a:ext cx="2938464" cy="2143116"/>
          </a:xfrm>
          <a:prstGeom prst="rect">
            <a:avLst/>
          </a:prstGeom>
          <a:noFill/>
          <a:ln w="9525">
            <a:noFill/>
            <a:miter lim="800000"/>
            <a:headEnd/>
            <a:tailEnd/>
          </a:ln>
        </p:spPr>
      </p:pic>
      <p:pic>
        <p:nvPicPr>
          <p:cNvPr id="2052" name="Picture 4" descr="P1050060"/>
          <p:cNvPicPr>
            <a:picLocks noChangeAspect="1" noChangeArrowheads="1"/>
          </p:cNvPicPr>
          <p:nvPr/>
        </p:nvPicPr>
        <p:blipFill>
          <a:blip r:embed="rId5" cstate="print">
            <a:lum bright="36000" contrast="36000"/>
          </a:blip>
          <a:srcRect/>
          <a:stretch>
            <a:fillRect/>
          </a:stretch>
        </p:blipFill>
        <p:spPr bwMode="auto">
          <a:xfrm>
            <a:off x="285720" y="4643446"/>
            <a:ext cx="2852741" cy="2214554"/>
          </a:xfrm>
          <a:prstGeom prst="rect">
            <a:avLst/>
          </a:prstGeom>
          <a:noFill/>
          <a:ln w="9525">
            <a:noFill/>
            <a:miter lim="800000"/>
            <a:headEnd/>
            <a:tailEnd/>
          </a:ln>
        </p:spPr>
      </p:pic>
      <p:pic>
        <p:nvPicPr>
          <p:cNvPr id="8" name="Рисунок 7" descr="тамчы-шоу 2012 005.jpg"/>
          <p:cNvPicPr>
            <a:picLocks noChangeAspect="1"/>
          </p:cNvPicPr>
          <p:nvPr/>
        </p:nvPicPr>
        <p:blipFill>
          <a:blip r:embed="rId6" cstate="print"/>
          <a:stretch>
            <a:fillRect/>
          </a:stretch>
        </p:blipFill>
        <p:spPr>
          <a:xfrm>
            <a:off x="0" y="2571745"/>
            <a:ext cx="2928958" cy="2071702"/>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92696"/>
            <a:ext cx="8229600" cy="504056"/>
          </a:xfrm>
        </p:spPr>
        <p:txBody>
          <a:bodyPr>
            <a:normAutofit fontScale="90000"/>
          </a:bodyPr>
          <a:lstStyle/>
          <a:p>
            <a:pPr lvl="0" algn="ctr">
              <a:spcBef>
                <a:spcPts val="0"/>
              </a:spcBef>
            </a:pPr>
            <a:r>
              <a:rPr lang="ru-RU" sz="3200" dirty="0" smtClean="0">
                <a:solidFill>
                  <a:schemeClr val="tx1"/>
                </a:solidFill>
                <a:latin typeface="Georgia"/>
              </a:rPr>
              <a:t/>
            </a:r>
            <a:br>
              <a:rPr lang="ru-RU" sz="3200" dirty="0" smtClean="0">
                <a:solidFill>
                  <a:schemeClr val="tx1"/>
                </a:solidFill>
                <a:latin typeface="Georgia"/>
              </a:rPr>
            </a:br>
            <a:r>
              <a:rPr lang="ru-RU" sz="3200" dirty="0" smtClean="0">
                <a:solidFill>
                  <a:schemeClr val="tx1"/>
                </a:solidFill>
                <a:latin typeface="Georgia"/>
              </a:rPr>
              <a:t>Библиотечные </a:t>
            </a:r>
            <a:r>
              <a:rPr lang="ru-RU" sz="3200" dirty="0">
                <a:solidFill>
                  <a:schemeClr val="tx1"/>
                </a:solidFill>
                <a:latin typeface="Georgia"/>
              </a:rPr>
              <a:t>посиделки:</a:t>
            </a:r>
            <a:br>
              <a:rPr lang="ru-RU" sz="3200" dirty="0">
                <a:solidFill>
                  <a:schemeClr val="tx1"/>
                </a:solidFill>
                <a:latin typeface="Georgia"/>
              </a:rPr>
            </a:br>
            <a:endParaRPr lang="ru-RU" sz="3200" dirty="0">
              <a:solidFill>
                <a:schemeClr val="tx1"/>
              </a:solidFill>
            </a:endParaRPr>
          </a:p>
        </p:txBody>
      </p:sp>
      <p:pic>
        <p:nvPicPr>
          <p:cNvPr id="5" name="Объект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2249488"/>
            <a:ext cx="9144000" cy="4608512"/>
          </a:xfrm>
        </p:spPr>
      </p:pic>
      <p:sp>
        <p:nvSpPr>
          <p:cNvPr id="4" name="Прямоугольник 3"/>
          <p:cNvSpPr/>
          <p:nvPr/>
        </p:nvSpPr>
        <p:spPr>
          <a:xfrm>
            <a:off x="357158" y="1643050"/>
            <a:ext cx="8572560" cy="4524315"/>
          </a:xfrm>
          <a:prstGeom prst="rect">
            <a:avLst/>
          </a:prstGeom>
        </p:spPr>
        <p:txBody>
          <a:bodyPr wrap="square">
            <a:spAutoFit/>
          </a:bodyPr>
          <a:lstStyle/>
          <a:p>
            <a:pPr algn="ctr">
              <a:buNone/>
            </a:pPr>
            <a:r>
              <a:rPr lang="ru-RU" b="1" dirty="0" smtClean="0">
                <a:solidFill>
                  <a:schemeClr val="accent2">
                    <a:lumMod val="75000"/>
                  </a:schemeClr>
                </a:solidFill>
              </a:rPr>
              <a:t>«Оказание помощи учителям школы в повышении качества учебно-воспитательного процесса»</a:t>
            </a: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smtClean="0">
              <a:solidFill>
                <a:schemeClr val="accent2">
                  <a:lumMod val="75000"/>
                </a:schemeClr>
              </a:solidFill>
            </a:endParaRPr>
          </a:p>
          <a:p>
            <a:pPr algn="ctr">
              <a:buNone/>
            </a:pPr>
            <a:endParaRPr lang="ru-RU" b="1" dirty="0">
              <a:solidFill>
                <a:schemeClr val="accent2">
                  <a:lumMod val="75000"/>
                </a:schemeClr>
              </a:solidFill>
            </a:endParaRPr>
          </a:p>
        </p:txBody>
      </p:sp>
      <p:pic>
        <p:nvPicPr>
          <p:cNvPr id="6" name="Рисунок 5" descr="PICT2487.JPG"/>
          <p:cNvPicPr/>
          <p:nvPr/>
        </p:nvPicPr>
        <p:blipFill>
          <a:blip r:embed="rId3" cstate="print"/>
          <a:stretch>
            <a:fillRect/>
          </a:stretch>
        </p:blipFill>
        <p:spPr>
          <a:xfrm>
            <a:off x="0" y="2371046"/>
            <a:ext cx="9144000" cy="44869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1589112"/>
          </a:xfrm>
        </p:spPr>
        <p:txBody>
          <a:bodyPr>
            <a:noAutofit/>
          </a:bodyPr>
          <a:lstStyle/>
          <a:p>
            <a:pPr algn="ctr"/>
            <a:r>
              <a:rPr lang="ru-RU" sz="2000" dirty="0" smtClean="0"/>
              <a:t/>
            </a:r>
            <a:br>
              <a:rPr lang="ru-RU" sz="2000" dirty="0" smtClean="0"/>
            </a:br>
            <a:r>
              <a:rPr lang="ru-RU" sz="2000" dirty="0" smtClean="0"/>
              <a:t>Проведение конкурсов среди учащихся : </a:t>
            </a:r>
            <a:br>
              <a:rPr lang="ru-RU" sz="2000" dirty="0" smtClean="0"/>
            </a:br>
            <a:r>
              <a:rPr lang="ru-RU" sz="2000" dirty="0" smtClean="0"/>
              <a:t>герб библиотеки и гимн библиотеки</a:t>
            </a:r>
            <a:br>
              <a:rPr lang="ru-RU" sz="2000" dirty="0" smtClean="0"/>
            </a:br>
            <a:r>
              <a:rPr lang="ru-RU" sz="2000" dirty="0" smtClean="0"/>
              <a:t>победитель районного конкурса гимна библиотеки стал Габдуллин </a:t>
            </a:r>
            <a:r>
              <a:rPr lang="ru-RU" sz="2000" dirty="0" err="1" smtClean="0"/>
              <a:t>Раниль</a:t>
            </a:r>
            <a:r>
              <a:rPr lang="ru-RU" sz="2000" dirty="0" smtClean="0"/>
              <a:t> (МБОУ </a:t>
            </a:r>
            <a:r>
              <a:rPr lang="ru-RU" sz="2000" dirty="0" err="1" smtClean="0"/>
              <a:t>Именьковская</a:t>
            </a:r>
            <a:r>
              <a:rPr lang="ru-RU" sz="2000" dirty="0" smtClean="0"/>
              <a:t> СОШ)</a:t>
            </a:r>
            <a:br>
              <a:rPr lang="ru-RU" sz="2000" dirty="0" smtClean="0"/>
            </a:br>
            <a:r>
              <a:rPr lang="ru-RU" sz="2000" dirty="0" smtClean="0"/>
              <a:t/>
            </a:r>
            <a:br>
              <a:rPr lang="ru-RU" sz="2000" dirty="0" smtClean="0"/>
            </a:br>
            <a:endParaRPr lang="ru-RU" sz="2000" dirty="0"/>
          </a:p>
        </p:txBody>
      </p:sp>
      <p:pic>
        <p:nvPicPr>
          <p:cNvPr id="5" name="Содержимое 4" descr="герб.png"/>
          <p:cNvPicPr>
            <a:picLocks noGrp="1" noChangeAspect="1"/>
          </p:cNvPicPr>
          <p:nvPr>
            <p:ph idx="1"/>
          </p:nvPr>
        </p:nvPicPr>
        <p:blipFill>
          <a:blip r:embed="rId2"/>
          <a:stretch>
            <a:fillRect/>
          </a:stretch>
        </p:blipFill>
        <p:spPr>
          <a:xfrm>
            <a:off x="5214942" y="2214554"/>
            <a:ext cx="3364336" cy="4324350"/>
          </a:xfrm>
        </p:spPr>
      </p:pic>
      <p:pic>
        <p:nvPicPr>
          <p:cNvPr id="6" name="Рисунок 5" descr="668734626.png"/>
          <p:cNvPicPr>
            <a:picLocks noChangeAspect="1"/>
          </p:cNvPicPr>
          <p:nvPr/>
        </p:nvPicPr>
        <p:blipFill>
          <a:blip r:embed="rId3"/>
          <a:stretch>
            <a:fillRect/>
          </a:stretch>
        </p:blipFill>
        <p:spPr>
          <a:xfrm>
            <a:off x="357158" y="2357430"/>
            <a:ext cx="4191368" cy="4000504"/>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642918"/>
            <a:ext cx="5338936" cy="6215082"/>
          </a:xfrm>
        </p:spPr>
        <p:txBody>
          <a:bodyPr>
            <a:normAutofit fontScale="62500" lnSpcReduction="20000"/>
          </a:bodyPr>
          <a:lstStyle/>
          <a:p>
            <a:pPr marL="109728" indent="0">
              <a:buNone/>
            </a:pPr>
            <a:r>
              <a:rPr lang="ru-RU" dirty="0" smtClean="0"/>
              <a:t>Чистое </a:t>
            </a:r>
            <a:r>
              <a:rPr lang="ru-RU" dirty="0" err="1" smtClean="0"/>
              <a:t>голубое</a:t>
            </a:r>
            <a:r>
              <a:rPr lang="ru-RU" dirty="0" smtClean="0"/>
              <a:t> небо – символ чистоты и недосягаемости.</a:t>
            </a:r>
            <a:br>
              <a:rPr lang="ru-RU" dirty="0" smtClean="0"/>
            </a:br>
            <a:r>
              <a:rPr lang="ru-RU" dirty="0" smtClean="0"/>
              <a:t/>
            </a:r>
            <a:br>
              <a:rPr lang="ru-RU" dirty="0" smtClean="0"/>
            </a:br>
            <a:r>
              <a:rPr lang="ru-RU" dirty="0" smtClean="0"/>
              <a:t>Разноцветные полевые  цветы – это  окружающие нас такие разные дети.</a:t>
            </a:r>
            <a:br>
              <a:rPr lang="ru-RU" dirty="0" smtClean="0"/>
            </a:br>
            <a:r>
              <a:rPr lang="ru-RU" dirty="0" smtClean="0"/>
              <a:t/>
            </a:r>
            <a:br>
              <a:rPr lang="ru-RU" dirty="0" smtClean="0"/>
            </a:br>
            <a:r>
              <a:rPr lang="ru-RU" dirty="0" smtClean="0"/>
              <a:t>Подсолнух в лучах яркого солнца – символ удачи, тяга к знаниям.</a:t>
            </a:r>
            <a:br>
              <a:rPr lang="ru-RU" dirty="0" smtClean="0"/>
            </a:br>
            <a:r>
              <a:rPr lang="ru-RU" dirty="0" smtClean="0"/>
              <a:t/>
            </a:r>
            <a:br>
              <a:rPr lang="ru-RU" dirty="0" smtClean="0"/>
            </a:br>
            <a:r>
              <a:rPr lang="ru-RU" dirty="0" smtClean="0"/>
              <a:t>Радуга – символ  теплого лета, радости и дружбы Неба и Земли.</a:t>
            </a:r>
          </a:p>
          <a:p>
            <a:pPr marL="109728" indent="0">
              <a:buNone/>
            </a:pPr>
            <a:r>
              <a:rPr lang="ru-RU" dirty="0" smtClean="0"/>
              <a:t>Символ небесного, чистого, дарующего жизнь, таинственного и величественного.  </a:t>
            </a:r>
            <a:br>
              <a:rPr lang="ru-RU" dirty="0" smtClean="0"/>
            </a:br>
            <a:endParaRPr lang="ru-RU" dirty="0" smtClean="0"/>
          </a:p>
          <a:p>
            <a:pPr marL="109728" indent="0">
              <a:buNone/>
            </a:pPr>
            <a:r>
              <a:rPr lang="ru-RU" dirty="0" smtClean="0"/>
              <a:t>Мальчик на книгах – собирательный образ нашего любимого    читателя.</a:t>
            </a:r>
            <a:br>
              <a:rPr lang="ru-RU" dirty="0" smtClean="0"/>
            </a:br>
            <a:r>
              <a:rPr lang="ru-RU" dirty="0" smtClean="0"/>
              <a:t> </a:t>
            </a:r>
            <a:br>
              <a:rPr lang="ru-RU" dirty="0" smtClean="0"/>
            </a:br>
            <a:r>
              <a:rPr lang="ru-RU" dirty="0" smtClean="0"/>
              <a:t>Глобус, портфель, бумага – маленькая страна – ШКОЛА.</a:t>
            </a:r>
            <a:br>
              <a:rPr lang="ru-RU" dirty="0" smtClean="0"/>
            </a:br>
            <a:r>
              <a:rPr lang="ru-RU" dirty="0" smtClean="0"/>
              <a:t> </a:t>
            </a:r>
            <a:br>
              <a:rPr lang="ru-RU" dirty="0" smtClean="0"/>
            </a:br>
            <a:r>
              <a:rPr lang="ru-RU" dirty="0" smtClean="0"/>
              <a:t>Бережная рука – любящий, надежный друг детей – библиотекарь.</a:t>
            </a:r>
          </a:p>
          <a:p>
            <a:pPr marL="109728" indent="0">
              <a:buNone/>
            </a:pPr>
            <a:r>
              <a:rPr lang="ru-RU" dirty="0" smtClean="0"/>
              <a:t> </a:t>
            </a:r>
          </a:p>
          <a:p>
            <a:pPr marL="109728" indent="0">
              <a:buNone/>
            </a:pPr>
            <a:r>
              <a:rPr lang="ru-RU" dirty="0" smtClean="0"/>
              <a:t> </a:t>
            </a:r>
          </a:p>
          <a:p>
            <a:pPr marL="109728" indent="0">
              <a:buNone/>
            </a:pPr>
            <a:r>
              <a:rPr lang="ru-RU" dirty="0" smtClean="0"/>
              <a:t>СЛОВА и МУЗЫКА Гимна- </a:t>
            </a:r>
            <a:r>
              <a:rPr lang="ru-RU" dirty="0" err="1" smtClean="0"/>
              <a:t>Зиятдинова</a:t>
            </a:r>
            <a:r>
              <a:rPr lang="ru-RU" dirty="0" smtClean="0"/>
              <a:t> А.М.</a:t>
            </a:r>
          </a:p>
          <a:p>
            <a:pPr marL="109728" indent="0">
              <a:buNone/>
            </a:pPr>
            <a:endParaRPr lang="ru-RU" dirty="0" smtClean="0"/>
          </a:p>
        </p:txBody>
      </p:sp>
      <p:pic>
        <p:nvPicPr>
          <p:cNvPr id="4" name="Содержимое 3" descr="C:\Users\D0A0~1\AppData\Local\Temp\Rar$DR04.740\SDC16222.JPG"/>
          <p:cNvPicPr>
            <a:picLocks/>
          </p:cNvPicPr>
          <p:nvPr/>
        </p:nvPicPr>
        <p:blipFill>
          <a:blip r:embed="rId2"/>
          <a:srcRect/>
          <a:stretch>
            <a:fillRect/>
          </a:stretch>
        </p:blipFill>
        <p:spPr bwMode="auto">
          <a:xfrm>
            <a:off x="5724128" y="1844824"/>
            <a:ext cx="3419872" cy="3168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588125" y="0"/>
            <a:ext cx="2555875" cy="3143250"/>
          </a:xfrm>
          <a:prstGeom prst="rect">
            <a:avLst/>
          </a:prstGeom>
          <a:noFill/>
          <a:ln w="9525">
            <a:noFill/>
            <a:miter lim="800000"/>
            <a:headEnd/>
            <a:tailEnd/>
          </a:ln>
        </p:spPr>
      </p:pic>
      <p:pic>
        <p:nvPicPr>
          <p:cNvPr id="3075"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286500" y="5365750"/>
            <a:ext cx="1835150" cy="1492250"/>
          </a:xfrm>
          <a:prstGeom prst="rect">
            <a:avLst/>
          </a:prstGeom>
          <a:noFill/>
          <a:ln w="9525">
            <a:noFill/>
            <a:miter lim="800000"/>
            <a:headEnd/>
            <a:tailEnd/>
          </a:ln>
        </p:spPr>
      </p:pic>
      <p:pic>
        <p:nvPicPr>
          <p:cNvPr id="3076"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500563" y="5365750"/>
            <a:ext cx="1835150" cy="1492250"/>
          </a:xfrm>
          <a:prstGeom prst="rect">
            <a:avLst/>
          </a:prstGeom>
          <a:noFill/>
          <a:ln w="9525">
            <a:noFill/>
            <a:miter lim="800000"/>
            <a:headEnd/>
            <a:tailEnd/>
          </a:ln>
        </p:spPr>
      </p:pic>
      <p:pic>
        <p:nvPicPr>
          <p:cNvPr id="3077"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2857500" y="5365750"/>
            <a:ext cx="1835150" cy="1492250"/>
          </a:xfrm>
          <a:prstGeom prst="rect">
            <a:avLst/>
          </a:prstGeom>
          <a:noFill/>
          <a:ln w="9525">
            <a:noFill/>
            <a:miter lim="800000"/>
            <a:headEnd/>
            <a:tailEnd/>
          </a:ln>
        </p:spPr>
      </p:pic>
      <p:pic>
        <p:nvPicPr>
          <p:cNvPr id="3078" name="Picture 9" descr="C:\Documents and Settings\Администратор\Рабочий стол\Мои рисунки\ВСЯКОЕ\всякое в коллекцию для работы\ЗАВИТКИ ДЛЯ ХЕРНИ\43e5a0aea028.pn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1071563" y="5365750"/>
            <a:ext cx="1835150" cy="1492250"/>
          </a:xfrm>
          <a:prstGeom prst="rect">
            <a:avLst/>
          </a:prstGeom>
          <a:noFill/>
          <a:ln w="9525">
            <a:noFill/>
            <a:miter lim="800000"/>
            <a:headEnd/>
            <a:tailEnd/>
          </a:ln>
        </p:spPr>
      </p:pic>
      <p:sp>
        <p:nvSpPr>
          <p:cNvPr id="3079" name="Rectangle 7"/>
          <p:cNvSpPr>
            <a:spLocks noGrp="1" noChangeArrowheads="1"/>
          </p:cNvSpPr>
          <p:nvPr>
            <p:ph type="subTitle" idx="1"/>
          </p:nvPr>
        </p:nvSpPr>
        <p:spPr>
          <a:xfrm>
            <a:off x="827088" y="3573463"/>
            <a:ext cx="7286625" cy="2286000"/>
          </a:xfrm>
        </p:spPr>
        <p:txBody>
          <a:bodyPr/>
          <a:lstStyle/>
          <a:p>
            <a:pPr algn="ctr" eaLnBrk="1" hangingPunct="1">
              <a:spcBef>
                <a:spcPct val="0"/>
              </a:spcBef>
            </a:pPr>
            <a:endParaRPr lang="ru-RU" sz="3200" b="1" dirty="0" smtClean="0">
              <a:solidFill>
                <a:srgbClr val="663300"/>
              </a:solidFill>
              <a:latin typeface="Bookman Old Style" pitchFamily="18" charset="0"/>
            </a:endParaRPr>
          </a:p>
        </p:txBody>
      </p:sp>
      <p:pic>
        <p:nvPicPr>
          <p:cNvPr id="10" name="Рисунок 9" descr="viewer портф - элек.копия.jpg"/>
          <p:cNvPicPr/>
          <p:nvPr/>
        </p:nvPicPr>
        <p:blipFill>
          <a:blip r:embed="rId5" cstate="print"/>
          <a:stretch>
            <a:fillRect/>
          </a:stretch>
        </p:blipFill>
        <p:spPr>
          <a:xfrm>
            <a:off x="571472" y="214290"/>
            <a:ext cx="2315210" cy="3276600"/>
          </a:xfrm>
          <a:prstGeom prst="rect">
            <a:avLst/>
          </a:prstGeom>
        </p:spPr>
      </p:pic>
      <p:pic>
        <p:nvPicPr>
          <p:cNvPr id="11" name="Рисунок 10" descr="20 свид.jpg"/>
          <p:cNvPicPr/>
          <p:nvPr/>
        </p:nvPicPr>
        <p:blipFill>
          <a:blip r:embed="rId6" cstate="print"/>
          <a:srcRect l="3012" t="2591" r="2936" b="2726"/>
          <a:stretch>
            <a:fillRect/>
          </a:stretch>
        </p:blipFill>
        <p:spPr>
          <a:xfrm>
            <a:off x="6858016" y="214290"/>
            <a:ext cx="2028825" cy="2895600"/>
          </a:xfrm>
          <a:prstGeom prst="rect">
            <a:avLst/>
          </a:prstGeom>
        </p:spPr>
      </p:pic>
      <p:pic>
        <p:nvPicPr>
          <p:cNvPr id="12" name="Рисунок 11" descr="Презентацияии.jpg"/>
          <p:cNvPicPr/>
          <p:nvPr/>
        </p:nvPicPr>
        <p:blipFill>
          <a:blip r:embed="rId7" cstate="print"/>
          <a:stretch>
            <a:fillRect/>
          </a:stretch>
        </p:blipFill>
        <p:spPr>
          <a:xfrm>
            <a:off x="6829262" y="3500438"/>
            <a:ext cx="2314738" cy="3117273"/>
          </a:xfrm>
          <a:prstGeom prst="rect">
            <a:avLst/>
          </a:prstGeom>
        </p:spPr>
      </p:pic>
      <p:pic>
        <p:nvPicPr>
          <p:cNvPr id="13" name="Рисунок 12" descr="svidetelstvo_o_publikacii (1).jpg"/>
          <p:cNvPicPr/>
          <p:nvPr/>
        </p:nvPicPr>
        <p:blipFill>
          <a:blip r:embed="rId8" cstate="print"/>
          <a:stretch>
            <a:fillRect/>
          </a:stretch>
        </p:blipFill>
        <p:spPr>
          <a:xfrm>
            <a:off x="357158" y="3631150"/>
            <a:ext cx="2276317" cy="3226850"/>
          </a:xfrm>
          <a:prstGeom prst="rect">
            <a:avLst/>
          </a:prstGeom>
        </p:spPr>
      </p:pic>
      <p:pic>
        <p:nvPicPr>
          <p:cNvPr id="14" name="Рисунок 13" descr="Хранит.культуры 001 - копия.jpg"/>
          <p:cNvPicPr/>
          <p:nvPr/>
        </p:nvPicPr>
        <p:blipFill>
          <a:blip r:embed="rId9" cstate="print"/>
          <a:stretch>
            <a:fillRect/>
          </a:stretch>
        </p:blipFill>
        <p:spPr>
          <a:xfrm>
            <a:off x="3500430" y="3684049"/>
            <a:ext cx="2225990" cy="3173951"/>
          </a:xfrm>
          <a:prstGeom prst="rect">
            <a:avLst/>
          </a:prstGeom>
        </p:spPr>
      </p:pic>
      <p:pic>
        <p:nvPicPr>
          <p:cNvPr id="15" name="Рисунок 14" descr="506705.jpg"/>
          <p:cNvPicPr/>
          <p:nvPr/>
        </p:nvPicPr>
        <p:blipFill>
          <a:blip r:embed="rId10" cstate="print"/>
          <a:stretch>
            <a:fillRect/>
          </a:stretch>
        </p:blipFill>
        <p:spPr>
          <a:xfrm>
            <a:off x="3714744" y="142852"/>
            <a:ext cx="2413305" cy="3162748"/>
          </a:xfrm>
          <a:prstGeom prst="rect">
            <a:avLst/>
          </a:prstGeom>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паспорт 026.jpg"/>
          <p:cNvPicPr>
            <a:picLocks noGrp="1" noChangeAspect="1"/>
          </p:cNvPicPr>
          <p:nvPr>
            <p:ph idx="1"/>
          </p:nvPr>
        </p:nvPicPr>
        <p:blipFill>
          <a:blip r:embed="rId2" cstate="print"/>
          <a:stretch>
            <a:fillRect/>
          </a:stretch>
        </p:blipFill>
        <p:spPr>
          <a:xfrm>
            <a:off x="6963" y="0"/>
            <a:ext cx="3290906" cy="4525963"/>
          </a:xfrm>
        </p:spPr>
      </p:pic>
      <p:pic>
        <p:nvPicPr>
          <p:cNvPr id="5" name="Рисунок 4" descr="паспорт 027.jpg"/>
          <p:cNvPicPr>
            <a:picLocks noChangeAspect="1"/>
          </p:cNvPicPr>
          <p:nvPr/>
        </p:nvPicPr>
        <p:blipFill>
          <a:blip r:embed="rId3" cstate="print"/>
          <a:stretch>
            <a:fillRect/>
          </a:stretch>
        </p:blipFill>
        <p:spPr>
          <a:xfrm>
            <a:off x="4572000" y="0"/>
            <a:ext cx="4572000" cy="6072206"/>
          </a:xfrm>
          <a:prstGeom prst="rect">
            <a:avLst/>
          </a:prstGeom>
        </p:spPr>
      </p:pic>
      <p:pic>
        <p:nvPicPr>
          <p:cNvPr id="6" name="Рисунок 5" descr="10.jpeg"/>
          <p:cNvPicPr/>
          <p:nvPr/>
        </p:nvPicPr>
        <p:blipFill>
          <a:blip r:embed="rId4" cstate="print"/>
          <a:stretch>
            <a:fillRect/>
          </a:stretch>
        </p:blipFill>
        <p:spPr>
          <a:xfrm>
            <a:off x="6215074" y="3000372"/>
            <a:ext cx="2751718" cy="3586860"/>
          </a:xfrm>
          <a:prstGeom prst="rect">
            <a:avLst/>
          </a:prstGeom>
        </p:spPr>
      </p:pic>
      <p:pic>
        <p:nvPicPr>
          <p:cNvPr id="3" name="Рисунок 2"/>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987824" y="2924944"/>
            <a:ext cx="2951714" cy="4188759"/>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215" y="404664"/>
            <a:ext cx="3078409" cy="4324350"/>
          </a:xfrm>
        </p:spPr>
      </p:pic>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796136" y="188640"/>
            <a:ext cx="3378746" cy="4774481"/>
          </a:xfrm>
          <a:prstGeom prst="rect">
            <a:avLst/>
          </a:prstGeom>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699792" y="1953000"/>
            <a:ext cx="3589421" cy="4905000"/>
          </a:xfrm>
          <a:prstGeom prst="rect">
            <a:avLst/>
          </a:prstGeom>
        </p:spPr>
      </p:pic>
    </p:spTree>
    <p:extLst>
      <p:ext uri="{BB962C8B-B14F-4D97-AF65-F5344CB8AC3E}">
        <p14:creationId xmlns="" xmlns:p14="http://schemas.microsoft.com/office/powerpoint/2010/main" val="392281295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Содержимое 3" descr="Безымянный.bmp"/>
          <p:cNvPicPr>
            <a:picLocks noGrp="1" noChangeAspect="1"/>
          </p:cNvPicPr>
          <p:nvPr>
            <p:ph idx="1"/>
          </p:nvPr>
        </p:nvPicPr>
        <p:blipFill>
          <a:blip r:embed="rId2"/>
          <a:stretch>
            <a:fillRect/>
          </a:stretch>
        </p:blipFill>
        <p:spPr>
          <a:xfrm>
            <a:off x="0" y="2143116"/>
            <a:ext cx="10787106" cy="7143800"/>
          </a:xfrm>
        </p:spPr>
      </p:pic>
      <p:pic>
        <p:nvPicPr>
          <p:cNvPr id="5" name="Рисунок 4" descr="Безымянный 1.bmp"/>
          <p:cNvPicPr>
            <a:picLocks noChangeAspect="1"/>
          </p:cNvPicPr>
          <p:nvPr/>
        </p:nvPicPr>
        <p:blipFill>
          <a:blip r:embed="rId3"/>
          <a:stretch>
            <a:fillRect/>
          </a:stretch>
        </p:blipFill>
        <p:spPr>
          <a:xfrm>
            <a:off x="2928926" y="714356"/>
            <a:ext cx="9144000" cy="6500834"/>
          </a:xfrm>
          <a:prstGeom prst="rect">
            <a:avLst/>
          </a:prstGeom>
        </p:spPr>
      </p:pic>
      <p:pic>
        <p:nvPicPr>
          <p:cNvPr id="6" name="Рисунок 5" descr="Безымянный.bmp"/>
          <p:cNvPicPr>
            <a:picLocks noChangeAspect="1"/>
          </p:cNvPicPr>
          <p:nvPr/>
        </p:nvPicPr>
        <p:blipFill>
          <a:blip r:embed="rId4"/>
          <a:stretch>
            <a:fillRect/>
          </a:stretch>
        </p:blipFill>
        <p:spPr>
          <a:xfrm>
            <a:off x="5786446" y="1142984"/>
            <a:ext cx="12573088" cy="8643998"/>
          </a:xfrm>
          <a:prstGeom prst="rect">
            <a:avLst/>
          </a:prstGeom>
        </p:spPr>
      </p:pic>
    </p:spTree>
    <p:extLst>
      <p:ext uri="{BB962C8B-B14F-4D97-AF65-F5344CB8AC3E}">
        <p14:creationId xmlns="" xmlns:p14="http://schemas.microsoft.com/office/powerpoint/2010/main" val="22767405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642942"/>
          </a:xfrm>
        </p:spPr>
        <p:txBody>
          <a:bodyPr>
            <a:normAutofit fontScale="90000"/>
          </a:bodyPr>
          <a:lstStyle/>
          <a:p>
            <a:r>
              <a:rPr lang="ru-RU" dirty="0" smtClean="0"/>
              <a:t>Работа наших мастеров</a:t>
            </a:r>
            <a:endParaRPr lang="ru-RU" dirty="0"/>
          </a:p>
        </p:txBody>
      </p:sp>
      <p:pic>
        <p:nvPicPr>
          <p:cNvPr id="4" name="Содержимое 3" descr="view_425182_367018.jpg"/>
          <p:cNvPicPr>
            <a:picLocks noGrp="1" noChangeAspect="1"/>
          </p:cNvPicPr>
          <p:nvPr>
            <p:ph idx="1"/>
          </p:nvPr>
        </p:nvPicPr>
        <p:blipFill>
          <a:blip r:embed="rId2"/>
          <a:stretch>
            <a:fillRect/>
          </a:stretch>
        </p:blipFill>
        <p:spPr>
          <a:xfrm>
            <a:off x="0" y="1285860"/>
            <a:ext cx="9144000" cy="5572140"/>
          </a:xfrm>
        </p:spPr>
      </p:pic>
      <p:pic>
        <p:nvPicPr>
          <p:cNvPr id="5" name="Рисунок 4" descr="view_577051_557872.jpg"/>
          <p:cNvPicPr>
            <a:picLocks noChangeAspect="1"/>
          </p:cNvPicPr>
          <p:nvPr/>
        </p:nvPicPr>
        <p:blipFill>
          <a:blip r:embed="rId3"/>
          <a:stretch>
            <a:fillRect/>
          </a:stretch>
        </p:blipFill>
        <p:spPr>
          <a:xfrm>
            <a:off x="0" y="1142984"/>
            <a:ext cx="9144000" cy="57150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800" b="1" dirty="0" smtClean="0">
                <a:solidFill>
                  <a:schemeClr val="accent2">
                    <a:lumMod val="75000"/>
                  </a:schemeClr>
                </a:solidFill>
              </a:rPr>
              <a:t>Самообразование школьного библиотекаря – важное средство повышения профессионального мастерства»</a:t>
            </a:r>
            <a:endParaRPr lang="ru-RU" dirty="0"/>
          </a:p>
        </p:txBody>
      </p:sp>
      <p:pic>
        <p:nvPicPr>
          <p:cNvPr id="10" name="Содержимое 9" descr="паспорт.jpg"/>
          <p:cNvPicPr>
            <a:picLocks noGrp="1" noChangeAspect="1"/>
          </p:cNvPicPr>
          <p:nvPr>
            <p:ph idx="1"/>
          </p:nvPr>
        </p:nvPicPr>
        <p:blipFill>
          <a:blip r:embed="rId2"/>
          <a:stretch>
            <a:fillRect/>
          </a:stretch>
        </p:blipFill>
        <p:spPr>
          <a:xfrm>
            <a:off x="0" y="428604"/>
            <a:ext cx="8929717" cy="6643710"/>
          </a:xfrm>
        </p:spPr>
      </p:pic>
      <p:pic>
        <p:nvPicPr>
          <p:cNvPr id="11" name="Рисунок 10" descr="паспорт 001.jpg"/>
          <p:cNvPicPr>
            <a:picLocks noChangeAspect="1"/>
          </p:cNvPicPr>
          <p:nvPr/>
        </p:nvPicPr>
        <p:blipFill>
          <a:blip r:embed="rId3"/>
          <a:stretch>
            <a:fillRect/>
          </a:stretch>
        </p:blipFill>
        <p:spPr>
          <a:xfrm>
            <a:off x="187157" y="0"/>
            <a:ext cx="9144000" cy="6648760"/>
          </a:xfrm>
          <a:prstGeom prst="rect">
            <a:avLst/>
          </a:prstGeom>
        </p:spPr>
      </p:pic>
      <p:pic>
        <p:nvPicPr>
          <p:cNvPr id="12" name="Рисунок 11" descr="паспорт 002.jpg"/>
          <p:cNvPicPr>
            <a:picLocks noChangeAspect="1"/>
          </p:cNvPicPr>
          <p:nvPr/>
        </p:nvPicPr>
        <p:blipFill>
          <a:blip r:embed="rId4"/>
          <a:stretch>
            <a:fillRect/>
          </a:stretch>
        </p:blipFill>
        <p:spPr>
          <a:xfrm>
            <a:off x="285720" y="0"/>
            <a:ext cx="9144000" cy="6648760"/>
          </a:xfrm>
          <a:prstGeom prst="rect">
            <a:avLst/>
          </a:prstGeom>
        </p:spPr>
      </p:pic>
      <p:pic>
        <p:nvPicPr>
          <p:cNvPr id="3" name="Рисунок 2"/>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85720" y="283464"/>
            <a:ext cx="9038808" cy="60258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a:xfrm>
            <a:off x="642938" y="749300"/>
            <a:ext cx="7786687" cy="5386388"/>
          </a:xfrm>
          <a:ln w="76200"/>
        </p:spPr>
        <p:style>
          <a:lnRef idx="2">
            <a:schemeClr val="accent3"/>
          </a:lnRef>
          <a:fillRef idx="1">
            <a:schemeClr val="lt1"/>
          </a:fillRef>
          <a:effectRef idx="0">
            <a:schemeClr val="accent3"/>
          </a:effectRef>
          <a:fontRef idx="minor">
            <a:schemeClr val="dk1"/>
          </a:fontRef>
        </p:style>
        <p:txBody>
          <a:bodyPr anchor="ctr">
            <a:spAutoFit/>
          </a:bodyPr>
          <a:lstStyle/>
          <a:p>
            <a:pPr marL="365760" indent="-256032" algn="ctr" eaLnBrk="1" fontAlgn="auto" hangingPunct="1">
              <a:spcBef>
                <a:spcPts val="0"/>
              </a:spcBef>
              <a:spcAft>
                <a:spcPts val="0"/>
              </a:spcAft>
              <a:buFont typeface="Wingdings 3"/>
              <a:buNone/>
              <a:defRPr/>
            </a:pPr>
            <a:r>
              <a:rPr lang="ru-RU" sz="3200" b="1" dirty="0">
                <a:latin typeface="Verdana" pitchFamily="34" charset="0"/>
              </a:rPr>
              <a:t>Академик Д.С Лихачев</a:t>
            </a:r>
            <a:r>
              <a:rPr lang="ru-RU" sz="3200" dirty="0" smtClean="0">
                <a:latin typeface="Verdana" pitchFamily="34" charset="0"/>
              </a:rPr>
              <a:t>:</a:t>
            </a:r>
          </a:p>
          <a:p>
            <a:pPr marL="365760" indent="-256032" algn="ctr" eaLnBrk="1" fontAlgn="auto" hangingPunct="1">
              <a:spcBef>
                <a:spcPts val="0"/>
              </a:spcBef>
              <a:spcAft>
                <a:spcPts val="0"/>
              </a:spcAft>
              <a:buFont typeface="Wingdings 3"/>
              <a:buNone/>
              <a:defRPr/>
            </a:pPr>
            <a:r>
              <a:rPr lang="ru-RU" sz="3200" dirty="0" smtClean="0">
                <a:latin typeface="Verdana" pitchFamily="34" charset="0"/>
              </a:rPr>
              <a:t> </a:t>
            </a:r>
            <a:endParaRPr lang="ru-RU" sz="3200" dirty="0">
              <a:latin typeface="Verdana" pitchFamily="34" charset="0"/>
            </a:endParaRPr>
          </a:p>
          <a:p>
            <a:pPr marL="365760" indent="-256032" algn="just" eaLnBrk="1" fontAlgn="auto" hangingPunct="1">
              <a:spcBef>
                <a:spcPts val="0"/>
              </a:spcBef>
              <a:spcAft>
                <a:spcPts val="0"/>
              </a:spcAft>
              <a:buFont typeface="Wingdings 3"/>
              <a:buNone/>
              <a:defRPr/>
            </a:pPr>
            <a:r>
              <a:rPr lang="ru-RU" sz="2800" b="1" dirty="0">
                <a:latin typeface="Verdana" pitchFamily="34" charset="0"/>
              </a:rPr>
              <a:t>«Вы главные лица в государстве, потому что от Вас зависит образование страны, ее культура. Без общей культуры не может быть подъема нравственности. Без нравственности не действуют никакие экономические законы. Чтобы стране не пропасть, ей нужны, прежде всего  </a:t>
            </a:r>
            <a:endParaRPr lang="ru-RU" sz="2800" b="1" dirty="0" smtClean="0">
              <a:latin typeface="Verdana" pitchFamily="34" charset="0"/>
            </a:endParaRPr>
          </a:p>
          <a:p>
            <a:pPr marL="365760" indent="-256032" algn="just" eaLnBrk="1" fontAlgn="auto" hangingPunct="1">
              <a:spcBef>
                <a:spcPts val="0"/>
              </a:spcBef>
              <a:spcAft>
                <a:spcPts val="0"/>
              </a:spcAft>
              <a:buFont typeface="Wingdings 3"/>
              <a:buNone/>
              <a:defRPr/>
            </a:pPr>
            <a:r>
              <a:rPr lang="ru-RU" sz="2800" b="1" dirty="0" smtClean="0">
                <a:latin typeface="Verdana" pitchFamily="34" charset="0"/>
              </a:rPr>
              <a:t>   Вы </a:t>
            </a:r>
            <a:r>
              <a:rPr lang="ru-RU" sz="2800" b="1" dirty="0">
                <a:latin typeface="Verdana" pitchFamily="34" charset="0"/>
              </a:rPr>
              <a:t>— библиотекари».</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214422"/>
            <a:ext cx="8229600" cy="3357586"/>
          </a:xfrm>
        </p:spPr>
        <p:txBody>
          <a:bodyPr>
            <a:normAutofit/>
          </a:bodyPr>
          <a:lstStyle/>
          <a:p>
            <a:pPr algn="ctr"/>
            <a:r>
              <a:rPr lang="ru-RU" sz="6000" b="1" i="1" dirty="0" smtClean="0">
                <a:solidFill>
                  <a:schemeClr val="accent2">
                    <a:lumMod val="75000"/>
                  </a:schemeClr>
                </a:solidFill>
                <a:latin typeface="+mn-lt"/>
              </a:rPr>
              <a:t>СПАСИБО </a:t>
            </a:r>
            <a:br>
              <a:rPr lang="ru-RU" sz="6000" b="1" i="1" dirty="0" smtClean="0">
                <a:solidFill>
                  <a:schemeClr val="accent2">
                    <a:lumMod val="75000"/>
                  </a:schemeClr>
                </a:solidFill>
                <a:latin typeface="+mn-lt"/>
              </a:rPr>
            </a:br>
            <a:r>
              <a:rPr lang="ru-RU" sz="6000" b="1" i="1" dirty="0" smtClean="0">
                <a:solidFill>
                  <a:schemeClr val="accent2">
                    <a:lumMod val="75000"/>
                  </a:schemeClr>
                </a:solidFill>
                <a:latin typeface="+mn-lt"/>
              </a:rPr>
              <a:t>ЗА </a:t>
            </a:r>
            <a:br>
              <a:rPr lang="ru-RU" sz="6000" b="1" i="1" dirty="0" smtClean="0">
                <a:solidFill>
                  <a:schemeClr val="accent2">
                    <a:lumMod val="75000"/>
                  </a:schemeClr>
                </a:solidFill>
                <a:latin typeface="+mn-lt"/>
              </a:rPr>
            </a:br>
            <a:r>
              <a:rPr lang="ru-RU" sz="6000" b="1" i="1" dirty="0" smtClean="0">
                <a:solidFill>
                  <a:schemeClr val="accent2">
                    <a:lumMod val="75000"/>
                  </a:schemeClr>
                </a:solidFill>
                <a:latin typeface="+mn-lt"/>
              </a:rPr>
              <a:t>ВНИМАНИЕ</a:t>
            </a:r>
            <a:endParaRPr lang="ru-RU" sz="6000" b="1" i="1" dirty="0">
              <a:solidFill>
                <a:schemeClr val="accent1">
                  <a:lumMod val="75000"/>
                </a:schemeClr>
              </a:solidFill>
              <a:latin typeface="+mn-lt"/>
            </a:endParaRPr>
          </a:p>
        </p:txBody>
      </p:sp>
      <p:pic>
        <p:nvPicPr>
          <p:cNvPr id="4099" name="Picture 3" descr="D:\Литературный календарь\Рукоделие\kopiya2de75a8025ea.png"/>
          <p:cNvPicPr>
            <a:picLocks noChangeAspect="1" noChangeArrowheads="1"/>
          </p:cNvPicPr>
          <p:nvPr/>
        </p:nvPicPr>
        <p:blipFill>
          <a:blip r:embed="rId2"/>
          <a:srcRect/>
          <a:stretch>
            <a:fillRect/>
          </a:stretch>
        </p:blipFill>
        <p:spPr bwMode="auto">
          <a:xfrm>
            <a:off x="6286480" y="4286256"/>
            <a:ext cx="2857520" cy="2249493"/>
          </a:xfrm>
          <a:prstGeom prst="rect">
            <a:avLst/>
          </a:prstGeom>
          <a:noFill/>
        </p:spPr>
      </p:pic>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329642" cy="5214974"/>
          </a:xfrm>
        </p:spPr>
        <p:txBody>
          <a:bodyPr>
            <a:normAutofit/>
          </a:bodyPr>
          <a:lstStyle/>
          <a:p>
            <a:pPr algn="ctr"/>
            <a:r>
              <a:rPr lang="ru-RU" sz="3200" b="1" dirty="0" smtClean="0">
                <a:latin typeface="+mn-lt"/>
              </a:rPr>
              <a:t>Презентацию подготовила руководитель методического объединения </a:t>
            </a:r>
            <a:br>
              <a:rPr lang="ru-RU" sz="3200" b="1" dirty="0" smtClean="0">
                <a:latin typeface="+mn-lt"/>
              </a:rPr>
            </a:br>
            <a:r>
              <a:rPr lang="ru-RU" sz="3200" b="1" dirty="0" smtClean="0">
                <a:latin typeface="+mn-lt"/>
              </a:rPr>
              <a:t>школьных библиотекарей , </a:t>
            </a:r>
            <a:br>
              <a:rPr lang="ru-RU" sz="3200" b="1" dirty="0" smtClean="0">
                <a:latin typeface="+mn-lt"/>
              </a:rPr>
            </a:br>
            <a:r>
              <a:rPr lang="ru-RU" sz="3200" b="1" dirty="0" smtClean="0">
                <a:latin typeface="+mn-lt"/>
              </a:rPr>
              <a:t>педагог-библиотекарь МБОУ Гимназия №1 г.Лаишево</a:t>
            </a:r>
            <a:br>
              <a:rPr lang="ru-RU" sz="3200" b="1" dirty="0" smtClean="0">
                <a:latin typeface="+mn-lt"/>
              </a:rPr>
            </a:br>
            <a:r>
              <a:rPr lang="ru-RU" sz="3200" b="1" dirty="0" err="1" smtClean="0">
                <a:latin typeface="+mn-lt"/>
              </a:rPr>
              <a:t>Гайнуллина</a:t>
            </a:r>
            <a:r>
              <a:rPr lang="ru-RU" sz="3200" b="1" dirty="0" smtClean="0">
                <a:latin typeface="+mn-lt"/>
              </a:rPr>
              <a:t> Г.Х.</a:t>
            </a:r>
            <a:br>
              <a:rPr lang="ru-RU" sz="3200" b="1" dirty="0" smtClean="0">
                <a:latin typeface="+mn-lt"/>
              </a:rPr>
            </a:br>
            <a:endParaRPr lang="ru-RU" sz="3200" b="1" dirty="0">
              <a:latin typeface="+mn-lt"/>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54032"/>
          </a:xfrm>
        </p:spPr>
        <p:txBody>
          <a:bodyPr>
            <a:normAutofit fontScale="90000"/>
          </a:bodyPr>
          <a:lstStyle/>
          <a:p>
            <a:pPr algn="ctr"/>
            <a:r>
              <a:rPr lang="ru-RU" dirty="0" smtClean="0"/>
              <a:t>Население </a:t>
            </a:r>
            <a:endParaRPr lang="ru-RU" dirty="0"/>
          </a:p>
        </p:txBody>
      </p:sp>
      <p:sp>
        <p:nvSpPr>
          <p:cNvPr id="3" name="Содержимое 2"/>
          <p:cNvSpPr>
            <a:spLocks noGrp="1"/>
          </p:cNvSpPr>
          <p:nvPr>
            <p:ph idx="1"/>
          </p:nvPr>
        </p:nvSpPr>
        <p:spPr>
          <a:xfrm>
            <a:off x="0" y="857232"/>
            <a:ext cx="9144000" cy="6000768"/>
          </a:xfrm>
        </p:spPr>
        <p:txBody>
          <a:bodyPr/>
          <a:lstStyle/>
          <a:p>
            <a:pPr algn="just">
              <a:buNone/>
            </a:pPr>
            <a:r>
              <a:rPr lang="ru-RU" dirty="0" smtClean="0"/>
              <a:t> В районе проживают 37000 человек. </a:t>
            </a:r>
            <a:r>
              <a:rPr lang="ru-RU" sz="2800" dirty="0" smtClean="0"/>
              <a:t> Население в г.Лаишево 9 тыс. 421 человек. </a:t>
            </a:r>
            <a:r>
              <a:rPr lang="ru-RU" dirty="0" smtClean="0"/>
              <a:t>Из них русские составляют -56,4 %, татар -41 %, остальные национальности -2,6%. В районе 23 сельских и одно городское поселение, 69 населенных пунктов. Среднее количество жителей сельских населенных пунктов составляет 416 человек.</a:t>
            </a:r>
          </a:p>
          <a:p>
            <a:pPr>
              <a:buNone/>
            </a:pPr>
            <a:endParaRPr lang="ru-RU" dirty="0"/>
          </a:p>
        </p:txBody>
      </p:sp>
      <p:pic>
        <p:nvPicPr>
          <p:cNvPr id="4" name="Рисунок 3" descr="p5232681.jpg"/>
          <p:cNvPicPr>
            <a:picLocks noChangeAspect="1"/>
          </p:cNvPicPr>
          <p:nvPr/>
        </p:nvPicPr>
        <p:blipFill>
          <a:blip r:embed="rId2" cstate="print"/>
          <a:stretch>
            <a:fillRect/>
          </a:stretch>
        </p:blipFill>
        <p:spPr>
          <a:xfrm>
            <a:off x="285720" y="4143380"/>
            <a:ext cx="3929090" cy="2714620"/>
          </a:xfrm>
          <a:prstGeom prst="rect">
            <a:avLst/>
          </a:prstGeom>
        </p:spPr>
      </p:pic>
      <p:pic>
        <p:nvPicPr>
          <p:cNvPr id="5" name="Рисунок 4" descr="6pnZZv1BFybIs3rqdUA4W55x9Gv1uC.jpg"/>
          <p:cNvPicPr>
            <a:picLocks noChangeAspect="1"/>
          </p:cNvPicPr>
          <p:nvPr/>
        </p:nvPicPr>
        <p:blipFill>
          <a:blip r:embed="rId3"/>
          <a:stretch>
            <a:fillRect/>
          </a:stretch>
        </p:blipFill>
        <p:spPr>
          <a:xfrm>
            <a:off x="4857752" y="4089400"/>
            <a:ext cx="3810000" cy="27686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normAutofit fontScale="90000"/>
          </a:bodyPr>
          <a:lstStyle/>
          <a:p>
            <a:pPr algn="ctr"/>
            <a:r>
              <a:rPr lang="ru-RU" dirty="0" smtClean="0"/>
              <a:t>экономика</a:t>
            </a:r>
            <a:endParaRPr lang="ru-RU" dirty="0"/>
          </a:p>
        </p:txBody>
      </p:sp>
      <p:sp>
        <p:nvSpPr>
          <p:cNvPr id="3" name="Содержимое 2"/>
          <p:cNvSpPr>
            <a:spLocks noGrp="1"/>
          </p:cNvSpPr>
          <p:nvPr>
            <p:ph idx="1"/>
          </p:nvPr>
        </p:nvSpPr>
        <p:spPr>
          <a:xfrm>
            <a:off x="457200" y="928670"/>
            <a:ext cx="8686800" cy="5929330"/>
          </a:xfrm>
        </p:spPr>
        <p:txBody>
          <a:bodyPr>
            <a:normAutofit/>
          </a:bodyPr>
          <a:lstStyle/>
          <a:p>
            <a:pPr algn="just">
              <a:buNone/>
            </a:pPr>
            <a:r>
              <a:rPr lang="ru-RU" sz="2400" dirty="0" smtClean="0"/>
              <a:t>Основой экономики района является сельское хозяйство. </a:t>
            </a:r>
          </a:p>
          <a:p>
            <a:pPr algn="just">
              <a:buNone/>
            </a:pPr>
            <a:r>
              <a:rPr lang="ru-RU" sz="2400" dirty="0" smtClean="0"/>
              <a:t>    Главные  промышленные  предприятия   находятся   в </a:t>
            </a:r>
          </a:p>
          <a:p>
            <a:pPr algn="just">
              <a:buNone/>
            </a:pPr>
            <a:r>
              <a:rPr lang="ru-RU" sz="2400" dirty="0" smtClean="0"/>
              <a:t>Лаишево.    Действуют   «</a:t>
            </a:r>
            <a:r>
              <a:rPr lang="ru-RU" sz="2400" dirty="0" err="1" smtClean="0"/>
              <a:t>Птицекомплекс</a:t>
            </a:r>
            <a:r>
              <a:rPr lang="ru-RU" sz="2400" dirty="0" smtClean="0"/>
              <a:t>     </a:t>
            </a:r>
            <a:r>
              <a:rPr lang="ru-RU" sz="2400" dirty="0" err="1" smtClean="0"/>
              <a:t>Лаишевский</a:t>
            </a:r>
            <a:r>
              <a:rPr lang="ru-RU" sz="2400" dirty="0" smtClean="0"/>
              <a:t>», </a:t>
            </a:r>
          </a:p>
          <a:p>
            <a:pPr algn="just">
              <a:buNone/>
            </a:pPr>
            <a:r>
              <a:rPr lang="ru-RU" sz="2400" dirty="0" err="1" smtClean="0"/>
              <a:t>Лаишевский</a:t>
            </a:r>
            <a:r>
              <a:rPr lang="ru-RU" sz="2400" dirty="0" smtClean="0"/>
              <a:t>         молочный            завод,        </a:t>
            </a:r>
            <a:r>
              <a:rPr lang="ru-RU" sz="2400" dirty="0" err="1" smtClean="0"/>
              <a:t>Лаишевский</a:t>
            </a:r>
            <a:endParaRPr lang="ru-RU" sz="2400" dirty="0" smtClean="0"/>
          </a:p>
          <a:p>
            <a:pPr algn="just">
              <a:buNone/>
            </a:pPr>
            <a:r>
              <a:rPr lang="ru-RU" sz="2400" dirty="0" smtClean="0"/>
              <a:t> пищекомбинат,     </a:t>
            </a:r>
            <a:r>
              <a:rPr lang="ru-RU" sz="2400" dirty="0" err="1" smtClean="0"/>
              <a:t>Лаишевский</a:t>
            </a:r>
            <a:r>
              <a:rPr lang="ru-RU" sz="2400" dirty="0" smtClean="0"/>
              <a:t>      рыбозавод      и    др.  </a:t>
            </a:r>
          </a:p>
          <a:p>
            <a:pPr algn="just">
              <a:buNone/>
            </a:pPr>
            <a:r>
              <a:rPr lang="ru-RU" sz="2400" dirty="0" smtClean="0"/>
              <a:t>В  районе добывается  известняк для строительной промышленности.</a:t>
            </a:r>
          </a:p>
          <a:p>
            <a:pPr algn="just">
              <a:buNone/>
            </a:pPr>
            <a:r>
              <a:rPr lang="ru-RU" sz="2400" dirty="0" smtClean="0"/>
              <a:t>                                                   Вблизи       села        </a:t>
            </a:r>
            <a:r>
              <a:rPr lang="ru-RU" sz="2400" dirty="0" err="1" smtClean="0"/>
              <a:t>Столбище</a:t>
            </a:r>
            <a:r>
              <a:rPr lang="ru-RU" sz="2400" dirty="0" smtClean="0"/>
              <a:t>          </a:t>
            </a:r>
          </a:p>
          <a:p>
            <a:pPr algn="just">
              <a:buNone/>
            </a:pPr>
            <a:r>
              <a:rPr lang="ru-RU" sz="2400" dirty="0" smtClean="0"/>
              <a:t>                                                   находятся      птицекомбинат </a:t>
            </a:r>
          </a:p>
          <a:p>
            <a:pPr algn="just">
              <a:buNone/>
            </a:pPr>
            <a:r>
              <a:rPr lang="ru-RU" sz="2400" dirty="0" smtClean="0"/>
              <a:t>                                                  «Юбилейный»                     и </a:t>
            </a:r>
          </a:p>
          <a:p>
            <a:pPr algn="just">
              <a:buNone/>
            </a:pPr>
            <a:r>
              <a:rPr lang="ru-RU" sz="2400" dirty="0" smtClean="0"/>
              <a:t>                                                   международный       аэропорт</a:t>
            </a:r>
            <a:r>
              <a:rPr lang="ru-RU" sz="2400" dirty="0" smtClean="0">
                <a:hlinkClick r:id="rId2" tooltip="Казань (аэропорт)"/>
              </a:rPr>
              <a:t> </a:t>
            </a:r>
          </a:p>
          <a:p>
            <a:pPr algn="just">
              <a:buNone/>
            </a:pPr>
            <a:r>
              <a:rPr lang="ru-RU" sz="2400" dirty="0" smtClean="0">
                <a:hlinkClick r:id="rId2" tooltip="Казань (аэропорт)"/>
              </a:rPr>
              <a:t>                                                  «Казань»</a:t>
            </a:r>
            <a:r>
              <a:rPr lang="ru-RU" sz="2400" dirty="0" smtClean="0"/>
              <a:t>,    к      которому    по </a:t>
            </a:r>
          </a:p>
          <a:p>
            <a:pPr algn="just">
              <a:buNone/>
            </a:pPr>
            <a:r>
              <a:rPr lang="ru-RU" sz="2400" dirty="0" smtClean="0"/>
              <a:t>                                                    территории    района        идёт </a:t>
            </a:r>
          </a:p>
          <a:p>
            <a:pPr algn="just">
              <a:buNone/>
            </a:pPr>
            <a:r>
              <a:rPr lang="ru-RU" sz="2400" dirty="0" smtClean="0"/>
              <a:t>                                                     линия      </a:t>
            </a:r>
            <a:r>
              <a:rPr lang="ru-RU" sz="2400" dirty="0" err="1" smtClean="0"/>
              <a:t>аэроэкспресса</a:t>
            </a:r>
            <a:r>
              <a:rPr lang="ru-RU" sz="2400" dirty="0" smtClean="0"/>
              <a:t>.</a:t>
            </a:r>
          </a:p>
          <a:p>
            <a:pPr>
              <a:buNone/>
            </a:pPr>
            <a:endParaRPr lang="ru-RU" dirty="0"/>
          </a:p>
        </p:txBody>
      </p:sp>
      <p:pic>
        <p:nvPicPr>
          <p:cNvPr id="4" name="Рисунок 3" descr="800px-Международный_Аэропорт_-Казань-,_Терминал_1А.jpg"/>
          <p:cNvPicPr>
            <a:picLocks noChangeAspect="1"/>
          </p:cNvPicPr>
          <p:nvPr/>
        </p:nvPicPr>
        <p:blipFill>
          <a:blip r:embed="rId3"/>
          <a:stretch>
            <a:fillRect/>
          </a:stretch>
        </p:blipFill>
        <p:spPr>
          <a:xfrm>
            <a:off x="0" y="3841142"/>
            <a:ext cx="4286248" cy="3016858"/>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2008</TotalTime>
  <Words>1550</Words>
  <Application>Microsoft Office PowerPoint</Application>
  <PresentationFormat>Экран (4:3)</PresentationFormat>
  <Paragraphs>474</Paragraphs>
  <Slides>73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73</vt:i4>
      </vt:variant>
    </vt:vector>
  </HeadingPairs>
  <TitlesOfParts>
    <vt:vector size="74" baseType="lpstr">
      <vt:lpstr>Городская</vt:lpstr>
      <vt:lpstr>                                  Добро                                  пожаловать!                                       В город                                                        Лаишево</vt:lpstr>
      <vt:lpstr>ГОД ОСНОВАНИЯ-1557</vt:lpstr>
      <vt:lpstr>. </vt:lpstr>
      <vt:lpstr>Слайд 4</vt:lpstr>
      <vt:lpstr>Глава муниципального образования "Лаишевский муниципальный район"</vt:lpstr>
      <vt:lpstr>Герб и флаг  Лаишевского муниципального района</vt:lpstr>
      <vt:lpstr>Работа наших мастеров</vt:lpstr>
      <vt:lpstr>Население </vt:lpstr>
      <vt:lpstr>экономика</vt:lpstr>
      <vt:lpstr>Социальная сфера</vt:lpstr>
      <vt:lpstr>Социальная сфера</vt:lpstr>
      <vt:lpstr>Слайд 12</vt:lpstr>
      <vt:lpstr>Уроженцы нашего района</vt:lpstr>
      <vt:lpstr>Слайд 14</vt:lpstr>
      <vt:lpstr>Слайд 15</vt:lpstr>
      <vt:lpstr>Слайд 16</vt:lpstr>
      <vt:lpstr>Слайд 17</vt:lpstr>
      <vt:lpstr>Слайд 18</vt:lpstr>
      <vt:lpstr>Слайд 19</vt:lpstr>
      <vt:lpstr>Слайд 20</vt:lpstr>
      <vt:lpstr>Белозерцев Анатолий Константинович  </vt:lpstr>
      <vt:lpstr>  Ибрагимова  Наиля Нургазизовна </vt:lpstr>
      <vt:lpstr> Нуруллин Гата Исаевич  </vt:lpstr>
      <vt:lpstr>Фирдаус Ахтямова </vt:lpstr>
      <vt:lpstr>Хайруллина Фирдаус Хабибулловна</vt:lpstr>
      <vt:lpstr>        Система образования </vt:lpstr>
      <vt:lpstr> Методическое объединение школьных библиотекарей –творческая лаборатория  единомышленников </vt:lpstr>
      <vt:lpstr>Слайд 28</vt:lpstr>
      <vt:lpstr>Методическая тема РМО:</vt:lpstr>
      <vt:lpstr>Цель работы  методического объединения: </vt:lpstr>
      <vt:lpstr>Задачи работы методического объединения:</vt:lpstr>
      <vt:lpstr>Слайд 32</vt:lpstr>
      <vt:lpstr>Слайд 33</vt:lpstr>
      <vt:lpstr>Герб методического объединения библиотекарей района</vt:lpstr>
      <vt:lpstr>Слайд 35</vt:lpstr>
      <vt:lpstr>Слайд 36</vt:lpstr>
      <vt:lpstr>Сайт-победитель Республиканского конкурса «Белем җәүһәрләре» 2013 год. </vt:lpstr>
      <vt:lpstr>http://kitap.ucoz.ru/</vt:lpstr>
      <vt:lpstr>Слайд 39</vt:lpstr>
      <vt:lpstr>План работы РМО библиотекарей</vt:lpstr>
      <vt:lpstr>Направления  и формы работы </vt:lpstr>
      <vt:lpstr>Слайд 42</vt:lpstr>
      <vt:lpstr>Слайд 43</vt:lpstr>
      <vt:lpstr>Активные формы работы </vt:lpstr>
      <vt:lpstr>Активные формы работы </vt:lpstr>
      <vt:lpstr>Слайд 46</vt:lpstr>
      <vt:lpstr>Слайд 47</vt:lpstr>
      <vt:lpstr>Активные формы работы </vt:lpstr>
      <vt:lpstr> Активные формы работы. Авторская школа мастерства </vt:lpstr>
      <vt:lpstr>Активные формы работы- проблемные семинары</vt:lpstr>
      <vt:lpstr>Активные формы работы </vt:lpstr>
      <vt:lpstr>Активные формы работы </vt:lpstr>
      <vt:lpstr>Слайд 53</vt:lpstr>
      <vt:lpstr>Школа молодого  библиотекаря</vt:lpstr>
      <vt:lpstr>Творческая группа школьных библиотекарей</vt:lpstr>
      <vt:lpstr>Проведение семинара – практикума:</vt:lpstr>
      <vt:lpstr>Проведение семинара – практикума:</vt:lpstr>
      <vt:lpstr>Проведение семинара – практикума: </vt:lpstr>
      <vt:lpstr> Муниципальный этап Республиканской акции «Подари книге вторую жизнь»: </vt:lpstr>
      <vt:lpstr>  Муниципальный этап Республиканской акции «Подари книге вторую жизнь»: </vt:lpstr>
      <vt:lpstr> Деловая игра:  </vt:lpstr>
      <vt:lpstr>Активные формы работы </vt:lpstr>
      <vt:lpstr> Библиотечные посиделки: </vt:lpstr>
      <vt:lpstr> Проведение конкурсов среди учащихся :  герб библиотеки и гимн библиотеки победитель районного конкурса гимна библиотеки стал Габдуллин Раниль (МБОУ Именьковская СОШ)  </vt:lpstr>
      <vt:lpstr>Слайд 65</vt:lpstr>
      <vt:lpstr>Слайд 66</vt:lpstr>
      <vt:lpstr>Слайд 67</vt:lpstr>
      <vt:lpstr>Слайд 68</vt:lpstr>
      <vt:lpstr>Слайд 69</vt:lpstr>
      <vt:lpstr>Самообразование школьного библиотекаря – важное средство повышения профессионального мастерства»</vt:lpstr>
      <vt:lpstr>Слайд 71</vt:lpstr>
      <vt:lpstr>СПАСИБО  ЗА  ВНИМАНИЕ</vt:lpstr>
      <vt:lpstr>Презентацию подготовила руководитель методического объединения  школьных библиотекарей ,  педагог-библиотекарь МБОУ Гимназия №1 г.Лаишево Гайнуллина Г.Х. </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198</cp:revision>
  <dcterms:created xsi:type="dcterms:W3CDTF">2013-10-17T05:18:22Z</dcterms:created>
  <dcterms:modified xsi:type="dcterms:W3CDTF">2013-10-29T09:24:12Z</dcterms:modified>
</cp:coreProperties>
</file>