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6" r:id="rId2"/>
    <p:sldMasterId id="2147483698" r:id="rId3"/>
    <p:sldMasterId id="2147483710" r:id="rId4"/>
    <p:sldMasterId id="2147483722" r:id="rId5"/>
    <p:sldMasterId id="2147483734" r:id="rId6"/>
    <p:sldMasterId id="2147483746" r:id="rId7"/>
  </p:sldMasterIdLst>
  <p:notesMasterIdLst>
    <p:notesMasterId r:id="rId42"/>
  </p:notesMasterIdLst>
  <p:sldIdLst>
    <p:sldId id="261" r:id="rId8"/>
    <p:sldId id="550" r:id="rId9"/>
    <p:sldId id="505" r:id="rId10"/>
    <p:sldId id="489" r:id="rId11"/>
    <p:sldId id="524" r:id="rId12"/>
    <p:sldId id="525" r:id="rId13"/>
    <p:sldId id="527" r:id="rId14"/>
    <p:sldId id="529" r:id="rId15"/>
    <p:sldId id="537" r:id="rId16"/>
    <p:sldId id="506" r:id="rId17"/>
    <p:sldId id="522" r:id="rId18"/>
    <p:sldId id="523" r:id="rId19"/>
    <p:sldId id="530" r:id="rId20"/>
    <p:sldId id="536" r:id="rId21"/>
    <p:sldId id="538" r:id="rId22"/>
    <p:sldId id="539" r:id="rId23"/>
    <p:sldId id="540" r:id="rId24"/>
    <p:sldId id="549" r:id="rId25"/>
    <p:sldId id="488" r:id="rId26"/>
    <p:sldId id="510" r:id="rId27"/>
    <p:sldId id="528" r:id="rId28"/>
    <p:sldId id="518" r:id="rId29"/>
    <p:sldId id="532" r:id="rId30"/>
    <p:sldId id="512" r:id="rId31"/>
    <p:sldId id="533" r:id="rId32"/>
    <p:sldId id="517" r:id="rId33"/>
    <p:sldId id="546" r:id="rId34"/>
    <p:sldId id="547" r:id="rId35"/>
    <p:sldId id="548" r:id="rId36"/>
    <p:sldId id="541" r:id="rId37"/>
    <p:sldId id="542" r:id="rId38"/>
    <p:sldId id="543" r:id="rId39"/>
    <p:sldId id="545" r:id="rId40"/>
    <p:sldId id="412" r:id="rId41"/>
  </p:sldIdLst>
  <p:sldSz cx="12192000" cy="6858000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CCFF"/>
    <a:srgbClr val="FF99CC"/>
    <a:srgbClr val="FFFFCC"/>
    <a:srgbClr val="79DD79"/>
    <a:srgbClr val="2C5800"/>
    <a:srgbClr val="3FBF3F"/>
    <a:srgbClr val="74B230"/>
    <a:srgbClr val="B0CA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07" autoAdjust="0"/>
    <p:restoredTop sz="91921" autoAdjust="0"/>
  </p:normalViewPr>
  <p:slideViewPr>
    <p:cSldViewPr>
      <p:cViewPr varScale="1">
        <p:scale>
          <a:sx n="106" d="100"/>
          <a:sy n="106" d="100"/>
        </p:scale>
        <p:origin x="642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presProps" Target="presProp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tableStyles" Target="tableStyles.xml"/><Relationship Id="rId20" Type="http://schemas.openxmlformats.org/officeDocument/2006/relationships/slide" Target="slides/slide13.xml"/><Relationship Id="rId41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9121AD3-D457-423F-B762-5A04EBFB987A}" type="datetimeFigureOut">
              <a:rPr lang="ru-RU"/>
              <a:pPr>
                <a:defRPr/>
              </a:pPr>
              <a:t>12.03.2019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E045567-44EB-46B0-8DCB-7F8391393E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3848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263" y="746125"/>
            <a:ext cx="6624637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045567-44EB-46B0-8DCB-7F8391393E38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876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045567-44EB-46B0-8DCB-7F8391393E38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311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045567-44EB-46B0-8DCB-7F8391393E38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070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4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8F401-573C-4E5E-8718-AE9E8BC6E770}" type="datetimeFigureOut">
              <a:rPr lang="ru-RU"/>
              <a:pPr>
                <a:defRPr/>
              </a:pPr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36823-42D8-41D7-A286-1AD98FC117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FD731-0ACD-40ED-B6BA-C865D24B82C9}" type="datetimeFigureOut">
              <a:rPr lang="ru-RU"/>
              <a:pPr>
                <a:defRPr/>
              </a:pPr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704DE-E118-47BA-BAFA-0835190659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462A6-492C-4E8C-9BDC-A8E56860B6B8}" type="datetimeFigureOut">
              <a:rPr lang="ru-RU"/>
              <a:pPr>
                <a:defRPr/>
              </a:pPr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68FF8-27AC-46B8-A12A-87BE08F010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41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7273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9996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6066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72273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6436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19083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68008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64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1283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51AF-B19A-41C9-8D3B-184A93BA3314}" type="datetimeFigureOut">
              <a:rPr lang="ru-RU"/>
              <a:pPr>
                <a:defRPr/>
              </a:pPr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D43B4-613F-4379-ABAC-C8A11782DD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53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14323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30695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07154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41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24026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62517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88727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58344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81423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86308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6571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A2556-52EE-4A91-A16C-ACF90B992259}" type="datetimeFigureOut">
              <a:rPr lang="ru-RU"/>
              <a:pPr>
                <a:defRPr/>
              </a:pPr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BD8BC-A248-47BB-A73A-87ED84BA6D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64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94678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53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09695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45870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47462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41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75582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711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17135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56090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9184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2543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39FD8-4967-48F4-BD33-617BE8A4C66F}" type="datetimeFigureOut">
              <a:rPr lang="ru-RU"/>
              <a:pPr>
                <a:defRPr/>
              </a:pPr>
              <a:t>12.03.2019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EFC4B-73DF-4EDA-A5B5-D75A7FD3D7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329249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64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10237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53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41954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40474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74103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8039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15240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22931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98288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2243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8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F07A4-3CAB-4799-B604-A52EBD302B13}" type="datetimeFigureOut">
              <a:rPr lang="ru-RU"/>
              <a:pPr>
                <a:defRPr/>
              </a:pPr>
              <a:t>12.03.2019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8E57C-23A9-4E64-AAEB-4F581A4284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719418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86335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406413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27644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547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40634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44320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6495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724682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0184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49D7D-A679-43DE-9DCE-F6C998FB0956}" type="datetimeFigureOut">
              <a:rPr lang="ru-RU"/>
              <a:pPr>
                <a:defRPr/>
              </a:pPr>
              <a:t>12.03.2019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E1A03-4FB9-47EE-92D9-8A47230A34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634314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19947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036495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8771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75036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986742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542312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8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12.03.2019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051766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12.03.2019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469757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7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0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02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52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03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54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051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560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06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12.03.2019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7539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9F3A4-CEAB-469F-8B12-B49A135279A2}" type="datetimeFigureOut">
              <a:rPr lang="ru-RU"/>
              <a:pPr>
                <a:defRPr/>
              </a:pPr>
              <a:t>12.03.2019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01F37-319C-43F7-B6A0-E91FC2509D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12.03.2019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81727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4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07" indent="0">
              <a:buNone/>
              <a:defRPr sz="2667" b="1"/>
            </a:lvl2pPr>
            <a:lvl3pPr marL="1219020" indent="0">
              <a:buNone/>
              <a:defRPr sz="2400" b="1"/>
            </a:lvl3pPr>
            <a:lvl4pPr marL="1828528" indent="0">
              <a:buNone/>
              <a:defRPr sz="2133" b="1"/>
            </a:lvl4pPr>
            <a:lvl5pPr marL="2438038" indent="0">
              <a:buNone/>
              <a:defRPr sz="2133" b="1"/>
            </a:lvl5pPr>
            <a:lvl6pPr marL="3047544" indent="0">
              <a:buNone/>
              <a:defRPr sz="2133" b="1"/>
            </a:lvl6pPr>
            <a:lvl7pPr marL="3657051" indent="0">
              <a:buNone/>
              <a:defRPr sz="2133" b="1"/>
            </a:lvl7pPr>
            <a:lvl8pPr marL="4266560" indent="0">
              <a:buNone/>
              <a:defRPr sz="2133" b="1"/>
            </a:lvl8pPr>
            <a:lvl9pPr marL="4876069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4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84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07" indent="0">
              <a:buNone/>
              <a:defRPr sz="2667" b="1"/>
            </a:lvl2pPr>
            <a:lvl3pPr marL="1219020" indent="0">
              <a:buNone/>
              <a:defRPr sz="2400" b="1"/>
            </a:lvl3pPr>
            <a:lvl4pPr marL="1828528" indent="0">
              <a:buNone/>
              <a:defRPr sz="2133" b="1"/>
            </a:lvl4pPr>
            <a:lvl5pPr marL="2438038" indent="0">
              <a:buNone/>
              <a:defRPr sz="2133" b="1"/>
            </a:lvl5pPr>
            <a:lvl6pPr marL="3047544" indent="0">
              <a:buNone/>
              <a:defRPr sz="2133" b="1"/>
            </a:lvl6pPr>
            <a:lvl7pPr marL="3657051" indent="0">
              <a:buNone/>
              <a:defRPr sz="2133" b="1"/>
            </a:lvl7pPr>
            <a:lvl8pPr marL="4266560" indent="0">
              <a:buNone/>
              <a:defRPr sz="2133" b="1"/>
            </a:lvl8pPr>
            <a:lvl9pPr marL="4876069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84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12.03.2019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704966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12.03.2019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438498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12.03.2019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140259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7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9" y="273069"/>
            <a:ext cx="6815668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7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07" indent="0">
              <a:buNone/>
              <a:defRPr sz="1600"/>
            </a:lvl2pPr>
            <a:lvl3pPr marL="1219020" indent="0">
              <a:buNone/>
              <a:defRPr sz="1333"/>
            </a:lvl3pPr>
            <a:lvl4pPr marL="1828528" indent="0">
              <a:buNone/>
              <a:defRPr sz="1200"/>
            </a:lvl4pPr>
            <a:lvl5pPr marL="2438038" indent="0">
              <a:buNone/>
              <a:defRPr sz="1200"/>
            </a:lvl5pPr>
            <a:lvl6pPr marL="3047544" indent="0">
              <a:buNone/>
              <a:defRPr sz="1200"/>
            </a:lvl6pPr>
            <a:lvl7pPr marL="3657051" indent="0">
              <a:buNone/>
              <a:defRPr sz="1200"/>
            </a:lvl7pPr>
            <a:lvl8pPr marL="4266560" indent="0">
              <a:buNone/>
              <a:defRPr sz="1200"/>
            </a:lvl8pPr>
            <a:lvl9pPr marL="4876069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12.03.2019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82705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07" indent="0">
              <a:buNone/>
              <a:defRPr sz="3733"/>
            </a:lvl2pPr>
            <a:lvl3pPr marL="1219020" indent="0">
              <a:buNone/>
              <a:defRPr sz="3200"/>
            </a:lvl3pPr>
            <a:lvl4pPr marL="1828528" indent="0">
              <a:buNone/>
              <a:defRPr sz="2667"/>
            </a:lvl4pPr>
            <a:lvl5pPr marL="2438038" indent="0">
              <a:buNone/>
              <a:defRPr sz="2667"/>
            </a:lvl5pPr>
            <a:lvl6pPr marL="3047544" indent="0">
              <a:buNone/>
              <a:defRPr sz="2667"/>
            </a:lvl6pPr>
            <a:lvl7pPr marL="3657051" indent="0">
              <a:buNone/>
              <a:defRPr sz="2667"/>
            </a:lvl7pPr>
            <a:lvl8pPr marL="4266560" indent="0">
              <a:buNone/>
              <a:defRPr sz="2667"/>
            </a:lvl8pPr>
            <a:lvl9pPr marL="4876069" indent="0">
              <a:buNone/>
              <a:defRPr sz="266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9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07" indent="0">
              <a:buNone/>
              <a:defRPr sz="1600"/>
            </a:lvl2pPr>
            <a:lvl3pPr marL="1219020" indent="0">
              <a:buNone/>
              <a:defRPr sz="1333"/>
            </a:lvl3pPr>
            <a:lvl4pPr marL="1828528" indent="0">
              <a:buNone/>
              <a:defRPr sz="1200"/>
            </a:lvl4pPr>
            <a:lvl5pPr marL="2438038" indent="0">
              <a:buNone/>
              <a:defRPr sz="1200"/>
            </a:lvl5pPr>
            <a:lvl6pPr marL="3047544" indent="0">
              <a:buNone/>
              <a:defRPr sz="1200"/>
            </a:lvl6pPr>
            <a:lvl7pPr marL="3657051" indent="0">
              <a:buNone/>
              <a:defRPr sz="1200"/>
            </a:lvl7pPr>
            <a:lvl8pPr marL="4266560" indent="0">
              <a:buNone/>
              <a:defRPr sz="1200"/>
            </a:lvl8pPr>
            <a:lvl9pPr marL="4876069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12.03.2019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925231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12.03.2019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631412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4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4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12.03.2019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9020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4264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9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6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A74E1-834A-40BE-8D13-FEA4232B7832}" type="datetimeFigureOut">
              <a:rPr lang="ru-RU"/>
              <a:pPr>
                <a:defRPr/>
              </a:pPr>
              <a:t>12.03.2019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2DBE2-C6BF-4E60-A1F4-F676141D45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54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EF24C-C936-4900-BE0C-B083D69A17E9}" type="datetimeFigureOut">
              <a:rPr lang="ru-RU"/>
              <a:pPr>
                <a:defRPr/>
              </a:pPr>
              <a:t>12.03.2019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031A5-5C1F-45BE-86F4-F9584817C1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DD50ECD-D04E-4CE2-93E6-9611483595AF}" type="datetimeFigureOut">
              <a:rPr lang="ru-RU"/>
              <a:pPr>
                <a:defRPr/>
              </a:pPr>
              <a:t>12.03.2019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F83F0DC-1E81-40A3-99CD-DF9A0EB0B4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921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5262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21B178F2-393B-4612-97AF-B6DE8A204AEC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12.03.2019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 fontAlgn="auto">
              <a:spcBef>
                <a:spcPts val="0"/>
              </a:spcBef>
              <a:spcAft>
                <a:spcPts val="0"/>
              </a:spcAft>
            </a:pPr>
            <a:fld id="{A7946FBC-48FA-4166-A099-54F5EBB6A51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3570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4508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86F78-5EBC-4E02-A7A8-F656DA46764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12.03.2019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28E61-362A-46CC-B5ED-50C0C6EA2DE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3197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30" tIns="45715" rIns="91430" bIns="4571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30" tIns="45715" rIns="91430" bIns="4571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l" defTabSz="1219020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12.03.2019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ctr" defTabSz="1219020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r" defTabSz="1219020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6797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ctr" defTabSz="121902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31" indent="-457131" algn="l" defTabSz="1219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54" indent="-380944" algn="l" defTabSz="121902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773" indent="-304752" algn="l" defTabSz="1219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280" indent="-304752" algn="l" defTabSz="121902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790" indent="-304752" algn="l" defTabSz="121902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296" indent="-304752" algn="l" defTabSz="1219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08" indent="-304752" algn="l" defTabSz="1219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16" indent="-304752" algn="l" defTabSz="1219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24" indent="-304752" algn="l" defTabSz="12190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07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0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28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38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44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51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60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069" algn="l" defTabSz="121902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747" y="49798"/>
            <a:ext cx="12192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869790" y="1634936"/>
            <a:ext cx="90730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chemeClr val="tx2">
                  <a:lumMod val="75000"/>
                </a:schemeClr>
              </a:solidFill>
              <a:latin typeface="Garamond" pitchFamily="18" charset="0"/>
            </a:endParaRP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 итогах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повышения квалификации работников образования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Республики Татарстан в 2018 году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особенностях реализации программ ДПО в 2019 году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 </a:t>
            </a:r>
          </a:p>
        </p:txBody>
      </p:sp>
      <p:pic>
        <p:nvPicPr>
          <p:cNvPr id="27653" name="Picture 2" descr="File:Coat of Arms of Tatarstan.sv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4818" y="169866"/>
            <a:ext cx="1042987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527806" y="5085184"/>
            <a:ext cx="5040128" cy="648072"/>
          </a:xfrm>
          <a:prstGeom prst="rect">
            <a:avLst/>
          </a:prstGeom>
          <a:ln>
            <a:noFill/>
          </a:ln>
          <a:effectLst/>
        </p:spPr>
        <p:txBody>
          <a:bodyPr vert="horz" lIns="91438" tIns="45719" rIns="91438" bIns="4571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1900"/>
              </a:lnSpc>
            </a:pPr>
            <a:r>
              <a:rPr lang="ru-RU" sz="1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Шаяхметова Р.И., начальник отдела ДПО МОиН РТ</a:t>
            </a:r>
          </a:p>
          <a:p>
            <a:pPr algn="r">
              <a:lnSpc>
                <a:spcPts val="1900"/>
              </a:lnSpc>
            </a:pPr>
            <a:r>
              <a:rPr lang="ru-RU" sz="1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06.032019</a:t>
            </a:r>
            <a:endParaRPr lang="ru-RU" sz="2200" b="1" i="1" dirty="0">
              <a:solidFill>
                <a:srgbClr val="0070C0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>
              <a:spcBef>
                <a:spcPts val="0"/>
              </a:spcBef>
              <a:defRPr/>
            </a:pPr>
            <a:endParaRPr lang="ru-RU" sz="2200" b="1" i="1" dirty="0">
              <a:solidFill>
                <a:srgbClr val="1F497D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85"/>
          <a:stretch/>
        </p:blipFill>
        <p:spPr bwMode="auto">
          <a:xfrm>
            <a:off x="-1035" y="6381328"/>
            <a:ext cx="12193035" cy="474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0" y="23406"/>
            <a:ext cx="1868031" cy="124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43" y="-11968"/>
            <a:ext cx="12208444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2506" y="44624"/>
            <a:ext cx="162018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215381"/>
              </p:ext>
            </p:extLst>
          </p:nvPr>
        </p:nvGraphicFramePr>
        <p:xfrm>
          <a:off x="379188" y="1708639"/>
          <a:ext cx="5789364" cy="18345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96386">
                  <a:extLst>
                    <a:ext uri="{9D8B030D-6E8A-4147-A177-3AD203B41FA5}">
                      <a16:colId xmlns:a16="http://schemas.microsoft.com/office/drawing/2014/main" val="3060291052"/>
                    </a:ext>
                  </a:extLst>
                </a:gridCol>
                <a:gridCol w="1092978">
                  <a:extLst>
                    <a:ext uri="{9D8B030D-6E8A-4147-A177-3AD203B41FA5}">
                      <a16:colId xmlns:a16="http://schemas.microsoft.com/office/drawing/2014/main" val="2618466243"/>
                    </a:ext>
                  </a:extLst>
                </a:gridCol>
              </a:tblGrid>
              <a:tr h="125095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1382317"/>
                  </a:ext>
                </a:extLst>
              </a:tr>
              <a:tr h="25019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Школы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361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6225787"/>
                  </a:ext>
                </a:extLst>
              </a:tr>
              <a:tr h="12509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Детские сады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85431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Дополнительное образование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48</a:t>
                      </a:r>
                      <a:endParaRPr lang="ru-RU" sz="160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4174991"/>
                  </a:ext>
                </a:extLst>
              </a:tr>
              <a:tr h="15716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Профессиональное </a:t>
                      </a:r>
                      <a:r>
                        <a:rPr lang="ru-RU" sz="16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образование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5654554"/>
                  </a:ext>
                </a:extLst>
              </a:tr>
              <a:tr h="15716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Районные учреждения образования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101</a:t>
                      </a:r>
                      <a:endParaRPr lang="ru-RU" sz="160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42785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kern="12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Общий итог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kern="12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856</a:t>
                      </a:r>
                      <a:endParaRPr lang="ru-RU" sz="1600" kern="12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810803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79188" y="1565787"/>
            <a:ext cx="53001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Внесли информацию о внебюджетном обучении: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285095"/>
              </p:ext>
            </p:extLst>
          </p:nvPr>
        </p:nvGraphicFramePr>
        <p:xfrm>
          <a:off x="6312024" y="1633011"/>
          <a:ext cx="5760640" cy="46046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9784">
                  <a:extLst>
                    <a:ext uri="{9D8B030D-6E8A-4147-A177-3AD203B41FA5}">
                      <a16:colId xmlns:a16="http://schemas.microsoft.com/office/drawing/2014/main" val="3696853222"/>
                    </a:ext>
                  </a:extLst>
                </a:gridCol>
                <a:gridCol w="5280856">
                  <a:extLst>
                    <a:ext uri="{9D8B030D-6E8A-4147-A177-3AD203B41FA5}">
                      <a16:colId xmlns:a16="http://schemas.microsoft.com/office/drawing/2014/main" val="1197636930"/>
                    </a:ext>
                  </a:extLst>
                </a:gridCol>
              </a:tblGrid>
              <a:tr h="151117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Организации из системы</a:t>
                      </a:r>
                      <a:endParaRPr lang="ru-RU" sz="1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63977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ЕИ КФУ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1198083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КИУ (ИЭУП)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8179045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НГОУ ДПО  "ЦСГО" 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9938402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ГАОУ ДПО "ИРО РТ" 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6127068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907622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ФГБОУ ВО «НГПУ» 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3535726"/>
                  </a:ext>
                </a:extLst>
              </a:tr>
              <a:tr h="151117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Организации не из системы</a:t>
                      </a:r>
                      <a:endParaRPr lang="ru-RU" sz="10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1294865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АНОВПО "Европейский Университет "Бизнес Треугольник" 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9609802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АНОДПО "Межрегиональный центр профессиональных компетенций" 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9091474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0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АНОДПО "Сибирский институт непрерывного дополнительного образования" 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6531754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0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АНОДПО "САНКТ-ПЕТЕРБУРГСКИЙ УНИВЕРСИТЕТ ПК И ПП" 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6644718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АНО ДПО ИОЦ  ПК и переподготовки "Мой университет" 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9793168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0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 ПОО   "Арский гуманитарно-технический техникум" 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4300714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0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ВНОЦ "Современные образовательные технологии" 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5778507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0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МЦДПО ООО "</a:t>
                      </a:r>
                      <a:r>
                        <a:rPr lang="ru-RU" sz="1000" u="none" strike="noStrike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Эффектико</a:t>
                      </a:r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Групп" 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1783835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0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НОЧУДПО "Краснодарский многопрофильный </a:t>
                      </a:r>
                      <a:r>
                        <a:rPr lang="ru-RU" sz="1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ИДО 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0887688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0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ОУ Фонд "Педагогический университет "Первое сентября"" 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953306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0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"</a:t>
                      </a:r>
                      <a:r>
                        <a:rPr lang="ru-RU" sz="1000" u="none" strike="noStrike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Знанио</a:t>
                      </a:r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 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6343166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0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"</a:t>
                      </a:r>
                      <a:r>
                        <a:rPr lang="ru-RU" sz="1000" u="none" strike="noStrike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Инфоурок</a:t>
                      </a:r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 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563600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0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"СТОЛИЧНЫЙ УЧЕБНЫЙ ЦЕНТР" 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9498825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ru-RU" sz="10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"Центр непрерывного образования и инноваций" 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3808852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0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«Бакалавр-Магистр» 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3223202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0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000" u="none" strike="noStrike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Верконт</a:t>
                      </a:r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Сервис» 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575930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Учебный центр "Профессионал" 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7633295"/>
                  </a:ext>
                </a:extLst>
              </a:tr>
              <a:tr h="19645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10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ФГБОУВО "КГК ИМ.Н.Г. ЖИГАНОВА" 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8040594"/>
                  </a:ext>
                </a:extLst>
              </a:tr>
              <a:tr h="1511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0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ФГБОУВО "Томский государственный педагогический университет" 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7168995"/>
                  </a:ext>
                </a:extLst>
              </a:tr>
              <a:tr h="24934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10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другие</a:t>
                      </a:r>
                      <a:endParaRPr lang="ru-RU" sz="10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556" marR="7556" marT="7556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784467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041567" y="831359"/>
            <a:ext cx="6692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Выбрали внебюджетное обучение в 2018 году  </a:t>
            </a:r>
            <a:r>
              <a:rPr lang="ru-RU" b="1" dirty="0" smtClean="0">
                <a:solidFill>
                  <a:srgbClr val="002060"/>
                </a:solidFill>
              </a:rPr>
              <a:t>1685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чел.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312024" y="1294457"/>
            <a:ext cx="37308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Прошли обучение на базе: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091444" y="110743"/>
            <a:ext cx="10009111" cy="9224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Обучение на внебюджетной основе в 2018 году</a:t>
            </a:r>
          </a:p>
        </p:txBody>
      </p:sp>
    </p:spTree>
    <p:extLst>
      <p:ext uri="{BB962C8B-B14F-4D97-AF65-F5344CB8AC3E}">
        <p14:creationId xmlns:p14="http://schemas.microsoft.com/office/powerpoint/2010/main" val="8155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8444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2506" y="44624"/>
            <a:ext cx="162018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918962"/>
              </p:ext>
            </p:extLst>
          </p:nvPr>
        </p:nvGraphicFramePr>
        <p:xfrm>
          <a:off x="1343473" y="1517997"/>
          <a:ext cx="4479241" cy="4787114"/>
        </p:xfrm>
        <a:graphic>
          <a:graphicData uri="http://schemas.openxmlformats.org/drawingml/2006/table">
            <a:tbl>
              <a:tblPr/>
              <a:tblGrid>
                <a:gridCol w="1418426">
                  <a:extLst>
                    <a:ext uri="{9D8B030D-6E8A-4147-A177-3AD203B41FA5}">
                      <a16:colId xmlns:a16="http://schemas.microsoft.com/office/drawing/2014/main" val="2777005549"/>
                    </a:ext>
                  </a:extLst>
                </a:gridCol>
                <a:gridCol w="1194465">
                  <a:extLst>
                    <a:ext uri="{9D8B030D-6E8A-4147-A177-3AD203B41FA5}">
                      <a16:colId xmlns:a16="http://schemas.microsoft.com/office/drawing/2014/main" val="1074124384"/>
                    </a:ext>
                  </a:extLst>
                </a:gridCol>
                <a:gridCol w="970502">
                  <a:extLst>
                    <a:ext uri="{9D8B030D-6E8A-4147-A177-3AD203B41FA5}">
                      <a16:colId xmlns:a16="http://schemas.microsoft.com/office/drawing/2014/main" val="1190102677"/>
                    </a:ext>
                  </a:extLst>
                </a:gridCol>
                <a:gridCol w="895848">
                  <a:extLst>
                    <a:ext uri="{9D8B030D-6E8A-4147-A177-3AD203B41FA5}">
                      <a16:colId xmlns:a16="http://schemas.microsoft.com/office/drawing/2014/main" val="1784606018"/>
                    </a:ext>
                  </a:extLst>
                </a:gridCol>
              </a:tblGrid>
              <a:tr h="56574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Район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Количество выбравших </a:t>
                      </a:r>
                      <a:r>
                        <a:rPr lang="ru-RU" sz="1200" b="1" i="0" u="none" strike="noStrike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внебюджет</a:t>
                      </a:r>
                      <a:endParaRPr lang="ru-RU" sz="1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Количество обучившихся</a:t>
                      </a:r>
                      <a:endParaRPr lang="ru-RU" sz="1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Не подтвердили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881713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Авиастроительный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429" marR="9429" marT="94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3499124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Актанышский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429" marR="9429" marT="94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3559615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Алексеевский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429" marR="9429" marT="94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3056136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Альметьевский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429" marR="9429" marT="94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551448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Апастовский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429" marR="9429" marT="94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1775350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Арский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429" marR="9429" marT="94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7595540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Бавлинский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429" marR="9429" marT="94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6517113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Балтасинский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429" marR="9429" marT="94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3818640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Бугульминский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429" marR="9429" marT="94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7236478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Буинский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429" marR="9429" marT="94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307885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Вахитовский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429" marR="9429" marT="94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524220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Верхнеуслонский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429" marR="9429" marT="94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5371356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Высокогорский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429" marR="9429" marT="94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5928568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г. Набережные Челны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429" marR="9429" marT="94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7120594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Дрожжановский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429" marR="9429" marT="94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1938208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Елабужский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429" marR="9429" marT="94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976814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Зеленодольский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429" marR="9429" marT="94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9530081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Камско-Устьинский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429" marR="9429" marT="94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7981386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Кировский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429" marR="9429" marT="94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3163208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Кукморский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269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</a:t>
                      </a:r>
                    </a:p>
                  </a:txBody>
                  <a:tcPr marL="9429" marR="9429" marT="94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5223470"/>
                  </a:ext>
                </a:extLst>
              </a:tr>
              <a:tr h="188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Лаишевский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429" marR="9429" marT="94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9589385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8143499"/>
              </p:ext>
            </p:extLst>
          </p:nvPr>
        </p:nvGraphicFramePr>
        <p:xfrm>
          <a:off x="6312024" y="1518006"/>
          <a:ext cx="4464496" cy="4799574"/>
        </p:xfrm>
        <a:graphic>
          <a:graphicData uri="http://schemas.openxmlformats.org/drawingml/2006/table">
            <a:tbl>
              <a:tblPr/>
              <a:tblGrid>
                <a:gridCol w="1437719">
                  <a:extLst>
                    <a:ext uri="{9D8B030D-6E8A-4147-A177-3AD203B41FA5}">
                      <a16:colId xmlns:a16="http://schemas.microsoft.com/office/drawing/2014/main" val="739596939"/>
                    </a:ext>
                  </a:extLst>
                </a:gridCol>
                <a:gridCol w="1210711">
                  <a:extLst>
                    <a:ext uri="{9D8B030D-6E8A-4147-A177-3AD203B41FA5}">
                      <a16:colId xmlns:a16="http://schemas.microsoft.com/office/drawing/2014/main" val="1920658711"/>
                    </a:ext>
                  </a:extLst>
                </a:gridCol>
                <a:gridCol w="908033">
                  <a:extLst>
                    <a:ext uri="{9D8B030D-6E8A-4147-A177-3AD203B41FA5}">
                      <a16:colId xmlns:a16="http://schemas.microsoft.com/office/drawing/2014/main" val="2083451472"/>
                    </a:ext>
                  </a:extLst>
                </a:gridCol>
                <a:gridCol w="908033">
                  <a:extLst>
                    <a:ext uri="{9D8B030D-6E8A-4147-A177-3AD203B41FA5}">
                      <a16:colId xmlns:a16="http://schemas.microsoft.com/office/drawing/2014/main" val="2165859265"/>
                    </a:ext>
                  </a:extLst>
                </a:gridCol>
              </a:tblGrid>
              <a:tr h="58686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Район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Количество выбравших </a:t>
                      </a:r>
                      <a:r>
                        <a:rPr lang="ru-RU" sz="1200" b="1" i="0" u="none" strike="noStrike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внебюджет</a:t>
                      </a:r>
                      <a:endParaRPr lang="ru-RU" sz="1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Количество обучившихся</a:t>
                      </a:r>
                      <a:endParaRPr lang="ru-RU" sz="12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Не подтвердили</a:t>
                      </a:r>
                    </a:p>
                  </a:txBody>
                  <a:tcPr marL="9429" marR="9429" marT="942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5289399"/>
                  </a:ext>
                </a:extLst>
              </a:tr>
              <a:tr h="20233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Лениногорский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8445288"/>
                  </a:ext>
                </a:extLst>
              </a:tr>
              <a:tr h="21041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Мамадышский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5893779"/>
                  </a:ext>
                </a:extLst>
              </a:tr>
              <a:tr h="21041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Менделеевский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9960784"/>
                  </a:ext>
                </a:extLst>
              </a:tr>
              <a:tr h="21041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Московский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4126721"/>
                  </a:ext>
                </a:extLst>
              </a:tr>
              <a:tr h="21041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Муслюмовский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4289721"/>
                  </a:ext>
                </a:extLst>
              </a:tr>
              <a:tr h="21041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Нижнекамский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3303160"/>
                  </a:ext>
                </a:extLst>
              </a:tr>
              <a:tr h="21041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Ново-Савиновский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3514940"/>
                  </a:ext>
                </a:extLst>
              </a:tr>
              <a:tr h="21041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Новошешминский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2696725"/>
                  </a:ext>
                </a:extLst>
              </a:tr>
              <a:tr h="21041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Нурлатский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7099931"/>
                  </a:ext>
                </a:extLst>
              </a:tr>
              <a:tr h="21041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Пестречинский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4475546"/>
                  </a:ext>
                </a:extLst>
              </a:tr>
              <a:tr h="21041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Приволжский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8552037"/>
                  </a:ext>
                </a:extLst>
              </a:tr>
              <a:tr h="21041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Рыбно-Слободский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321775"/>
                  </a:ext>
                </a:extLst>
              </a:tr>
              <a:tr h="21041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Сабинский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8968916"/>
                  </a:ext>
                </a:extLst>
              </a:tr>
              <a:tr h="21041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Сармановский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1249040"/>
                  </a:ext>
                </a:extLst>
              </a:tr>
              <a:tr h="21041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Советский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9899596"/>
                  </a:ext>
                </a:extLst>
              </a:tr>
              <a:tr h="21041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Спасский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267261"/>
                  </a:ext>
                </a:extLst>
              </a:tr>
              <a:tr h="21041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Тетюшский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7835666"/>
                  </a:ext>
                </a:extLst>
              </a:tr>
              <a:tr h="21041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Тюлячинский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1943417"/>
                  </a:ext>
                </a:extLst>
              </a:tr>
              <a:tr h="21041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Черемшанский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0970712"/>
                  </a:ext>
                </a:extLst>
              </a:tr>
              <a:tr h="21041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Общий итог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1685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856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829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2722446"/>
                  </a:ext>
                </a:extLst>
              </a:tr>
            </a:tbl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1487488" y="202332"/>
            <a:ext cx="10009111" cy="9224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Обучение на </a:t>
            </a:r>
            <a:r>
              <a:rPr lang="ru-RU" sz="2400" b="1" dirty="0">
                <a:solidFill>
                  <a:srgbClr val="0070C0"/>
                </a:solidFill>
              </a:rPr>
              <a:t>внебюджетной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 основе в разрезе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МР РТ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за 2018 год</a:t>
            </a:r>
          </a:p>
        </p:txBody>
      </p:sp>
    </p:spTree>
    <p:extLst>
      <p:ext uri="{BB962C8B-B14F-4D97-AF65-F5344CB8AC3E}">
        <p14:creationId xmlns:p14="http://schemas.microsoft.com/office/powerpoint/2010/main" val="126147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43" y="-11968"/>
            <a:ext cx="12208444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2506" y="44624"/>
            <a:ext cx="162018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559496" y="0"/>
            <a:ext cx="10009111" cy="677229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Обучение на </a:t>
            </a:r>
            <a:r>
              <a:rPr lang="ru-RU" sz="2000" b="1" dirty="0">
                <a:solidFill>
                  <a:srgbClr val="0070C0"/>
                </a:solidFill>
              </a:rPr>
              <a:t>внебюджетной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основе в разрезе муниципальных районов РТ и организаций ДПО за 2018 год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6362866"/>
              </p:ext>
            </p:extLst>
          </p:nvPr>
        </p:nvGraphicFramePr>
        <p:xfrm>
          <a:off x="1271464" y="764705"/>
          <a:ext cx="9505055" cy="5656948"/>
        </p:xfrm>
        <a:graphic>
          <a:graphicData uri="http://schemas.openxmlformats.org/drawingml/2006/table">
            <a:tbl>
              <a:tblPr/>
              <a:tblGrid>
                <a:gridCol w="1114384">
                  <a:extLst>
                    <a:ext uri="{9D8B030D-6E8A-4147-A177-3AD203B41FA5}">
                      <a16:colId xmlns:a16="http://schemas.microsoft.com/office/drawing/2014/main" val="3683113032"/>
                    </a:ext>
                  </a:extLst>
                </a:gridCol>
                <a:gridCol w="962350">
                  <a:extLst>
                    <a:ext uri="{9D8B030D-6E8A-4147-A177-3AD203B41FA5}">
                      <a16:colId xmlns:a16="http://schemas.microsoft.com/office/drawing/2014/main" val="1276106296"/>
                    </a:ext>
                  </a:extLst>
                </a:gridCol>
                <a:gridCol w="559121">
                  <a:extLst>
                    <a:ext uri="{9D8B030D-6E8A-4147-A177-3AD203B41FA5}">
                      <a16:colId xmlns:a16="http://schemas.microsoft.com/office/drawing/2014/main" val="3432968108"/>
                    </a:ext>
                  </a:extLst>
                </a:gridCol>
                <a:gridCol w="479247">
                  <a:extLst>
                    <a:ext uri="{9D8B030D-6E8A-4147-A177-3AD203B41FA5}">
                      <a16:colId xmlns:a16="http://schemas.microsoft.com/office/drawing/2014/main" val="543797515"/>
                    </a:ext>
                  </a:extLst>
                </a:gridCol>
                <a:gridCol w="559121">
                  <a:extLst>
                    <a:ext uri="{9D8B030D-6E8A-4147-A177-3AD203B41FA5}">
                      <a16:colId xmlns:a16="http://schemas.microsoft.com/office/drawing/2014/main" val="1706083201"/>
                    </a:ext>
                  </a:extLst>
                </a:gridCol>
                <a:gridCol w="550037">
                  <a:extLst>
                    <a:ext uri="{9D8B030D-6E8A-4147-A177-3AD203B41FA5}">
                      <a16:colId xmlns:a16="http://schemas.microsoft.com/office/drawing/2014/main" val="2734496874"/>
                    </a:ext>
                  </a:extLst>
                </a:gridCol>
                <a:gridCol w="648079">
                  <a:extLst>
                    <a:ext uri="{9D8B030D-6E8A-4147-A177-3AD203B41FA5}">
                      <a16:colId xmlns:a16="http://schemas.microsoft.com/office/drawing/2014/main" val="2898739336"/>
                    </a:ext>
                  </a:extLst>
                </a:gridCol>
                <a:gridCol w="1198116">
                  <a:extLst>
                    <a:ext uri="{9D8B030D-6E8A-4147-A177-3AD203B41FA5}">
                      <a16:colId xmlns:a16="http://schemas.microsoft.com/office/drawing/2014/main" val="1202771548"/>
                    </a:ext>
                  </a:extLst>
                </a:gridCol>
                <a:gridCol w="878619">
                  <a:extLst>
                    <a:ext uri="{9D8B030D-6E8A-4147-A177-3AD203B41FA5}">
                      <a16:colId xmlns:a16="http://schemas.microsoft.com/office/drawing/2014/main" val="2810566102"/>
                    </a:ext>
                  </a:extLst>
                </a:gridCol>
                <a:gridCol w="878619">
                  <a:extLst>
                    <a:ext uri="{9D8B030D-6E8A-4147-A177-3AD203B41FA5}">
                      <a16:colId xmlns:a16="http://schemas.microsoft.com/office/drawing/2014/main" val="2130666962"/>
                    </a:ext>
                  </a:extLst>
                </a:gridCol>
                <a:gridCol w="479247">
                  <a:extLst>
                    <a:ext uri="{9D8B030D-6E8A-4147-A177-3AD203B41FA5}">
                      <a16:colId xmlns:a16="http://schemas.microsoft.com/office/drawing/2014/main" val="1164001887"/>
                    </a:ext>
                  </a:extLst>
                </a:gridCol>
                <a:gridCol w="638995">
                  <a:extLst>
                    <a:ext uri="{9D8B030D-6E8A-4147-A177-3AD203B41FA5}">
                      <a16:colId xmlns:a16="http://schemas.microsoft.com/office/drawing/2014/main" val="332911295"/>
                    </a:ext>
                  </a:extLst>
                </a:gridCol>
                <a:gridCol w="559120">
                  <a:extLst>
                    <a:ext uri="{9D8B030D-6E8A-4147-A177-3AD203B41FA5}">
                      <a16:colId xmlns:a16="http://schemas.microsoft.com/office/drawing/2014/main" val="3133339878"/>
                    </a:ext>
                  </a:extLst>
                </a:gridCol>
              </a:tblGrid>
              <a:tr h="357301">
                <a:tc>
                  <a:txBody>
                    <a:bodyPr/>
                    <a:lstStyle/>
                    <a:p>
                      <a:pPr algn="l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Альметь.фил</a:t>
                      </a:r>
                      <a:r>
                        <a:rPr lang="ru-RU" sz="10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ИЭУП</a:t>
                      </a:r>
                      <a:endParaRPr lang="ru-RU" sz="105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ИРО </a:t>
                      </a:r>
                      <a:r>
                        <a:rPr lang="ru-RU" sz="105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РТ</a:t>
                      </a:r>
                      <a:endParaRPr lang="ru-RU" sz="105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РЦВР</a:t>
                      </a:r>
                      <a:endParaRPr lang="ru-RU" sz="105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ЕИ КФУ</a:t>
                      </a:r>
                      <a:endParaRPr lang="ru-RU" sz="105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ИЭУП</a:t>
                      </a:r>
                      <a:endParaRPr lang="ru-RU" sz="105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ЦСГО</a:t>
                      </a:r>
                      <a:endParaRPr lang="ru-RU" sz="105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УЦ</a:t>
                      </a: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"Профессионал</a:t>
                      </a:r>
                      <a:r>
                        <a:rPr lang="ru-RU" sz="105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lang="ru-RU" sz="105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КФУ</a:t>
                      </a:r>
                      <a:endParaRPr lang="ru-RU" sz="105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УлГПУ</a:t>
                      </a:r>
                      <a:r>
                        <a:rPr lang="ru-RU" sz="10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им</a:t>
                      </a:r>
                      <a:r>
                        <a:rPr lang="ru-RU" sz="10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Ульянова</a:t>
                      </a:r>
                      <a:endParaRPr lang="ru-RU" sz="105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НГПУ</a:t>
                      </a:r>
                      <a:endParaRPr lang="ru-RU" sz="105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(пусто)</a:t>
                      </a:r>
                      <a:endParaRPr lang="ru-RU" sz="105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Общий итог</a:t>
                      </a:r>
                      <a:endParaRPr lang="ru-RU" sz="105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739009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Авиастроительный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997510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Актанышский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341717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Альметьевский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0082168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Арский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991098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Бавлинский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55786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Балтасинский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0377415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Бугульминский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5255798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Буинский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5942151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Вахитовский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956115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Высокогорский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0407254"/>
                  </a:ext>
                </a:extLst>
              </a:tr>
              <a:tr h="343568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 Набережные Челны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223353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Дрожжановский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1734639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Елабужский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3531001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Зеленодольский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927860"/>
                  </a:ext>
                </a:extLst>
              </a:tr>
              <a:tr h="343568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Камско-Устьинский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8535046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Кировский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245145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Кукморский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169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218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496372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Лаишевский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255664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Мамадышский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672372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Менделеевский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6377150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Муслюмовский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2950122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Нижнекамский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152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275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682948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Новошешминский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56253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Рыбно-Слободский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797352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Сабинский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1667054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Тюлячинский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295570"/>
                  </a:ext>
                </a:extLst>
              </a:tr>
              <a:tr h="173674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Черемшанский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843217"/>
                  </a:ext>
                </a:extLst>
              </a:tr>
              <a:tr h="230327">
                <a:tc>
                  <a:txBody>
                    <a:bodyPr/>
                    <a:lstStyle/>
                    <a:p>
                      <a:pPr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Общий итог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2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2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101</a:t>
                      </a:r>
                      <a:endParaRPr lang="ru-RU" sz="12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2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2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2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609</a:t>
                      </a:r>
                      <a:endParaRPr lang="ru-RU" sz="12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856</a:t>
                      </a:r>
                      <a:endParaRPr lang="ru-RU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128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179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511" y="44624"/>
            <a:ext cx="12208444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2506" y="44624"/>
            <a:ext cx="162018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977510"/>
              </p:ext>
            </p:extLst>
          </p:nvPr>
        </p:nvGraphicFramePr>
        <p:xfrm>
          <a:off x="2351584" y="2420888"/>
          <a:ext cx="7848871" cy="1937385"/>
        </p:xfrm>
        <a:graphic>
          <a:graphicData uri="http://schemas.openxmlformats.org/drawingml/2006/table">
            <a:tbl>
              <a:tblPr/>
              <a:tblGrid>
                <a:gridCol w="3270363">
                  <a:extLst>
                    <a:ext uri="{9D8B030D-6E8A-4147-A177-3AD203B41FA5}">
                      <a16:colId xmlns:a16="http://schemas.microsoft.com/office/drawing/2014/main" val="3806966237"/>
                    </a:ext>
                  </a:extLst>
                </a:gridCol>
                <a:gridCol w="2058229">
                  <a:extLst>
                    <a:ext uri="{9D8B030D-6E8A-4147-A177-3AD203B41FA5}">
                      <a16:colId xmlns:a16="http://schemas.microsoft.com/office/drawing/2014/main" val="3086660638"/>
                    </a:ext>
                  </a:extLst>
                </a:gridCol>
                <a:gridCol w="2520279">
                  <a:extLst>
                    <a:ext uri="{9D8B030D-6E8A-4147-A177-3AD203B41FA5}">
                      <a16:colId xmlns:a16="http://schemas.microsoft.com/office/drawing/2014/main" val="287005914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Тип организации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Подтвердили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Не подтвердили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35633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Школы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72539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Детские сады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5498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Дополнительное образование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20704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Общий итог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67133"/>
                  </a:ext>
                </a:extLst>
              </a:tr>
            </a:tbl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1559496" y="300579"/>
            <a:ext cx="10009111" cy="9224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Обучение на </a:t>
            </a:r>
            <a:r>
              <a:rPr lang="ru-RU" sz="2800" b="1" dirty="0">
                <a:solidFill>
                  <a:srgbClr val="0070C0"/>
                </a:solidFill>
              </a:rPr>
              <a:t>внебюджетной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 основе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на примере Нижнекамского МР 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72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35" y="0"/>
            <a:ext cx="12208444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2506" y="44624"/>
            <a:ext cx="162018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267982"/>
              </p:ext>
            </p:extLst>
          </p:nvPr>
        </p:nvGraphicFramePr>
        <p:xfrm>
          <a:off x="2135560" y="1412776"/>
          <a:ext cx="8136904" cy="4730641"/>
        </p:xfrm>
        <a:graphic>
          <a:graphicData uri="http://schemas.openxmlformats.org/drawingml/2006/table">
            <a:tbl>
              <a:tblPr/>
              <a:tblGrid>
                <a:gridCol w="6593698">
                  <a:extLst>
                    <a:ext uri="{9D8B030D-6E8A-4147-A177-3AD203B41FA5}">
                      <a16:colId xmlns:a16="http://schemas.microsoft.com/office/drawing/2014/main" val="2216088026"/>
                    </a:ext>
                  </a:extLst>
                </a:gridCol>
                <a:gridCol w="1543206">
                  <a:extLst>
                    <a:ext uri="{9D8B030D-6E8A-4147-A177-3AD203B41FA5}">
                      <a16:colId xmlns:a16="http://schemas.microsoft.com/office/drawing/2014/main" val="361797986"/>
                    </a:ext>
                  </a:extLst>
                </a:gridCol>
              </a:tblGrid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Образовательная организация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7120336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"Детский сад комбинированного вида №87" НМР РТ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8060407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"Детский сад комбинированного вида с группами для детей с нарушениями речи №41" НМР РТ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7428343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"Детский сад комбинированного вида с группами для детей с нарушениями речи №57" НМР РТ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5678180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"Детский сад комбинированного вида с группами для детей с нарушениями речи №78" НМР РТ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2481555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"Детский сад общеразвивающего вида № 88" НМР РТ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9250130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"Детский сад общеразвивающего вида №44" НМР РТ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997381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"Детский сад общеразвивающего вида №49" НМР РТ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3810035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"Детский сад общеразвивающего вида №66" НМР РТ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2080896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"Детский сад общеразвивающего вида №72"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7348041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"Детский сад общеразвивающего вида №84" НМР РТ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628225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"Детский сад общеразвивающего вида №86"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31595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"Детский сад присмотра и оздоровления для детей с урологическими заболеваниями №64" НМР РТ»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2745741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«Детский сад № 80»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3436016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«Детский сад № 93 «Эллюки»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7644570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«Детский сад комбинированного вида с группами для тубинфицированных детей №61»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7143993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«Детский сад общеразвивающего вида №17" НМР РТ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7148601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«Детский сад общеразвивающего вида №42» НМР РТ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6811111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«Детский сад общеразвивающего вида №74» НМР РТ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0371754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№ 60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1291523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№ 83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68660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№23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4264105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"Детский сад "Ручеек" с. Большое Афанасово" НМР РТ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752787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"Детский сад № 1 "Колокольчик" с. Шереметьевка" НМР РТ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8866658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"Детский сад № 94" НМР РТ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9557209"/>
                  </a:ext>
                </a:extLst>
              </a:tr>
            </a:tbl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1271464" y="202332"/>
            <a:ext cx="10009111" cy="9224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Обучение на </a:t>
            </a:r>
            <a:r>
              <a:rPr lang="ru-RU" sz="2800" b="1" dirty="0">
                <a:solidFill>
                  <a:srgbClr val="0070C0"/>
                </a:solidFill>
              </a:rPr>
              <a:t>внебюджетной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 основе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на примере Нижнекамского МР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02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43" y="-11968"/>
            <a:ext cx="12208444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2506" y="44624"/>
            <a:ext cx="162018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401099"/>
              </p:ext>
            </p:extLst>
          </p:nvPr>
        </p:nvGraphicFramePr>
        <p:xfrm>
          <a:off x="1191235" y="1412776"/>
          <a:ext cx="9793088" cy="4693941"/>
        </p:xfrm>
        <a:graphic>
          <a:graphicData uri="http://schemas.openxmlformats.org/drawingml/2006/table">
            <a:tbl>
              <a:tblPr/>
              <a:tblGrid>
                <a:gridCol w="1656184">
                  <a:extLst>
                    <a:ext uri="{9D8B030D-6E8A-4147-A177-3AD203B41FA5}">
                      <a16:colId xmlns:a16="http://schemas.microsoft.com/office/drawing/2014/main" val="97509062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609956506"/>
                    </a:ext>
                  </a:extLst>
                </a:gridCol>
                <a:gridCol w="1017985">
                  <a:extLst>
                    <a:ext uri="{9D8B030D-6E8A-4147-A177-3AD203B41FA5}">
                      <a16:colId xmlns:a16="http://schemas.microsoft.com/office/drawing/2014/main" val="1545326505"/>
                    </a:ext>
                  </a:extLst>
                </a:gridCol>
                <a:gridCol w="3418987">
                  <a:extLst>
                    <a:ext uri="{9D8B030D-6E8A-4147-A177-3AD203B41FA5}">
                      <a16:colId xmlns:a16="http://schemas.microsoft.com/office/drawing/2014/main" val="2029330946"/>
                    </a:ext>
                  </a:extLst>
                </a:gridCol>
                <a:gridCol w="343738">
                  <a:extLst>
                    <a:ext uri="{9D8B030D-6E8A-4147-A177-3AD203B41FA5}">
                      <a16:colId xmlns:a16="http://schemas.microsoft.com/office/drawing/2014/main" val="1643645496"/>
                    </a:ext>
                  </a:extLst>
                </a:gridCol>
                <a:gridCol w="1141209">
                  <a:extLst>
                    <a:ext uri="{9D8B030D-6E8A-4147-A177-3AD203B41FA5}">
                      <a16:colId xmlns:a16="http://schemas.microsoft.com/office/drawing/2014/main" val="3193848611"/>
                    </a:ext>
                  </a:extLst>
                </a:gridCol>
                <a:gridCol w="1350889">
                  <a:extLst>
                    <a:ext uri="{9D8B030D-6E8A-4147-A177-3AD203B41FA5}">
                      <a16:colId xmlns:a16="http://schemas.microsoft.com/office/drawing/2014/main" val="1909903457"/>
                    </a:ext>
                  </a:extLst>
                </a:gridCol>
              </a:tblGrid>
              <a:tr h="181039">
                <a:tc gridSpan="3"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"Детский сад общеразвивающего вида №86"</a:t>
                      </a:r>
                    </a:p>
                  </a:txBody>
                  <a:tcPr marL="9052" marR="9052" marT="9052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2" marR="9052" marT="9052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2" marR="9052" marT="9052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2" marR="9052" marT="9052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2" marR="9052" marT="9052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049132"/>
                  </a:ext>
                </a:extLst>
              </a:tr>
              <a:tr h="289662"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Ахметзянова Нурфия Гакифовна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Воспитатель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КИУ (ИЭУП)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Современные образовательные технологии при реализации основной образовательной программы дошкольного образования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удостоверение </a:t>
                      </a:r>
                      <a:r>
                        <a:rPr lang="ru-RU" sz="96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оПК</a:t>
                      </a:r>
                      <a:endParaRPr lang="ru-RU" sz="96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КИУ_000000008520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8807770"/>
                  </a:ext>
                </a:extLst>
              </a:tr>
              <a:tr h="289662"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Бадретдинова Рамиля Салихяновна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Воспитатель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КИУ (ИЭУП)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Современные образовательные технологии при реализации основной образовательной программы дошкольного образования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удостоверение оПК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ПК-1276-2018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338777"/>
                  </a:ext>
                </a:extLst>
              </a:tr>
              <a:tr h="289662"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Байжева Фекла Ивановна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Воспитатель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КИУ (ИЭУП)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Современные образовательные технологии при реализации основной образовательной программы дошкольного образования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удостоверение оПК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ПК-1287-2018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5034980"/>
                  </a:ext>
                </a:extLst>
              </a:tr>
              <a:tr h="289662"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Газизянова Эльмира Саматовна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Воспитатель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КИУ (ИЭУП)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Современные образовательные технологии при реализации основной образовательной программы дошкольного образования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удостоверение оПК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КИУ_000000008525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233246"/>
                  </a:ext>
                </a:extLst>
              </a:tr>
              <a:tr h="289662"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Зиганшина Ильсияр Мансуровна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Воспитатель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КИУ (ИЭУП)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Современные образовательные технологии при реализации основной образовательной программы дошкольного образования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удостоверение оПК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ПК-1027-2018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7811867"/>
                  </a:ext>
                </a:extLst>
              </a:tr>
              <a:tr h="289662"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Зубайрова Лилия Ростамовна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Педагог-психолог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удостоверение оПК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ПК-647-2018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7227361"/>
                  </a:ext>
                </a:extLst>
              </a:tr>
              <a:tr h="289662"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Исмагилова Фарида Фаритовна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Музыкальный руководитель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удостоверение оПК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ПК-1361-2018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7718261"/>
                  </a:ext>
                </a:extLst>
              </a:tr>
              <a:tr h="289662"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Камалова Самига Минзакировна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Воспитатель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КИУ (ИЭУП)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Современные образовательные технологии при реализации основной образовательной программы дошкольного образования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удостоверение оПК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ПК-1028-2018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7384745"/>
                  </a:ext>
                </a:extLst>
              </a:tr>
              <a:tr h="289662"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Кашапова Гулюза Флюровна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Воспитатель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КИУ (ИЭУП)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Современные образовательные технологии при реализации основной образовательной программы дошкольного образования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удостоверение оПК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ПК-175-2018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7301000"/>
                  </a:ext>
                </a:extLst>
              </a:tr>
              <a:tr h="289662"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Мусакалимова Файма Хабибуловна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Воспитатель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КИУ (ИЭУП)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Современные образовательные технологии при реализации основной образовательной программы дошкольного образования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удостоверение оПК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КИУ_000000008539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0157"/>
                  </a:ext>
                </a:extLst>
              </a:tr>
              <a:tr h="289662"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Рамазанова Эльвира Фанилевна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Воспитатель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КИУ (ИЭУП)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Современные образовательные технологии при реализации основной образовательной программы дошкольного образования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удостоверение оПК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ПК-192-2018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1785775"/>
                  </a:ext>
                </a:extLst>
              </a:tr>
              <a:tr h="289662"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Салахова Фируза Миргавзяновна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Воспитатель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КИУ (ИЭУП)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Современные образовательные технологии при реализации основной образовательной программы дошкольного образования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удостоверение оПК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КИУ_000000009857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2817381"/>
                  </a:ext>
                </a:extLst>
              </a:tr>
              <a:tr h="289662"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Хазиева Альфия Рахимзяновна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Заведующий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удостоверение оПК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УПК-11-000346/2018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3105414"/>
                  </a:ext>
                </a:extLst>
              </a:tr>
              <a:tr h="289662"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Шавалиева Гульнара Разимовна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Воспитатель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ЕИ КФУ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Развитие профессиональных компетенций педагога ДОО в области инклюзивного образования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удостоверение оПК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УПК-11-000381/2018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2356939"/>
                  </a:ext>
                </a:extLst>
              </a:tr>
              <a:tr h="289662"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Шайхелгалиева Голфия Хайдаржановна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Воспитатель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ЕИ КФУ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Развитие профессиональных компетенций педагога ДОО в области инклюзивного образования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удостоверение оПК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6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УПК-11-000382/2018</a:t>
                      </a:r>
                    </a:p>
                  </a:txBody>
                  <a:tcPr marL="9052" marR="9052" marT="9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1764594"/>
                  </a:ext>
                </a:extLst>
              </a:tr>
            </a:tbl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1271464" y="182323"/>
            <a:ext cx="10009111" cy="9224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На примере Нижнекамского муниципального района РТ 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80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43" y="-11968"/>
            <a:ext cx="12208444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2506" y="44624"/>
            <a:ext cx="162018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860299"/>
              </p:ext>
            </p:extLst>
          </p:nvPr>
        </p:nvGraphicFramePr>
        <p:xfrm>
          <a:off x="2711624" y="764704"/>
          <a:ext cx="6984776" cy="5584324"/>
        </p:xfrm>
        <a:graphic>
          <a:graphicData uri="http://schemas.openxmlformats.org/drawingml/2006/table">
            <a:tbl>
              <a:tblPr/>
              <a:tblGrid>
                <a:gridCol w="5976664">
                  <a:extLst>
                    <a:ext uri="{9D8B030D-6E8A-4147-A177-3AD203B41FA5}">
                      <a16:colId xmlns:a16="http://schemas.microsoft.com/office/drawing/2014/main" val="213904202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471869775"/>
                    </a:ext>
                  </a:extLst>
                </a:gridCol>
              </a:tblGrid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Образовательная организация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792588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"Детский сад комбинированного вида №87" НМР РТ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6733598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"Детский сад комбинированного вида с группами для детей с нарушениями речи №41" НМР РТ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1137767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"Детский сад комбинированного вида с группами для детей с нарушениями речи №57" НМР РТ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4983559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"Детский сад комбинированного вида с группами для детей с нарушениями речи №78" НМР РТ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5614707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"Детский сад обшеразвивающего вида № 35"НМР РТ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0661044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"Детский сад общеразвивающего вида №44" НМР РТ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0022499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"Детский сад общеразвивающего вида №66" НМР РТ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6728423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"Детский сад общеразвивающего вида №72"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3544641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"Детский сад общеразвивающего вида №86"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7920119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"Детский сад присмотра и оздоровления для детей с урологическими заболеваниями №64" НМР РТ»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2375853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«Детский сад № 93 «Эллюки»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0058036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«Детский сад комбинированного вида с группами для тубинфицированных детей №61»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0273106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«Детский сад общеразвивающего вида №58 " НМР РТ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1731444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«Детский сад общеразвивающего вида №74» НМР РТ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7125344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№ 60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178900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МАДОУ №23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4932365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"Берёзка" с.Кармалы НМР РТ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1110337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"Детский сад "Ручеек" с. Большое Афанасово" НМР РТ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0172847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"Детский сад "Солнышко" с. Елантово" НМР РТ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0513864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"Детский сад № 94" НМР РТ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514183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"Детский сад комбинированного вида № 40" НМР РТ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559935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"Детский сад комбинированного вида № 53" НМР РТ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4216367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"Детский сад общеразвивающего вида № 22"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2824937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"Детский сад общеразвивающего вида № 36"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7004208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"Детский сад общеразвивающего вида №11"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7099733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"Детский сад общеразвивающего вида №16"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9388974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"Детский сад общеразвивающего вида №34"НМР РТ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9100150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"Детский сад общеразвивающего вида №39"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7875669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"Детский сад общеразвивающего вида №47"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52571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"Центр развития ребенка - детский сад № 89" НМР РТ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9331473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«Детский сад комбинированного вида №73" НМР РТ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4143329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«Детский сад общеразвивающего вида «Сказка» НМР РТ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962871"/>
                  </a:ext>
                </a:extLst>
              </a:tr>
              <a:tr h="1293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«Детский сад общеразвивающего вида №13 г. Нижнекамск РТ»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6466" marR="6466" marT="6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937529"/>
                  </a:ext>
                </a:extLst>
              </a:tr>
            </a:tbl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1487488" y="171380"/>
            <a:ext cx="10009111" cy="9224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На примере Нижнекамского муниципального района РТ 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03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43" y="-11968"/>
            <a:ext cx="12208444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2506" y="44624"/>
            <a:ext cx="162018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89739"/>
              </p:ext>
            </p:extLst>
          </p:nvPr>
        </p:nvGraphicFramePr>
        <p:xfrm>
          <a:off x="2063552" y="1844824"/>
          <a:ext cx="8280920" cy="4249738"/>
        </p:xfrm>
        <a:graphic>
          <a:graphicData uri="http://schemas.openxmlformats.org/drawingml/2006/table">
            <a:tbl>
              <a:tblPr/>
              <a:tblGrid>
                <a:gridCol w="4421692">
                  <a:extLst>
                    <a:ext uri="{9D8B030D-6E8A-4147-A177-3AD203B41FA5}">
                      <a16:colId xmlns:a16="http://schemas.microsoft.com/office/drawing/2014/main" val="3861415083"/>
                    </a:ext>
                  </a:extLst>
                </a:gridCol>
                <a:gridCol w="2299114">
                  <a:extLst>
                    <a:ext uri="{9D8B030D-6E8A-4147-A177-3AD203B41FA5}">
                      <a16:colId xmlns:a16="http://schemas.microsoft.com/office/drawing/2014/main" val="1652983058"/>
                    </a:ext>
                  </a:extLst>
                </a:gridCol>
                <a:gridCol w="1560114">
                  <a:extLst>
                    <a:ext uri="{9D8B030D-6E8A-4147-A177-3AD203B41FA5}">
                      <a16:colId xmlns:a16="http://schemas.microsoft.com/office/drawing/2014/main" val="2914638794"/>
                    </a:ext>
                  </a:extLst>
                </a:gridCol>
              </a:tblGrid>
              <a:tr h="204093">
                <a:tc gridSpan="3"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«Детский сад общеразвивающего вида «Сказка» НМР РТ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940321"/>
                  </a:ext>
                </a:extLst>
              </a:tr>
              <a:tr h="35317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«Детский сад общеразвивающего вида «Сказка» НМР РТ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Аглямова Наталья Сергеевна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внебюджетная основа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2454680"/>
                  </a:ext>
                </a:extLst>
              </a:tr>
              <a:tr h="40818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«Детский сад общеразвивающего вида «Сказка» НМР РТ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Балковая Лилия Владимировна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внебюджетная основа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9459510"/>
                  </a:ext>
                </a:extLst>
              </a:tr>
              <a:tr h="40818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«Детский сад общеразвивающего вида «Сказка» НМР РТ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Балковая Лилия Владимировна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внебюджетная основа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641249"/>
                  </a:ext>
                </a:extLst>
              </a:tr>
              <a:tr h="40818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«Детский сад общеразвивающего вида «Сказка» НМР РТ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Осипова Энзе Шарипзяновна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внебюджетная основа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052758"/>
                  </a:ext>
                </a:extLst>
              </a:tr>
              <a:tr h="40818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«Детский сад общеразвивающего вида «Сказка» НМР РТ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Сагитова Гузель Габдельнуровна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внебюджетная основа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6690182"/>
                  </a:ext>
                </a:extLst>
              </a:tr>
              <a:tr h="40818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«Детский сад общеразвивающего вида «Сказка» НМР РТ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Сагитова Гузель Габдельнуровна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внебюджетная основа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7124549"/>
                  </a:ext>
                </a:extLst>
              </a:tr>
              <a:tr h="40818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«Детский сад общеразвивающего вида «Сказка» НМР РТ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Салимова Адиля Хафизовна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внебюджетная основа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4632900"/>
                  </a:ext>
                </a:extLst>
              </a:tr>
              <a:tr h="40818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«Детский сад общеразвивающего вида «Сказка» НМР РТ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Салимова Адиля Хафизовна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внебюджетная основа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7447816"/>
                  </a:ext>
                </a:extLst>
              </a:tr>
              <a:tr h="40818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«Детский сад общеразвивающего вида «Сказка» НМР РТ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Саматова Алсу Радиковна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внебюджетная основа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8463873"/>
                  </a:ext>
                </a:extLst>
              </a:tr>
              <a:tr h="40818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МБДОУ «Детский сад общеразвивающего вида «Сказка» НМР РТ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Тузова Людмила Николаевна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внебюджетная основа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6068043"/>
                  </a:ext>
                </a:extLst>
              </a:tr>
            </a:tbl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1415480" y="170331"/>
            <a:ext cx="10009111" cy="9224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Обучение на </a:t>
            </a:r>
            <a:r>
              <a:rPr lang="ru-RU" sz="2800" b="1" dirty="0">
                <a:solidFill>
                  <a:srgbClr val="0070C0"/>
                </a:solidFill>
              </a:rPr>
              <a:t>внебюджетной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 основе на примере Нижнекамского МР</a:t>
            </a:r>
          </a:p>
        </p:txBody>
      </p:sp>
    </p:spTree>
    <p:extLst>
      <p:ext uri="{BB962C8B-B14F-4D97-AF65-F5344CB8AC3E}">
        <p14:creationId xmlns:p14="http://schemas.microsoft.com/office/powerpoint/2010/main" val="173220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-96865" y="0"/>
            <a:ext cx="12288865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28674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0793" y="0"/>
            <a:ext cx="61383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7099" y="158882"/>
            <a:ext cx="618225" cy="544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Rectangle 1"/>
          <p:cNvSpPr>
            <a:spLocks noChangeArrowheads="1"/>
          </p:cNvSpPr>
          <p:nvPr/>
        </p:nvSpPr>
        <p:spPr bwMode="auto">
          <a:xfrm>
            <a:off x="4009067" y="1704949"/>
            <a:ext cx="246280" cy="400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917" tIns="60958" rIns="121917" bIns="60958" anchor="ctr">
            <a:spAutoFit/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5413" y="1"/>
            <a:ext cx="10945216" cy="67710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Документы, регламентирующие дополнительное профессиональное образование работников образования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32667"/>
              </p:ext>
            </p:extLst>
          </p:nvPr>
        </p:nvGraphicFramePr>
        <p:xfrm>
          <a:off x="510707" y="896005"/>
          <a:ext cx="11554628" cy="5623560"/>
        </p:xfrm>
        <a:graphic>
          <a:graphicData uri="http://schemas.openxmlformats.org/drawingml/2006/table">
            <a:tbl>
              <a:tblPr firstRow="1" bandRow="1"/>
              <a:tblGrid>
                <a:gridCol w="11554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270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9pPr>
                    </a:lstStyle>
                    <a:p>
                      <a:pPr marL="342900" indent="-342900" algn="just">
                        <a:buAutoNum type="arabicPeriod"/>
                      </a:pPr>
                      <a:r>
                        <a:rPr lang="ru-RU" sz="1900" u="non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Федеральный закон от 29.12.2012 г. №273-ФЗ </a:t>
                      </a:r>
                      <a:r>
                        <a:rPr lang="ru-RU" sz="1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«Об образовании в Российской Федерации» </a:t>
                      </a:r>
                      <a:r>
                        <a:rPr lang="ru-RU" sz="19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(введен с 01 сентября 2013 года):</a:t>
                      </a:r>
                    </a:p>
                    <a:p>
                      <a:pPr marL="0" indent="0" algn="just">
                        <a:buNone/>
                      </a:pPr>
                      <a:endParaRPr lang="ru-RU" sz="1900" b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285750" indent="-285750" algn="just">
                        <a:buFont typeface="Wingdings" pitchFamily="2" charset="2"/>
                        <a:buChar char="ü"/>
                      </a:pPr>
                      <a:r>
                        <a:rPr lang="ru-RU" sz="1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ст.28. Компетенции, права,</a:t>
                      </a:r>
                      <a:r>
                        <a:rPr lang="ru-RU" sz="19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обязанности и ответственность ОО. </a:t>
                      </a:r>
                      <a:r>
                        <a:rPr lang="ru-RU" sz="1900" b="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 Компетенции относятся: … п.5. прием на работу работников, распределение должностных обязанносте</a:t>
                      </a:r>
                      <a:r>
                        <a:rPr lang="ru-RU" sz="19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й, </a:t>
                      </a:r>
                      <a:r>
                        <a:rPr lang="ru-RU" sz="1900" b="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создание условий и организация ДПО работников</a:t>
                      </a:r>
                      <a:r>
                        <a:rPr lang="ru-RU" sz="1900" b="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П.7 ОО несет ответств</a:t>
                      </a:r>
                      <a:r>
                        <a:rPr lang="ru-RU" sz="19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енность… за невыполнение или ненадлежащее выполнение функций, отнесенных к ее компетенции </a:t>
                      </a:r>
                      <a:endParaRPr lang="ru-RU" sz="19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just">
                        <a:buNone/>
                      </a:pPr>
                      <a:endParaRPr lang="ru-RU" sz="1900" b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marL="285750" indent="-285750" algn="just">
                        <a:buFont typeface="Wingdings" pitchFamily="2" charset="2"/>
                        <a:buChar char="ü"/>
                      </a:pPr>
                      <a:r>
                        <a:rPr lang="ru-RU" sz="1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ст.47. Правовой статус педагогических работников. </a:t>
                      </a:r>
                      <a:r>
                        <a:rPr lang="ru-RU" sz="19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П.5 Педагоги имеют следующие права</a:t>
                      </a:r>
                      <a:r>
                        <a:rPr lang="ru-RU" sz="19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  <a:r>
                        <a:rPr lang="ru-RU" sz="19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r>
                        <a:rPr lang="ru-RU" sz="1900" b="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900" b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дополнительное профессиональное образование по профилю педагогической деятельности не реже чем 1 раз в 3 года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endParaRPr lang="ru-RU" sz="1900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285750" indent="-285750" algn="just">
                        <a:buFont typeface="Wingdings" pitchFamily="2" charset="2"/>
                        <a:buChar char="ü"/>
                      </a:pPr>
                      <a:r>
                        <a:rPr lang="ru-RU" sz="19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ст.48. Обязанности и ответственность педагогических работников. </a:t>
                      </a:r>
                      <a:r>
                        <a:rPr lang="ru-RU" sz="19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П.1. Педработники обязаны: …7) </a:t>
                      </a:r>
                      <a:r>
                        <a:rPr lang="ru-RU" sz="1900" b="0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</a:t>
                      </a:r>
                      <a:r>
                        <a:rPr lang="ru-RU" sz="1900" b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истематически</a:t>
                      </a:r>
                      <a:r>
                        <a:rPr lang="ru-RU" sz="1900" b="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повышать свой профессиональный уровень. </a:t>
                      </a:r>
                      <a:r>
                        <a:rPr lang="ru-RU" sz="1900" b="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П.4. Педработники несут ответственность  за неисполнение или ненадлежащее исполнение возложенных на них обязанностей.</a:t>
                      </a:r>
                    </a:p>
                    <a:p>
                      <a:pPr marL="285750" indent="-285750" algn="just">
                        <a:buFont typeface="Wingdings" pitchFamily="2" charset="2"/>
                        <a:buChar char="ü"/>
                      </a:pPr>
                      <a:endParaRPr lang="ru-RU" sz="1900" b="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 algn="just">
                        <a:buFont typeface="Wingdings" pitchFamily="2" charset="2"/>
                        <a:buChar char="ü"/>
                      </a:pPr>
                      <a:r>
                        <a:rPr lang="ru-RU" sz="19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Ст.8 Полномочия органов государственной власти субъектов РФ в сфере образования. </a:t>
                      </a:r>
                      <a:r>
                        <a:rPr lang="ru-RU" sz="1900" b="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П.9. Организация предоставления дополнительного профессионального образования в государственных образовательных организациях субъектов РФ</a:t>
                      </a:r>
                      <a:endParaRPr lang="ru-RU" sz="19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98935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156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73913" y="1549714"/>
            <a:ext cx="4660343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dirty="0">
                <a:solidFill>
                  <a:schemeClr val="tx2">
                    <a:lumMod val="75000"/>
                  </a:schemeClr>
                </a:solidFill>
              </a:rPr>
              <a:t>Региональный реестр  программ повышения </a:t>
            </a:r>
          </a:p>
          <a:p>
            <a:r>
              <a:rPr lang="ru-RU" sz="2100" b="1" dirty="0">
                <a:solidFill>
                  <a:schemeClr val="tx2">
                    <a:lumMod val="75000"/>
                  </a:schemeClr>
                </a:solidFill>
              </a:rPr>
              <a:t>квалификации работников образования Республики Татарстан </a:t>
            </a: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</a:rPr>
              <a:t>на </a:t>
            </a:r>
            <a:r>
              <a:rPr lang="ru-RU" sz="2100" b="1" dirty="0">
                <a:solidFill>
                  <a:srgbClr val="C00000"/>
                </a:solidFill>
              </a:rPr>
              <a:t>2019 год </a:t>
            </a:r>
            <a:r>
              <a:rPr lang="ru-RU" sz="2100" b="1" dirty="0">
                <a:solidFill>
                  <a:schemeClr val="tx2">
                    <a:lumMod val="75000"/>
                  </a:schemeClr>
                </a:solidFill>
              </a:rPr>
              <a:t>утвержден приказом  </a:t>
            </a: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</a:rPr>
              <a:t>МОиН РТ от 29.11.2018 года №под-1773/18</a:t>
            </a:r>
            <a:endParaRPr lang="ru-RU" sz="21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30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11353" y="77089"/>
            <a:ext cx="1846821" cy="123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/>
          <a:srcRect l="23226" t="11500" r="42125" b="9401"/>
          <a:stretch/>
        </p:blipFill>
        <p:spPr>
          <a:xfrm>
            <a:off x="7447866" y="789981"/>
            <a:ext cx="4032448" cy="517803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15480" y="4390449"/>
            <a:ext cx="61124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Приказ размещен на официальном сайте МОиН РТ </a:t>
            </a:r>
          </a:p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 разделе: Персонифицированная модель ПК </a:t>
            </a: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962843" y="138880"/>
            <a:ext cx="9649072" cy="677229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О региональном реестре программ</a:t>
            </a:r>
          </a:p>
        </p:txBody>
      </p:sp>
    </p:spTree>
    <p:extLst>
      <p:ext uri="{BB962C8B-B14F-4D97-AF65-F5344CB8AC3E}">
        <p14:creationId xmlns:p14="http://schemas.microsoft.com/office/powerpoint/2010/main" val="376146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885"/>
            <a:ext cx="12192000" cy="6848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0" y="24885"/>
            <a:ext cx="1865813" cy="124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71463" y="1472960"/>
            <a:ext cx="10297144" cy="3780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2014 год – разработка и утверждение нормативных документов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2015 год - апробация новой модели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2016 год - реализация  новой модели в штатном режиме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2017 год – разработка и апробация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посткурсового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мониторинга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2018 год – внедрение ПКМ, разработка в ИС выдачи  электронного документа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2019 год – апробация выдачи электронного документа о повышении квалификации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559496" y="320563"/>
            <a:ext cx="10009111" cy="9224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Персонифицированная модель повышения квалификации в Республике Татарстан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06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8444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2506" y="44624"/>
            <a:ext cx="1728192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1424" y="989005"/>
            <a:ext cx="11038995" cy="906799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1900" dirty="0" smtClean="0">
                <a:solidFill>
                  <a:schemeClr val="tx2">
                    <a:lumMod val="75000"/>
                  </a:schemeClr>
                </a:solidFill>
              </a:rPr>
              <a:t>Подано на экспертизу  22 организациями 431 программа, экспертным советом рекомендовано для включения в региональный реестр 380 программ</a:t>
            </a:r>
          </a:p>
          <a:p>
            <a:endParaRPr lang="ru-RU" sz="19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9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900" dirty="0" smtClean="0">
                <a:solidFill>
                  <a:schemeClr val="tx2">
                    <a:lumMod val="75000"/>
                  </a:schemeClr>
                </a:solidFill>
              </a:rPr>
              <a:t>Подали заявления на повышение квалификации в 2018 году через </a:t>
            </a:r>
            <a:r>
              <a:rPr lang="en-US" sz="1900" dirty="0" smtClean="0">
                <a:solidFill>
                  <a:schemeClr val="tx2">
                    <a:lumMod val="75000"/>
                  </a:schemeClr>
                </a:solidFill>
              </a:rPr>
              <a:t>edu.tatar.ru</a:t>
            </a:r>
            <a:r>
              <a:rPr lang="ru-RU" sz="190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1900" b="1" dirty="0" smtClean="0">
                <a:solidFill>
                  <a:srgbClr val="C00000"/>
                </a:solidFill>
              </a:rPr>
              <a:t>18 818 </a:t>
            </a:r>
            <a:r>
              <a:rPr lang="ru-RU" sz="1900" dirty="0" smtClean="0">
                <a:solidFill>
                  <a:schemeClr val="tx2">
                    <a:lumMod val="75000"/>
                  </a:schemeClr>
                </a:solidFill>
              </a:rPr>
              <a:t>работников образования, в том числе </a:t>
            </a:r>
            <a:r>
              <a:rPr lang="ru-RU" sz="1900" b="1" dirty="0" smtClean="0">
                <a:solidFill>
                  <a:srgbClr val="002060"/>
                </a:solidFill>
              </a:rPr>
              <a:t>1100 </a:t>
            </a:r>
            <a:r>
              <a:rPr lang="ru-RU" sz="1900" dirty="0" smtClean="0">
                <a:solidFill>
                  <a:schemeClr val="tx2">
                    <a:lumMod val="75000"/>
                  </a:schemeClr>
                </a:solidFill>
              </a:rPr>
              <a:t>руководителей ОО</a:t>
            </a:r>
          </a:p>
          <a:p>
            <a:endParaRPr lang="ru-RU" sz="19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900" b="1" dirty="0" smtClean="0">
                <a:solidFill>
                  <a:schemeClr val="tx2">
                    <a:lumMod val="75000"/>
                  </a:schemeClr>
                </a:solidFill>
              </a:rPr>
              <a:t>Обучение будет проходить на базе 19 организаций ДПО:</a:t>
            </a:r>
          </a:p>
          <a:p>
            <a:pPr marL="342900" indent="-342900">
              <a:buFontTx/>
              <a:buChar char="-"/>
            </a:pPr>
            <a:r>
              <a:rPr lang="ru-RU" sz="1900" dirty="0" smtClean="0">
                <a:solidFill>
                  <a:schemeClr val="tx2">
                    <a:lumMod val="75000"/>
                  </a:schemeClr>
                </a:solidFill>
              </a:rPr>
              <a:t>78% педагогов выбрали программы КФУ, ИРО РТ, НГПУ</a:t>
            </a:r>
          </a:p>
          <a:p>
            <a:pPr marL="342900" indent="-342900">
              <a:buFontTx/>
              <a:buChar char="-"/>
            </a:pPr>
            <a:r>
              <a:rPr lang="ru-RU" sz="1900" dirty="0" smtClean="0">
                <a:solidFill>
                  <a:schemeClr val="tx2">
                    <a:lumMod val="75000"/>
                  </a:schemeClr>
                </a:solidFill>
              </a:rPr>
              <a:t>22% выбрали программы 16 других организаций</a:t>
            </a:r>
          </a:p>
          <a:p>
            <a:pPr marL="342900" indent="-342900"/>
            <a:endParaRPr lang="ru-RU" sz="19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R="0" indent="0" algn="just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i="1" u="sng" dirty="0" smtClean="0">
                <a:solidFill>
                  <a:srgbClr val="002060"/>
                </a:solidFill>
                <a:ea typeface="Times New Roman"/>
                <a:cs typeface="Arial" panose="020B0604020202020204" pitchFamily="34" charset="0"/>
              </a:rPr>
              <a:t>Новые модули: </a:t>
            </a:r>
            <a:endParaRPr lang="ru-RU" dirty="0" smtClean="0">
              <a:solidFill>
                <a:srgbClr val="44546A">
                  <a:lumMod val="75000"/>
                </a:srgb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Обязательно для всех категорий модуль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«Цифровые технологии в образовании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» 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(применительно к работе учителя, педагога)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в объеме 8 часов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Модули в дистанционном формате (16,24,36 часов):</a:t>
            </a:r>
          </a:p>
          <a:p>
            <a:pPr marL="285750" lvl="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педагогов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высшей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кв. категории – до 36 часов</a:t>
            </a:r>
          </a:p>
          <a:p>
            <a:pPr marL="285750" lvl="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педагогов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первой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кв. категории – до 24 часов</a:t>
            </a:r>
          </a:p>
          <a:p>
            <a:pPr marL="285750" lvl="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педагогов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без кв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категории – до 16 часов</a:t>
            </a:r>
          </a:p>
          <a:p>
            <a:pPr marL="342900" indent="-342900">
              <a:buFontTx/>
              <a:buChar char="-"/>
            </a:pPr>
            <a:endParaRPr lang="ru-RU" sz="19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ru-RU" sz="1900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9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900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9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900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9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900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9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900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1900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789648" y="55630"/>
            <a:ext cx="9649072" cy="677229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Объемы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повышения квалификации на 2019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год 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688" y="26120"/>
            <a:ext cx="12208444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Подготовка (обучение) педагогов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 по актуальным направлениям в 2019 году 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</a:t>
            </a:r>
            <a:r>
              <a:rPr lang="ru-RU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тьюторов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цифровым образовательным технологиям в объеме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36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часов - 1250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человек </a:t>
            </a:r>
            <a:r>
              <a:rPr lang="ru-RU" sz="1800" i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(далее- поддержка постоянно </a:t>
            </a:r>
            <a:r>
              <a:rPr lang="ru-RU" sz="18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действующими </a:t>
            </a:r>
            <a:r>
              <a:rPr lang="ru-RU" sz="1800" i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семинарами раз </a:t>
            </a:r>
            <a:r>
              <a:rPr lang="ru-RU" sz="18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квартал )</a:t>
            </a:r>
            <a:endParaRPr lang="ru-RU" sz="1800" i="1" dirty="0" smtClean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800" i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педагогов, имеющих </a:t>
            </a:r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низкие результаты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профессиональной деятельности (по предметам: математика/физика, химия/ биология, история/обществознание) в объеме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112 часов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400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человек </a:t>
            </a:r>
            <a:r>
              <a:rPr lang="ru-RU" sz="1800" i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(поэтапно в течение двух лет по 56 часов)</a:t>
            </a:r>
            <a:endParaRPr lang="ru-RU" sz="1800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Обучение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заместителей директоров по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воспитательной работе,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классных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руководителей по актуальным вопросам </a:t>
            </a:r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воспитания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 объеме от 36 часов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2506" y="44624"/>
            <a:ext cx="1728192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003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43" y="-11968"/>
            <a:ext cx="12208444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7194" y="1146563"/>
            <a:ext cx="1113723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/>
            <a:endParaRPr lang="ru-RU" sz="2000" b="1" dirty="0">
              <a:solidFill>
                <a:srgbClr val="A8246F"/>
              </a:solidFill>
              <a:ea typeface="Times New Roman"/>
              <a:cs typeface="Arial" panose="020B0604020202020204" pitchFamily="34" charset="0"/>
            </a:endParaRPr>
          </a:p>
          <a:p>
            <a:pPr defTabSz="1219170"/>
            <a:endParaRPr lang="ru-RU" sz="1200" b="1" dirty="0" smtClean="0">
              <a:solidFill>
                <a:srgbClr val="002060"/>
              </a:solidFill>
              <a:latin typeface="Calibri"/>
            </a:endParaRPr>
          </a:p>
          <a:p>
            <a:pPr defTabSz="1219170"/>
            <a:r>
              <a:rPr lang="ru-RU" sz="2000" b="1" dirty="0" smtClean="0">
                <a:solidFill>
                  <a:srgbClr val="002060"/>
                </a:solidFill>
                <a:cs typeface="Arial" pitchFamily="34" charset="0"/>
              </a:rPr>
              <a:t>Изменение подходов в ПК руководителей:</a:t>
            </a:r>
          </a:p>
          <a:p>
            <a:pPr marL="342900" indent="-342900" defTabSz="121917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cs typeface="Arial" pitchFamily="34" charset="0"/>
              </a:rPr>
              <a:t>оценка компетенций управленческой деятельности директоров школ по следующим направлениям: </a:t>
            </a:r>
            <a:r>
              <a:rPr lang="ru-RU" sz="2000" i="1" dirty="0" smtClean="0">
                <a:solidFill>
                  <a:srgbClr val="002060"/>
                </a:solidFill>
                <a:cs typeface="Arial" pitchFamily="34" charset="0"/>
              </a:rPr>
              <a:t>управление кадрами, процессами, ресурсами, результатами, информацией</a:t>
            </a:r>
            <a:endParaRPr lang="ru-RU" sz="1200" dirty="0" smtClean="0">
              <a:solidFill>
                <a:srgbClr val="002060"/>
              </a:solidFill>
              <a:cs typeface="Arial" pitchFamily="34" charset="0"/>
            </a:endParaRPr>
          </a:p>
          <a:p>
            <a:pPr marL="342900" indent="-342900" defTabSz="121917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cs typeface="Arial" pitchFamily="34" charset="0"/>
              </a:rPr>
              <a:t> взаимообучение директоров школ</a:t>
            </a:r>
            <a:endParaRPr lang="ru-RU" sz="1200" dirty="0" smtClean="0">
              <a:solidFill>
                <a:srgbClr val="002060"/>
              </a:solidFill>
              <a:cs typeface="Arial" pitchFamily="34" charset="0"/>
            </a:endParaRPr>
          </a:p>
          <a:p>
            <a:pPr marL="342900" indent="-342900" defTabSz="121917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cs typeface="Arial" pitchFamily="34" charset="0"/>
              </a:rPr>
              <a:t> наставничество  в деятельности руководителей школ</a:t>
            </a:r>
            <a:endParaRPr lang="ru-RU" sz="1200" dirty="0" smtClean="0">
              <a:solidFill>
                <a:srgbClr val="002060"/>
              </a:solidFill>
              <a:cs typeface="Arial" pitchFamily="34" charset="0"/>
            </a:endParaRPr>
          </a:p>
          <a:p>
            <a:pPr marL="342900" indent="-342900" defTabSz="121917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cs typeface="Arial" pitchFamily="34" charset="0"/>
              </a:rPr>
              <a:t> индивидуальные и групповые (численностью 5-6 чел) стажировки</a:t>
            </a:r>
          </a:p>
          <a:p>
            <a:pPr marL="342900" indent="-342900" defTabSz="121917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ru-RU" sz="1200" dirty="0" smtClean="0">
              <a:solidFill>
                <a:srgbClr val="002060"/>
              </a:solidFill>
              <a:cs typeface="Arial" pitchFamily="34" charset="0"/>
            </a:endParaRPr>
          </a:p>
          <a:p>
            <a:pPr marL="342900" indent="-342900" defTabSz="121917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cs typeface="Arial" pitchFamily="34" charset="0"/>
              </a:rPr>
              <a:t> итоговая аттестация: публичная защита проекта с финансовым обоснованием перед своим коллективом или  перед комиссией  организации ДПО с участием представителей МОиН РТ, учредителя ОО</a:t>
            </a:r>
            <a:endParaRPr lang="ru-RU" sz="2000" dirty="0">
              <a:solidFill>
                <a:srgbClr val="002060"/>
              </a:solidFill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473764"/>
              </p:ext>
            </p:extLst>
          </p:nvPr>
        </p:nvGraphicFramePr>
        <p:xfrm>
          <a:off x="1907802" y="256727"/>
          <a:ext cx="10756669" cy="586300"/>
        </p:xfrm>
        <a:graphic>
          <a:graphicData uri="http://schemas.openxmlformats.org/drawingml/2006/table">
            <a:tbl>
              <a:tblPr/>
              <a:tblGrid>
                <a:gridCol w="10756669">
                  <a:extLst>
                    <a:ext uri="{9D8B030D-6E8A-4147-A177-3AD203B41FA5}">
                      <a16:colId xmlns:a16="http://schemas.microsoft.com/office/drawing/2014/main" val="1800847061"/>
                    </a:ext>
                  </a:extLst>
                </a:gridCol>
              </a:tblGrid>
              <a:tr h="586300">
                <a:tc>
                  <a:txBody>
                    <a:bodyPr/>
                    <a:lstStyle/>
                    <a:p>
                      <a:pPr marL="50800" marR="2136775" indent="469900" algn="ctr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Повышение квалификации управленческих кадров </a:t>
                      </a:r>
                    </a:p>
                    <a:p>
                      <a:pPr marL="50800" marR="2136775" indent="469900" algn="ctr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в 2019 году</a:t>
                      </a:r>
                      <a:endParaRPr lang="ru-RU" sz="24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700872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39350" y="35092"/>
            <a:ext cx="247844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>
                <a:solidFill>
                  <a:srgbClr val="FF0000"/>
                </a:solidFill>
                <a:latin typeface="Arial" panose="020B0604020202020204" pitchFamily="34" charset="0"/>
              </a:rPr>
              <a:t/>
            </a:r>
            <a:br>
              <a:rPr lang="ru-RU" altLang="ru-RU" sz="2400">
                <a:solidFill>
                  <a:srgbClr val="FF0000"/>
                </a:solidFill>
                <a:latin typeface="Arial" panose="020B0604020202020204" pitchFamily="34" charset="0"/>
              </a:rPr>
            </a:br>
            <a:endParaRPr lang="ru-RU" altLang="ru-RU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2506" y="44624"/>
            <a:ext cx="1532016" cy="102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03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44" y="1"/>
            <a:ext cx="12208444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555" y="2428781"/>
            <a:ext cx="6192688" cy="1936323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ru-RU" sz="2400" b="1" dirty="0" smtClean="0"/>
              <a:t>Приказ МОиН РТ от 22.01.2019  №под-73/19 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tx2"/>
                </a:solidFill>
              </a:rPr>
              <a:t>«Об апробации выдачи электронного документа (выписка из электронного реестра) о повышении квалификации на портале «Электронное образование в Республике Татарстан» в 2019 году</a:t>
            </a:r>
          </a:p>
        </p:txBody>
      </p:sp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2506" y="44624"/>
            <a:ext cx="1348953" cy="89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 cstate="print"/>
          <a:srcRect l="29300" t="8901" r="29538" b="4237"/>
          <a:stretch/>
        </p:blipFill>
        <p:spPr>
          <a:xfrm>
            <a:off x="6816080" y="763346"/>
            <a:ext cx="4824536" cy="5617981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541029"/>
              </p:ext>
            </p:extLst>
          </p:nvPr>
        </p:nvGraphicFramePr>
        <p:xfrm>
          <a:off x="1134623" y="177047"/>
          <a:ext cx="11280576" cy="586300"/>
        </p:xfrm>
        <a:graphic>
          <a:graphicData uri="http://schemas.openxmlformats.org/drawingml/2006/table">
            <a:tbl>
              <a:tblPr/>
              <a:tblGrid>
                <a:gridCol w="11280576">
                  <a:extLst>
                    <a:ext uri="{9D8B030D-6E8A-4147-A177-3AD203B41FA5}">
                      <a16:colId xmlns:a16="http://schemas.microsoft.com/office/drawing/2014/main" val="1800847061"/>
                    </a:ext>
                  </a:extLst>
                </a:gridCol>
              </a:tblGrid>
              <a:tr h="586300">
                <a:tc>
                  <a:txBody>
                    <a:bodyPr/>
                    <a:lstStyle/>
                    <a:p>
                      <a:pPr marL="50800" marR="2136775" indent="469900" algn="ctr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Апробация выдачи электронного документа о ПК</a:t>
                      </a:r>
                      <a:endParaRPr lang="ru-RU" sz="24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700872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80438" y="4365104"/>
            <a:ext cx="61124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Приказ размещен на официальном сайте МОиН РТ </a:t>
            </a:r>
          </a:p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 разделе: Персонифицированная модель ПК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072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44" y="0"/>
            <a:ext cx="12208444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2506" y="44624"/>
            <a:ext cx="1813173" cy="1208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255157"/>
              </p:ext>
            </p:extLst>
          </p:nvPr>
        </p:nvGraphicFramePr>
        <p:xfrm>
          <a:off x="551384" y="1945554"/>
          <a:ext cx="11305256" cy="3961430"/>
        </p:xfrm>
        <a:graphic>
          <a:graphicData uri="http://schemas.openxmlformats.org/drawingml/2006/table">
            <a:tbl>
              <a:tblPr firstRow="1" firstCol="1" bandRow="1"/>
              <a:tblGrid>
                <a:gridCol w="5976664">
                  <a:extLst>
                    <a:ext uri="{9D8B030D-6E8A-4147-A177-3AD203B41FA5}">
                      <a16:colId xmlns:a16="http://schemas.microsoft.com/office/drawing/2014/main" val="3818795167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214136582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3618476174"/>
                    </a:ext>
                  </a:extLst>
                </a:gridCol>
              </a:tblGrid>
              <a:tr h="33131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Наименование этапа </a:t>
                      </a:r>
                    </a:p>
                  </a:txBody>
                  <a:tcPr marL="46928" marR="469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Дата реализации </a:t>
                      </a: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Ответственные за реализацию</a:t>
                      </a: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0257376"/>
                  </a:ext>
                </a:extLst>
              </a:tr>
              <a:tr h="5104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none" kern="12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Прохождение повышения квалификации </a:t>
                      </a:r>
                    </a:p>
                  </a:txBody>
                  <a:tcPr marL="46928" marR="469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даты повышения квалификации согласно утвержденным планам-графикам организации</a:t>
                      </a: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Организация </a:t>
                      </a:r>
                      <a:r>
                        <a:rPr lang="ru-RU" sz="1400" b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ДПО</a:t>
                      </a:r>
                      <a:endParaRPr lang="ru-RU" sz="1400" b="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Педагогический работник </a:t>
                      </a: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3253567"/>
                  </a:ext>
                </a:extLst>
              </a:tr>
              <a:tr h="4810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Присвоение номера электронного документа </a:t>
                      </a:r>
                      <a:r>
                        <a:rPr lang="ru-RU" sz="14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 повышении квалификации на портале «Электронное образование Республики Татарстан</a:t>
                      </a:r>
                      <a:r>
                        <a:rPr lang="ru-RU" sz="14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928" marR="469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последний день завершения обучения</a:t>
                      </a: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Оператор образовательной организации </a:t>
                      </a:r>
                      <a:r>
                        <a:rPr lang="ru-RU" sz="1400" b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ДПО</a:t>
                      </a:r>
                      <a:endParaRPr lang="ru-RU" sz="1400" b="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1231962"/>
                  </a:ext>
                </a:extLst>
              </a:tr>
              <a:tr h="912045">
                <a:tc>
                  <a:txBody>
                    <a:bodyPr/>
                    <a:lstStyle/>
                    <a:p>
                      <a:pPr marR="25400" algn="just"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Прохождение </a:t>
                      </a:r>
                      <a:r>
                        <a:rPr lang="ru-RU" sz="1400" b="1" kern="1200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посткурсового</a:t>
                      </a:r>
                      <a:r>
                        <a:rPr lang="ru-RU" sz="1400" b="1" kern="12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мониторинга </a:t>
                      </a:r>
                      <a:r>
                        <a:rPr lang="ru-RU" sz="14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(оценка качества) в форме анкетирования и тестирования в личном кабинете на портале «Электронное образование Республики Татарстан» в целях предоставления информации о достигнутых результатах обучения (приобретенных компетенциях) и получения электронного документа о повышении </a:t>
                      </a:r>
                      <a:r>
                        <a:rPr lang="ru-RU" sz="14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квалификации</a:t>
                      </a:r>
                    </a:p>
                    <a:p>
                      <a:pPr marR="25400" algn="just"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928" marR="469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 течение 10 дней после прохождения повышения квалификации</a:t>
                      </a: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Педагогический работник </a:t>
                      </a: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2503568"/>
                  </a:ext>
                </a:extLst>
              </a:tr>
              <a:tr h="547670">
                <a:tc>
                  <a:txBody>
                    <a:bodyPr/>
                    <a:lstStyle/>
                    <a:p>
                      <a:pPr marR="12700" algn="just">
                        <a:spcAft>
                          <a:spcPts val="0"/>
                        </a:spcAft>
                        <a:tabLst>
                          <a:tab pos="1022985" algn="l"/>
                        </a:tabLst>
                      </a:pPr>
                      <a:r>
                        <a:rPr lang="ru-RU" sz="1400" b="1" kern="12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Распечатка электронного документа </a:t>
                      </a:r>
                      <a:r>
                        <a:rPr lang="ru-RU" sz="1400" b="1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(выписки из электронного реестра) о повышении квалификации </a:t>
                      </a:r>
                    </a:p>
                  </a:txBody>
                  <a:tcPr marL="46928" marR="469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 результатам прохождения посткурсового мониторинга</a:t>
                      </a: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Педагогический работник</a:t>
                      </a: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1819890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071037"/>
              </p:ext>
            </p:extLst>
          </p:nvPr>
        </p:nvGraphicFramePr>
        <p:xfrm>
          <a:off x="2135561" y="332656"/>
          <a:ext cx="9145016" cy="864096"/>
        </p:xfrm>
        <a:graphic>
          <a:graphicData uri="http://schemas.openxmlformats.org/drawingml/2006/table">
            <a:tbl>
              <a:tblPr/>
              <a:tblGrid>
                <a:gridCol w="9145016">
                  <a:extLst>
                    <a:ext uri="{9D8B030D-6E8A-4147-A177-3AD203B41FA5}">
                      <a16:colId xmlns:a16="http://schemas.microsoft.com/office/drawing/2014/main" val="1800847061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marL="50800" marR="2136775" indent="469900" algn="ctr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Этапы проведения апробации выдачи электронного документа о ПК</a:t>
                      </a:r>
                      <a:endParaRPr lang="ru-RU" sz="24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700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810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43" y="-11968"/>
            <a:ext cx="12208444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0957" y="1600200"/>
            <a:ext cx="80500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2506" y="44624"/>
            <a:ext cx="1813173" cy="1208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938007"/>
              </p:ext>
            </p:extLst>
          </p:nvPr>
        </p:nvGraphicFramePr>
        <p:xfrm>
          <a:off x="1474281" y="355865"/>
          <a:ext cx="10756669" cy="586300"/>
        </p:xfrm>
        <a:graphic>
          <a:graphicData uri="http://schemas.openxmlformats.org/drawingml/2006/table">
            <a:tbl>
              <a:tblPr/>
              <a:tblGrid>
                <a:gridCol w="10756669">
                  <a:extLst>
                    <a:ext uri="{9D8B030D-6E8A-4147-A177-3AD203B41FA5}">
                      <a16:colId xmlns:a16="http://schemas.microsoft.com/office/drawing/2014/main" val="1800847061"/>
                    </a:ext>
                  </a:extLst>
                </a:gridCol>
              </a:tblGrid>
              <a:tr h="586300">
                <a:tc>
                  <a:txBody>
                    <a:bodyPr/>
                    <a:lstStyle/>
                    <a:p>
                      <a:pPr marL="50800" marR="2136775" indent="469900" algn="ctr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3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Удостоверение о ПК </a:t>
                      </a:r>
                      <a:endParaRPr lang="ru-RU" sz="32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700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955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43" y="-11968"/>
            <a:ext cx="12208444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2506" y="44624"/>
            <a:ext cx="1512168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4" cstate="print"/>
          <a:srcRect l="41036" t="5188" r="25622" b="54607"/>
          <a:stretch/>
        </p:blipFill>
        <p:spPr bwMode="auto">
          <a:xfrm>
            <a:off x="1343472" y="692696"/>
            <a:ext cx="8712968" cy="51125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4588329"/>
              </p:ext>
            </p:extLst>
          </p:nvPr>
        </p:nvGraphicFramePr>
        <p:xfrm>
          <a:off x="1199456" y="255530"/>
          <a:ext cx="10756669" cy="586300"/>
        </p:xfrm>
        <a:graphic>
          <a:graphicData uri="http://schemas.openxmlformats.org/drawingml/2006/table">
            <a:tbl>
              <a:tblPr/>
              <a:tblGrid>
                <a:gridCol w="10756669">
                  <a:extLst>
                    <a:ext uri="{9D8B030D-6E8A-4147-A177-3AD203B41FA5}">
                      <a16:colId xmlns:a16="http://schemas.microsoft.com/office/drawing/2014/main" val="1800847061"/>
                    </a:ext>
                  </a:extLst>
                </a:gridCol>
              </a:tblGrid>
              <a:tr h="586300">
                <a:tc>
                  <a:txBody>
                    <a:bodyPr/>
                    <a:lstStyle/>
                    <a:p>
                      <a:pPr marL="50800" marR="2136775" indent="469900" algn="ctr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32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Выписка из электронного реестра</a:t>
                      </a:r>
                      <a:endParaRPr lang="ru-RU" sz="32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700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600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ФИС ФРДО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Постановление Правительства РФ от 26.08.2013 №729 </a:t>
            </a:r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 федеральной информационной системе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«ФЕДЕРАЛЬНЫЙ РЕЕСТР СВЕДЕНИЙ О ДОКУМЕНТАХ ОБ ОБРАЗОВАНИИ И (ИЛИ) О КВАЛИФИКАЦИИ, ДОКУМЕНТАХ ОБ ОБУЧЕНИИ»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ФИС ФРДО)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ФУНКЦИОНАЛЬНЫЙ ПРОГРАММНЫЙ МОДУЛЬ ПО УЧЕТУ СВЕДЕНИЙ 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ДОКУМЕНТАХ О ДОПОЛНИТЕЛЬНОМ ПРОФЕССИОНАЛЬНОМ ОБРАЗОВАНИИ 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(Модуль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 для обеспечения сбора данных о дополнительном профессиональном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39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10701" t="23181" r="29149" b="13621"/>
          <a:stretch/>
        </p:blipFill>
        <p:spPr>
          <a:xfrm>
            <a:off x="631839" y="194120"/>
            <a:ext cx="10921254" cy="645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48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995"/>
            <a:ext cx="12192000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l="22368" t="21277" r="21978" b="10861"/>
          <a:stretch/>
        </p:blipFill>
        <p:spPr>
          <a:xfrm>
            <a:off x="1295467" y="49917"/>
            <a:ext cx="9601067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61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5" y="23406"/>
            <a:ext cx="1219303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5648" y="1540131"/>
            <a:ext cx="10411755" cy="1015659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Подали заявления на ПК в 2018 году через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edu.tatar.ru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</a:p>
          <a:p>
            <a:r>
              <a:rPr lang="ru-RU" sz="3700" b="1" dirty="0" smtClean="0">
                <a:solidFill>
                  <a:srgbClr val="C00000"/>
                </a:solidFill>
              </a:rPr>
              <a:t>19 814 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</a:rPr>
              <a:t>работников образования, из них </a:t>
            </a:r>
            <a:r>
              <a:rPr lang="ru-RU" sz="2100" dirty="0" smtClean="0">
                <a:solidFill>
                  <a:srgbClr val="FF0000"/>
                </a:solidFill>
              </a:rPr>
              <a:t>1 393 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</a:rPr>
              <a:t>на программы руководителей</a:t>
            </a:r>
            <a:endParaRPr lang="ru-RU" sz="21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22875" y="2708920"/>
            <a:ext cx="11089749" cy="1969766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Дошкольные образование - </a:t>
            </a:r>
            <a:r>
              <a:rPr lang="ru-RU" sz="2400" i="1" dirty="0">
                <a:solidFill>
                  <a:srgbClr val="C00000"/>
                </a:solidFill>
              </a:rPr>
              <a:t>(32,5</a:t>
            </a:r>
            <a:r>
              <a:rPr lang="ru-RU" sz="2400" i="1" dirty="0" smtClean="0">
                <a:solidFill>
                  <a:srgbClr val="C00000"/>
                </a:solidFill>
              </a:rPr>
              <a:t>%) </a:t>
            </a:r>
            <a:r>
              <a:rPr lang="ru-RU" sz="2400" b="1" dirty="0" smtClean="0">
                <a:solidFill>
                  <a:srgbClr val="0070C0"/>
                </a:solidFill>
              </a:rPr>
              <a:t>6 432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чел. </a:t>
            </a:r>
          </a:p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Общее образование, включая специальное (коррекционное) и кадетское образование - </a:t>
            </a:r>
            <a:r>
              <a:rPr lang="ru-RU" sz="2400" i="1" dirty="0">
                <a:solidFill>
                  <a:srgbClr val="C00000"/>
                </a:solidFill>
              </a:rPr>
              <a:t>(58</a:t>
            </a:r>
            <a:r>
              <a:rPr lang="ru-RU" sz="2400" i="1" dirty="0" smtClean="0">
                <a:solidFill>
                  <a:srgbClr val="C00000"/>
                </a:solidFill>
              </a:rPr>
              <a:t>%) </a:t>
            </a:r>
            <a:r>
              <a:rPr lang="ru-RU" sz="2400" b="1" dirty="0" smtClean="0">
                <a:solidFill>
                  <a:srgbClr val="0070C0"/>
                </a:solidFill>
              </a:rPr>
              <a:t>11 515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чел.</a:t>
            </a:r>
          </a:p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Дополнительное образование детей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- </a:t>
            </a:r>
            <a:r>
              <a:rPr lang="ru-RU" sz="2400" i="1" dirty="0" smtClean="0">
                <a:solidFill>
                  <a:srgbClr val="C00000"/>
                </a:solidFill>
              </a:rPr>
              <a:t>(4,5%)</a:t>
            </a:r>
            <a:r>
              <a:rPr lang="ru-RU" sz="2400" b="1" dirty="0">
                <a:solidFill>
                  <a:srgbClr val="0070C0"/>
                </a:solidFill>
              </a:rPr>
              <a:t> 873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чел</a:t>
            </a:r>
            <a:endParaRPr lang="ru-RU" sz="2000" i="1" dirty="0">
              <a:solidFill>
                <a:srgbClr val="C00000"/>
              </a:solidFill>
            </a:endParaRPr>
          </a:p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Профессиональное образование -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i="1" dirty="0">
                <a:solidFill>
                  <a:srgbClr val="C00000"/>
                </a:solidFill>
              </a:rPr>
              <a:t>(5</a:t>
            </a:r>
            <a:r>
              <a:rPr lang="ru-RU" sz="2400" i="1" dirty="0" smtClean="0">
                <a:solidFill>
                  <a:srgbClr val="C00000"/>
                </a:solidFill>
              </a:rPr>
              <a:t>%) </a:t>
            </a:r>
            <a:r>
              <a:rPr lang="ru-RU" sz="2400" b="1" dirty="0" smtClean="0">
                <a:solidFill>
                  <a:srgbClr val="0070C0"/>
                </a:solidFill>
              </a:rPr>
              <a:t>994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чел. </a:t>
            </a:r>
            <a:endParaRPr lang="ru-RU" sz="2000" i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2875" y="5153132"/>
            <a:ext cx="7117007" cy="1477323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Обучение организовано на базе 18 организаций: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</a:rPr>
              <a:t>79% педагогов выбрали программы КФУ, ИРО РТ, НГПУ</a:t>
            </a:r>
          </a:p>
          <a:p>
            <a:r>
              <a:rPr lang="ru-RU" sz="2000" i="1" dirty="0" smtClean="0">
                <a:solidFill>
                  <a:schemeClr val="tx2">
                    <a:lumMod val="75000"/>
                  </a:schemeClr>
                </a:solidFill>
              </a:rPr>
              <a:t>-21% выбрали программы 15 других организаций</a:t>
            </a:r>
          </a:p>
          <a:p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9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0" y="23406"/>
            <a:ext cx="1868031" cy="124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559496" y="320563"/>
            <a:ext cx="10009111" cy="9224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Реализация программ повышения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квалификации в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2018 году</a:t>
            </a:r>
          </a:p>
        </p:txBody>
      </p:sp>
    </p:spTree>
    <p:extLst>
      <p:ext uri="{BB962C8B-B14F-4D97-AF65-F5344CB8AC3E}">
        <p14:creationId xmlns:p14="http://schemas.microsoft.com/office/powerpoint/2010/main" val="359758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46" y="0"/>
            <a:ext cx="1219303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550690"/>
              </p:ext>
            </p:extLst>
          </p:nvPr>
        </p:nvGraphicFramePr>
        <p:xfrm>
          <a:off x="824609" y="2756925"/>
          <a:ext cx="10577537" cy="265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775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60320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ts val="1300"/>
                        </a:lnSpc>
                        <a:buFont typeface="Wingdings" pitchFamily="2" charset="2"/>
                        <a:buChar char="ü"/>
                      </a:pPr>
                      <a:r>
                        <a:rPr lang="ru-RU" sz="21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«</a:t>
                      </a:r>
                      <a:r>
                        <a:rPr lang="ru-RU" sz="19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Учитель-эксперт»:</a:t>
                      </a:r>
                      <a:r>
                        <a:rPr lang="ru-RU" sz="1900" b="0" baseline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9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подали 210 </a:t>
                      </a:r>
                      <a:r>
                        <a:rPr lang="ru-RU" sz="19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– </a:t>
                      </a:r>
                      <a:r>
                        <a:rPr lang="ru-RU" sz="1900" b="0" baseline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900" b="0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отобрано</a:t>
                      </a:r>
                      <a:r>
                        <a:rPr lang="ru-RU" sz="1900" b="0" baseline="0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900" b="0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108 педагогов </a:t>
                      </a:r>
                      <a:r>
                        <a:rPr lang="ru-RU" sz="19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/</a:t>
                      </a:r>
                      <a:r>
                        <a:rPr lang="ru-RU" sz="19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10 000 рублей ежемесячно/</a:t>
                      </a:r>
                    </a:p>
                    <a:p>
                      <a:pPr marL="342900" indent="-342900" algn="l">
                        <a:lnSpc>
                          <a:spcPts val="1300"/>
                        </a:lnSpc>
                        <a:buFont typeface="Wingdings" pitchFamily="2" charset="2"/>
                        <a:buChar char="ü"/>
                      </a:pPr>
                      <a:endParaRPr lang="ru-RU" sz="1900" b="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  <a:p>
                      <a:pPr marL="342900" indent="-342900" algn="l">
                        <a:lnSpc>
                          <a:spcPts val="1300"/>
                        </a:lnSpc>
                        <a:buFont typeface="Wingdings" pitchFamily="2" charset="2"/>
                        <a:buChar char="ü"/>
                      </a:pPr>
                      <a:r>
                        <a:rPr lang="ru-RU" sz="19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«Учитель- наставник»: </a:t>
                      </a:r>
                      <a:r>
                        <a:rPr lang="ru-RU" sz="19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подали 625</a:t>
                      </a:r>
                      <a:r>
                        <a:rPr lang="ru-RU" sz="19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– </a:t>
                      </a:r>
                      <a:r>
                        <a:rPr lang="ru-RU" sz="1900" b="0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отобрано 150 педагогов </a:t>
                      </a:r>
                      <a:r>
                        <a:rPr lang="ru-RU" sz="19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/</a:t>
                      </a:r>
                      <a:r>
                        <a:rPr lang="ru-RU" sz="19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8 000 рублей ежемесячно/</a:t>
                      </a:r>
                    </a:p>
                    <a:p>
                      <a:pPr marL="342900" indent="-342900" algn="l">
                        <a:lnSpc>
                          <a:spcPts val="1300"/>
                        </a:lnSpc>
                        <a:buFont typeface="Wingdings" pitchFamily="2" charset="2"/>
                        <a:buChar char="ü"/>
                      </a:pPr>
                      <a:endParaRPr lang="ru-RU" sz="19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</a:endParaRPr>
                    </a:p>
                    <a:p>
                      <a:pPr marL="342900" indent="-342900">
                        <a:lnSpc>
                          <a:spcPts val="1300"/>
                        </a:lnSpc>
                        <a:buFont typeface="Wingdings" pitchFamily="2" charset="2"/>
                        <a:buChar char="ü"/>
                      </a:pPr>
                      <a:r>
                        <a:rPr lang="ru-RU" sz="19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«Учитель- мастер»: </a:t>
                      </a:r>
                      <a:r>
                        <a:rPr lang="ru-RU" sz="19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подали 418 </a:t>
                      </a:r>
                      <a:r>
                        <a:rPr lang="ru-RU" sz="19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– </a:t>
                      </a:r>
                      <a:r>
                        <a:rPr lang="ru-RU" sz="1900" b="0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отобрано 250 педагогов </a:t>
                      </a:r>
                      <a:r>
                        <a:rPr lang="ru-RU" sz="19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/</a:t>
                      </a:r>
                      <a:r>
                        <a:rPr lang="ru-RU" sz="19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5 000 рублей ежемесячно/</a:t>
                      </a:r>
                    </a:p>
                    <a:p>
                      <a:pPr marL="342900" indent="-342900">
                        <a:lnSpc>
                          <a:spcPts val="1300"/>
                        </a:lnSpc>
                        <a:buFont typeface="Wingdings" pitchFamily="2" charset="2"/>
                        <a:buChar char="ü"/>
                      </a:pPr>
                      <a:endParaRPr lang="ru-RU" sz="1900" b="0" dirty="0" smtClean="0">
                        <a:solidFill>
                          <a:srgbClr val="002060"/>
                        </a:solidFill>
                        <a:latin typeface="+mn-lt"/>
                        <a:cs typeface="Times New Roman" pitchFamily="18" charset="0"/>
                      </a:endParaRPr>
                    </a:p>
                    <a:p>
                      <a:pPr marL="342900" indent="-342900">
                        <a:lnSpc>
                          <a:spcPts val="1300"/>
                        </a:lnSpc>
                        <a:buFont typeface="Wingdings" pitchFamily="2" charset="2"/>
                        <a:buChar char="ü"/>
                      </a:pPr>
                      <a:r>
                        <a:rPr lang="ru-RU" sz="19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«Старший учитель»: </a:t>
                      </a:r>
                      <a:r>
                        <a:rPr lang="ru-RU" sz="1900" b="1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cs typeface="Times New Roman" pitchFamily="18" charset="0"/>
                        </a:rPr>
                        <a:t>п</a:t>
                      </a:r>
                      <a:r>
                        <a:rPr lang="ru-RU" sz="19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cs typeface="Times New Roman" pitchFamily="18" charset="0"/>
                        </a:rPr>
                        <a:t>одали 396 </a:t>
                      </a:r>
                      <a:r>
                        <a:rPr lang="ru-RU" sz="19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– </a:t>
                      </a:r>
                      <a:r>
                        <a:rPr lang="ru-RU" sz="1900" b="0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отобрано 200 педагогов </a:t>
                      </a:r>
                      <a:r>
                        <a:rPr lang="ru-RU" sz="1900" b="0" dirty="0" smtClean="0">
                          <a:solidFill>
                            <a:srgbClr val="002060"/>
                          </a:solidFill>
                          <a:latin typeface="+mn-lt"/>
                          <a:cs typeface="Times New Roman" pitchFamily="18" charset="0"/>
                        </a:rPr>
                        <a:t>/</a:t>
                      </a:r>
                      <a:r>
                        <a:rPr lang="ru-RU" sz="19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4 000 рублей ежемесячно/</a:t>
                      </a:r>
                    </a:p>
                    <a:p>
                      <a:pPr marL="0" indent="0">
                        <a:buFont typeface="Wingdings" pitchFamily="2" charset="2"/>
                        <a:buNone/>
                      </a:pPr>
                      <a:endParaRPr lang="ru-RU" sz="21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+mn-cs"/>
                      </a:endParaRPr>
                    </a:p>
                    <a:p>
                      <a:pPr marL="0" indent="0">
                        <a:buFont typeface="Wingdings" pitchFamily="2" charset="2"/>
                        <a:buNone/>
                      </a:pPr>
                      <a:endParaRPr lang="ru-RU" sz="12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cs typeface="Times New Roman" pitchFamily="18" charset="0"/>
                      </a:endParaRPr>
                    </a:p>
                    <a:p>
                      <a:pPr marL="0" indent="0">
                        <a:lnSpc>
                          <a:spcPts val="2300"/>
                        </a:lnSpc>
                        <a:buFont typeface="Wingdings" pitchFamily="2" charset="2"/>
                        <a:buNone/>
                      </a:pPr>
                      <a:r>
                        <a:rPr lang="ru-RU" sz="2100" b="1" i="1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  Всего </a:t>
                      </a:r>
                      <a:r>
                        <a:rPr lang="ru-RU" sz="21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подали</a:t>
                      </a:r>
                      <a:r>
                        <a:rPr lang="ru-RU" sz="2100" b="1" i="1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21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1649</a:t>
                      </a:r>
                      <a:r>
                        <a:rPr lang="ru-RU" sz="2100" b="1" i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/</a:t>
                      </a:r>
                      <a:r>
                        <a:rPr lang="ru-RU" sz="2100" b="1" i="1" dirty="0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отобрано: 708 </a:t>
                      </a:r>
                      <a:r>
                        <a:rPr lang="ru-RU" sz="2100" b="1" i="1" dirty="0" err="1" smtClean="0">
                          <a:solidFill>
                            <a:srgbClr val="C00000"/>
                          </a:solidFill>
                          <a:latin typeface="+mn-lt"/>
                          <a:cs typeface="Times New Roman" pitchFamily="18" charset="0"/>
                        </a:rPr>
                        <a:t>грантополучателей</a:t>
                      </a:r>
                      <a:endParaRPr lang="ru-RU" sz="2100" b="1" i="1" dirty="0" smtClean="0">
                        <a:solidFill>
                          <a:srgbClr val="C00000"/>
                        </a:solidFill>
                        <a:latin typeface="+mn-lt"/>
                        <a:cs typeface="Times New Roman" pitchFamily="18" charset="0"/>
                      </a:endParaRPr>
                    </a:p>
                    <a:p>
                      <a:pPr marL="0" indent="0">
                        <a:lnSpc>
                          <a:spcPts val="2300"/>
                        </a:lnSpc>
                        <a:buFont typeface="Wingdings" pitchFamily="2" charset="2"/>
                        <a:buNone/>
                      </a:pPr>
                      <a:endParaRPr lang="ru-RU" sz="2100" b="1" i="1" baseline="0" dirty="0" smtClean="0">
                        <a:solidFill>
                          <a:srgbClr val="009900"/>
                        </a:solidFill>
                        <a:latin typeface="+mn-lt"/>
                        <a:cs typeface="Times New Roman" pitchFamily="18" charset="0"/>
                      </a:endParaRPr>
                    </a:p>
                    <a:p>
                      <a:pPr marL="0" indent="0">
                        <a:lnSpc>
                          <a:spcPts val="2300"/>
                        </a:lnSpc>
                        <a:buFont typeface="Wingdings" pitchFamily="2" charset="2"/>
                        <a:buNone/>
                      </a:pPr>
                      <a:r>
                        <a:rPr lang="ru-RU" sz="2100" b="1" i="1" baseline="0" dirty="0" smtClean="0">
                          <a:solidFill>
                            <a:srgbClr val="009900"/>
                          </a:solidFill>
                          <a:latin typeface="+mn-lt"/>
                          <a:cs typeface="Times New Roman" pitchFamily="18" charset="0"/>
                        </a:rPr>
                        <a:t>Отчет </a:t>
                      </a:r>
                      <a:r>
                        <a:rPr lang="ru-RU" sz="2100" b="1" i="1" baseline="0" dirty="0" err="1" smtClean="0">
                          <a:solidFill>
                            <a:srgbClr val="009900"/>
                          </a:solidFill>
                          <a:latin typeface="+mn-lt"/>
                          <a:cs typeface="Times New Roman" pitchFamily="18" charset="0"/>
                        </a:rPr>
                        <a:t>грантополучателей</a:t>
                      </a:r>
                      <a:r>
                        <a:rPr lang="ru-RU" sz="2100" b="1" i="1" baseline="0" dirty="0" smtClean="0">
                          <a:solidFill>
                            <a:srgbClr val="009900"/>
                          </a:solidFill>
                          <a:latin typeface="+mn-lt"/>
                          <a:cs typeface="Times New Roman" pitchFamily="18" charset="0"/>
                        </a:rPr>
                        <a:t> планируется в мае 2019г. по «зонам»</a:t>
                      </a:r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839421" y="1122152"/>
            <a:ext cx="10153123" cy="1528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89" indent="-457189" defTabSz="1219170" fontAlgn="auto">
              <a:spcBef>
                <a:spcPts val="0"/>
              </a:spcBef>
              <a:spcAft>
                <a:spcPts val="0"/>
              </a:spcAft>
            </a:pPr>
            <a:endParaRPr lang="ru-RU" sz="1867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189" indent="-457189" defTabSz="1219170" fontAlgn="auto">
              <a:spcBef>
                <a:spcPts val="0"/>
              </a:spcBef>
              <a:spcAft>
                <a:spcPts val="0"/>
              </a:spcAft>
            </a:pPr>
            <a:r>
              <a:rPr lang="ru-RU" sz="1867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гранта – </a:t>
            </a:r>
            <a:r>
              <a:rPr lang="ru-RU" sz="1867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мотивация на профессиональное развитие и наставническую деятельность      </a:t>
            </a:r>
          </a:p>
          <a:p>
            <a:pPr marL="457189" indent="-457189" defTabSz="1219170" fontAlgn="auto">
              <a:spcBef>
                <a:spcPts val="0"/>
              </a:spcBef>
              <a:spcAft>
                <a:spcPts val="0"/>
              </a:spcAft>
            </a:pPr>
            <a:r>
              <a:rPr lang="ru-RU" sz="1867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(с молодыми учителями и учителями с профессиональными дефицитами)</a:t>
            </a:r>
          </a:p>
          <a:p>
            <a:pPr marL="457189" indent="-457189" defTabSz="1219170" fontAlgn="auto">
              <a:spcBef>
                <a:spcPts val="0"/>
              </a:spcBef>
              <a:spcAft>
                <a:spcPts val="0"/>
              </a:spcAft>
            </a:pPr>
            <a:endParaRPr lang="ru-RU" sz="1867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189" indent="-457189" defTabSz="1219170" fontAlgn="auto">
              <a:spcBef>
                <a:spcPts val="0"/>
              </a:spcBef>
              <a:spcAft>
                <a:spcPts val="0"/>
              </a:spcAft>
            </a:pPr>
            <a:r>
              <a:rPr lang="ru-RU" sz="1867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номинации гранта:</a:t>
            </a:r>
            <a:endParaRPr lang="ru-RU" sz="1867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2506" y="44624"/>
            <a:ext cx="1512168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850304"/>
              </p:ext>
            </p:extLst>
          </p:nvPr>
        </p:nvGraphicFramePr>
        <p:xfrm>
          <a:off x="942976" y="243920"/>
          <a:ext cx="11809311" cy="853440"/>
        </p:xfrm>
        <a:graphic>
          <a:graphicData uri="http://schemas.openxmlformats.org/drawingml/2006/table">
            <a:tbl>
              <a:tblPr/>
              <a:tblGrid>
                <a:gridCol w="11809311">
                  <a:extLst>
                    <a:ext uri="{9D8B030D-6E8A-4147-A177-3AD203B41FA5}">
                      <a16:colId xmlns:a16="http://schemas.microsoft.com/office/drawing/2014/main" val="1800847061"/>
                    </a:ext>
                  </a:extLst>
                </a:gridCol>
              </a:tblGrid>
              <a:tr h="701327">
                <a:tc>
                  <a:txBody>
                    <a:bodyPr/>
                    <a:lstStyle/>
                    <a:p>
                      <a:pPr marL="50800" marR="2136775" indent="4699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Грантовая поддержка профессионального роста учителей </a:t>
                      </a:r>
                    </a:p>
                    <a:p>
                      <a:pPr marL="50800" marR="2136775" indent="4699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Республики Татарстан в 2018 году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700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35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2506" y="44624"/>
            <a:ext cx="1512168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03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8765527"/>
              </p:ext>
            </p:extLst>
          </p:nvPr>
        </p:nvGraphicFramePr>
        <p:xfrm>
          <a:off x="767409" y="629696"/>
          <a:ext cx="9649071" cy="5821308"/>
        </p:xfrm>
        <a:graphic>
          <a:graphicData uri="http://schemas.openxmlformats.org/drawingml/2006/table">
            <a:tbl>
              <a:tblPr firstRow="1" firstCol="1" bandRow="1"/>
              <a:tblGrid>
                <a:gridCol w="2913753">
                  <a:extLst>
                    <a:ext uri="{9D8B030D-6E8A-4147-A177-3AD203B41FA5}">
                      <a16:colId xmlns:a16="http://schemas.microsoft.com/office/drawing/2014/main" val="897884126"/>
                    </a:ext>
                  </a:extLst>
                </a:gridCol>
                <a:gridCol w="1301273">
                  <a:extLst>
                    <a:ext uri="{9D8B030D-6E8A-4147-A177-3AD203B41FA5}">
                      <a16:colId xmlns:a16="http://schemas.microsoft.com/office/drawing/2014/main" val="2221512094"/>
                    </a:ext>
                  </a:extLst>
                </a:gridCol>
                <a:gridCol w="1159648">
                  <a:extLst>
                    <a:ext uri="{9D8B030D-6E8A-4147-A177-3AD203B41FA5}">
                      <a16:colId xmlns:a16="http://schemas.microsoft.com/office/drawing/2014/main" val="2669070710"/>
                    </a:ext>
                  </a:extLst>
                </a:gridCol>
                <a:gridCol w="1289560">
                  <a:extLst>
                    <a:ext uri="{9D8B030D-6E8A-4147-A177-3AD203B41FA5}">
                      <a16:colId xmlns:a16="http://schemas.microsoft.com/office/drawing/2014/main" val="3284518983"/>
                    </a:ext>
                  </a:extLst>
                </a:gridCol>
                <a:gridCol w="1052093">
                  <a:extLst>
                    <a:ext uri="{9D8B030D-6E8A-4147-A177-3AD203B41FA5}">
                      <a16:colId xmlns:a16="http://schemas.microsoft.com/office/drawing/2014/main" val="2174308158"/>
                    </a:ext>
                  </a:extLst>
                </a:gridCol>
                <a:gridCol w="1932744">
                  <a:extLst>
                    <a:ext uri="{9D8B030D-6E8A-4147-A177-3AD203B41FA5}">
                      <a16:colId xmlns:a16="http://schemas.microsoft.com/office/drawing/2014/main" val="3638055863"/>
                    </a:ext>
                  </a:extLst>
                </a:gridCol>
              </a:tblGrid>
              <a:tr h="2391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 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Старший</a:t>
                      </a:r>
                      <a:endParaRPr lang="ru-RU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Мастер </a:t>
                      </a:r>
                      <a:endParaRPr lang="ru-RU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Наставник </a:t>
                      </a:r>
                      <a:endParaRPr lang="ru-RU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 </a:t>
                      </a:r>
                      <a:endParaRPr lang="ru-RU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 </a:t>
                      </a:r>
                      <a:endParaRPr lang="ru-RU" sz="15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2039710"/>
                  </a:ext>
                </a:extLst>
              </a:tr>
              <a:tr h="3043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Татарский язык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7998247"/>
                  </a:ext>
                </a:extLst>
              </a:tr>
              <a:tr h="3043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Начальные классы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017898"/>
                  </a:ext>
                </a:extLst>
              </a:tr>
              <a:tr h="3043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0050224"/>
                  </a:ext>
                </a:extLst>
              </a:tr>
              <a:tr h="3043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Родной язык </a:t>
                      </a:r>
                      <a:r>
                        <a:rPr lang="ru-RU" sz="19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9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рус,тат</a:t>
                      </a:r>
                      <a:r>
                        <a:rPr lang="ru-RU" sz="19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.)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3724383"/>
                  </a:ext>
                </a:extLst>
              </a:tr>
              <a:tr h="3043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Иностранный язык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8929362"/>
                  </a:ext>
                </a:extLst>
              </a:tr>
              <a:tr h="3043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История/обществознание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2815727"/>
                  </a:ext>
                </a:extLst>
              </a:tr>
              <a:tr h="3043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498743"/>
                  </a:ext>
                </a:extLst>
              </a:tr>
              <a:tr h="3043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1325072"/>
                  </a:ext>
                </a:extLst>
              </a:tr>
              <a:tr h="3043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Технология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2771842"/>
                  </a:ext>
                </a:extLst>
              </a:tr>
              <a:tr h="3043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2172287"/>
                  </a:ext>
                </a:extLst>
              </a:tr>
              <a:tr h="3043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Физическая культура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8912798"/>
                  </a:ext>
                </a:extLst>
              </a:tr>
              <a:tr h="3043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7572732"/>
                  </a:ext>
                </a:extLst>
              </a:tr>
              <a:tr h="3043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9596166"/>
                  </a:ext>
                </a:extLst>
              </a:tr>
              <a:tr h="3043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ОБЖ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7791206"/>
                  </a:ext>
                </a:extLst>
              </a:tr>
              <a:tr h="3043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4731951"/>
                  </a:ext>
                </a:extLst>
              </a:tr>
              <a:tr h="3043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ИЗО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3233604"/>
                  </a:ext>
                </a:extLst>
              </a:tr>
              <a:tr h="3043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Музыка 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9217411"/>
                  </a:ext>
                </a:extLst>
              </a:tr>
              <a:tr h="3043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250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708</a:t>
                      </a:r>
                      <a:endParaRPr lang="ru-RU" sz="1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056" marR="910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6212683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0062292"/>
              </p:ext>
            </p:extLst>
          </p:nvPr>
        </p:nvGraphicFramePr>
        <p:xfrm>
          <a:off x="1055440" y="196420"/>
          <a:ext cx="10756669" cy="433276"/>
        </p:xfrm>
        <a:graphic>
          <a:graphicData uri="http://schemas.openxmlformats.org/drawingml/2006/table">
            <a:tbl>
              <a:tblPr/>
              <a:tblGrid>
                <a:gridCol w="10756669">
                  <a:extLst>
                    <a:ext uri="{9D8B030D-6E8A-4147-A177-3AD203B41FA5}">
                      <a16:colId xmlns:a16="http://schemas.microsoft.com/office/drawing/2014/main" val="1800847061"/>
                    </a:ext>
                  </a:extLst>
                </a:gridCol>
              </a:tblGrid>
              <a:tr h="433276">
                <a:tc>
                  <a:txBody>
                    <a:bodyPr/>
                    <a:lstStyle/>
                    <a:p>
                      <a:pPr marL="50800" marR="2136775" indent="469900" algn="ctr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Распределение </a:t>
                      </a:r>
                      <a:r>
                        <a:rPr lang="ru-RU" sz="2400" b="1" kern="120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грантополучателей</a:t>
                      </a:r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 в разрезе предметов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700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676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03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335360" y="971428"/>
          <a:ext cx="4990937" cy="4971053"/>
        </p:xfrm>
        <a:graphic>
          <a:graphicData uri="http://schemas.openxmlformats.org/drawingml/2006/table">
            <a:tbl>
              <a:tblPr firstRow="1" firstCol="1" bandRow="1"/>
              <a:tblGrid>
                <a:gridCol w="1556516">
                  <a:extLst>
                    <a:ext uri="{9D8B030D-6E8A-4147-A177-3AD203B41FA5}">
                      <a16:colId xmlns:a16="http://schemas.microsoft.com/office/drawing/2014/main" val="608165050"/>
                    </a:ext>
                  </a:extLst>
                </a:gridCol>
                <a:gridCol w="630913">
                  <a:extLst>
                    <a:ext uri="{9D8B030D-6E8A-4147-A177-3AD203B41FA5}">
                      <a16:colId xmlns:a16="http://schemas.microsoft.com/office/drawing/2014/main" val="4188714513"/>
                    </a:ext>
                  </a:extLst>
                </a:gridCol>
                <a:gridCol w="770841">
                  <a:extLst>
                    <a:ext uri="{9D8B030D-6E8A-4147-A177-3AD203B41FA5}">
                      <a16:colId xmlns:a16="http://schemas.microsoft.com/office/drawing/2014/main" val="169775679"/>
                    </a:ext>
                  </a:extLst>
                </a:gridCol>
                <a:gridCol w="770841">
                  <a:extLst>
                    <a:ext uri="{9D8B030D-6E8A-4147-A177-3AD203B41FA5}">
                      <a16:colId xmlns:a16="http://schemas.microsoft.com/office/drawing/2014/main" val="634922349"/>
                    </a:ext>
                  </a:extLst>
                </a:gridCol>
                <a:gridCol w="630913">
                  <a:extLst>
                    <a:ext uri="{9D8B030D-6E8A-4147-A177-3AD203B41FA5}">
                      <a16:colId xmlns:a16="http://schemas.microsoft.com/office/drawing/2014/main" val="3648973771"/>
                    </a:ext>
                  </a:extLst>
                </a:gridCol>
                <a:gridCol w="630913">
                  <a:extLst>
                    <a:ext uri="{9D8B030D-6E8A-4147-A177-3AD203B41FA5}">
                      <a16:colId xmlns:a16="http://schemas.microsoft.com/office/drawing/2014/main" val="3162202365"/>
                    </a:ext>
                  </a:extLst>
                </a:gridCol>
              </a:tblGrid>
              <a:tr h="3069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</a:t>
                      </a:r>
                      <a:r>
                        <a:rPr lang="ru-RU" sz="9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</a:t>
                      </a:r>
                      <a:endParaRPr lang="ru-RU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Учитель-мастер</a:t>
                      </a:r>
                      <a:endParaRPr lang="ru-RU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Учитель-наставник</a:t>
                      </a:r>
                      <a:endParaRPr lang="ru-RU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Учитель-эксперт</a:t>
                      </a:r>
                      <a:endParaRPr lang="ru-RU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3675994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Агрызский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9121491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Азнакаевский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3345907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Аксубаевский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9319961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Актанышский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2473887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Алексеевский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577210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Алькеевский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8435951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Альметьевский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188405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Апастовский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6856072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Арский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2073125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Атнинский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8661359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Бавлинский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1496766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Балтасинский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1888711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Бугульминский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2415553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Буинский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2526399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Высокогорский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0182522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Верхнеуслонский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3832629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Дрожжановский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4233032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Елабужский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2704179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Заинский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065267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Зеленодольский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0323525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Кайбицкий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6173545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Камско-Устьинский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5468073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Кукморский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1231780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Лаишевский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5530572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Лениногорский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1282222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Мамадышский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5583241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5652355" y="1008065"/>
          <a:ext cx="6144679" cy="4726854"/>
        </p:xfrm>
        <a:graphic>
          <a:graphicData uri="http://schemas.openxmlformats.org/drawingml/2006/table">
            <a:tbl>
              <a:tblPr firstRow="1" firstCol="1" bandRow="1"/>
              <a:tblGrid>
                <a:gridCol w="1916332">
                  <a:extLst>
                    <a:ext uri="{9D8B030D-6E8A-4147-A177-3AD203B41FA5}">
                      <a16:colId xmlns:a16="http://schemas.microsoft.com/office/drawing/2014/main" val="779950889"/>
                    </a:ext>
                  </a:extLst>
                </a:gridCol>
                <a:gridCol w="776759">
                  <a:extLst>
                    <a:ext uri="{9D8B030D-6E8A-4147-A177-3AD203B41FA5}">
                      <a16:colId xmlns:a16="http://schemas.microsoft.com/office/drawing/2014/main" val="1769291934"/>
                    </a:ext>
                  </a:extLst>
                </a:gridCol>
                <a:gridCol w="949035">
                  <a:extLst>
                    <a:ext uri="{9D8B030D-6E8A-4147-A177-3AD203B41FA5}">
                      <a16:colId xmlns:a16="http://schemas.microsoft.com/office/drawing/2014/main" val="968913901"/>
                    </a:ext>
                  </a:extLst>
                </a:gridCol>
                <a:gridCol w="949035">
                  <a:extLst>
                    <a:ext uri="{9D8B030D-6E8A-4147-A177-3AD203B41FA5}">
                      <a16:colId xmlns:a16="http://schemas.microsoft.com/office/drawing/2014/main" val="467672483"/>
                    </a:ext>
                  </a:extLst>
                </a:gridCol>
                <a:gridCol w="776759">
                  <a:extLst>
                    <a:ext uri="{9D8B030D-6E8A-4147-A177-3AD203B41FA5}">
                      <a16:colId xmlns:a16="http://schemas.microsoft.com/office/drawing/2014/main" val="3985580950"/>
                    </a:ext>
                  </a:extLst>
                </a:gridCol>
                <a:gridCol w="776759">
                  <a:extLst>
                    <a:ext uri="{9D8B030D-6E8A-4147-A177-3AD203B41FA5}">
                      <a16:colId xmlns:a16="http://schemas.microsoft.com/office/drawing/2014/main" val="2931520323"/>
                    </a:ext>
                  </a:extLst>
                </a:gridCol>
              </a:tblGrid>
              <a:tr h="3044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учитель</a:t>
                      </a:r>
                      <a:endParaRPr lang="ru-RU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Учитель-мастер</a:t>
                      </a:r>
                      <a:endParaRPr lang="ru-RU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Учитель-наставник</a:t>
                      </a:r>
                      <a:endParaRPr lang="ru-RU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Учитель-эксперт</a:t>
                      </a:r>
                      <a:endParaRPr lang="ru-RU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7064419"/>
                  </a:ext>
                </a:extLst>
              </a:tr>
              <a:tr h="19626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Менделеевский МР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7232" marR="472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47232" marR="472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848638"/>
                  </a:ext>
                </a:extLst>
              </a:tr>
              <a:tr h="17390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Мензелинский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МР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3773812"/>
                  </a:ext>
                </a:extLst>
              </a:tr>
              <a:tr h="1740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Муслюмовский МР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3263727"/>
                  </a:ext>
                </a:extLst>
              </a:tr>
              <a:tr h="1740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Нижнекамский МР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7723776"/>
                  </a:ext>
                </a:extLst>
              </a:tr>
              <a:tr h="1740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Новошешминский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МР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5934245"/>
                  </a:ext>
                </a:extLst>
              </a:tr>
              <a:tr h="1740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Нурлатский МР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1227153"/>
                  </a:ext>
                </a:extLst>
              </a:tr>
              <a:tr h="1740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Пестречинский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МР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3971761"/>
                  </a:ext>
                </a:extLst>
              </a:tr>
              <a:tr h="1740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Рыбно-</a:t>
                      </a: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Слободский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МР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7215266"/>
                  </a:ext>
                </a:extLst>
              </a:tr>
              <a:tr h="1740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Сабинский МР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5195718"/>
                  </a:ext>
                </a:extLst>
              </a:tr>
              <a:tr h="1740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Сармановский МР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2461823"/>
                  </a:ext>
                </a:extLst>
              </a:tr>
              <a:tr h="1740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Спасский МР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3444157"/>
                  </a:ext>
                </a:extLst>
              </a:tr>
              <a:tr h="1740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Тетюшский МР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1369477"/>
                  </a:ext>
                </a:extLst>
              </a:tr>
              <a:tr h="1740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Тукаевский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МР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3362765"/>
                  </a:ext>
                </a:extLst>
              </a:tr>
              <a:tr h="1740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Тюлячинский МР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4062442"/>
                  </a:ext>
                </a:extLst>
              </a:tr>
              <a:tr h="1740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Черемшанский МР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3139035"/>
                  </a:ext>
                </a:extLst>
              </a:tr>
              <a:tr h="1740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Чистопольский МР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9094826"/>
                  </a:ext>
                </a:extLst>
              </a:tr>
              <a:tr h="1740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Ютазинский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МР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0566175"/>
                  </a:ext>
                </a:extLst>
              </a:tr>
              <a:tr h="1740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 Набережные Челны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3217950"/>
                  </a:ext>
                </a:extLst>
              </a:tr>
              <a:tr h="1740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г.Казань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3463780"/>
                  </a:ext>
                </a:extLst>
              </a:tr>
              <a:tr h="21096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Вахитовский</a:t>
                      </a:r>
                      <a:r>
                        <a:rPr lang="ru-RU" sz="11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-Приволжский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7700611"/>
                  </a:ext>
                </a:extLst>
              </a:tr>
              <a:tr h="1740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Кировский-Московский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3496278"/>
                  </a:ext>
                </a:extLst>
              </a:tr>
              <a:tr h="2099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Авиастроительный-</a:t>
                      </a:r>
                      <a:r>
                        <a:rPr lang="ru-RU" sz="1100" i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Новос</a:t>
                      </a:r>
                      <a:r>
                        <a:rPr lang="ru-RU" sz="11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100" i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ий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7312395"/>
                  </a:ext>
                </a:extLst>
              </a:tr>
              <a:tr h="1740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Советский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2419541"/>
                  </a:ext>
                </a:extLst>
              </a:tr>
              <a:tr h="2174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</a:t>
                      </a:r>
                      <a:endParaRPr lang="ru-RU" sz="13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3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ru-RU" sz="13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3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ru-RU" sz="13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708</a:t>
                      </a:r>
                      <a:endParaRPr lang="ru-RU" sz="13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15" marR="563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5560205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271487"/>
              </p:ext>
            </p:extLst>
          </p:nvPr>
        </p:nvGraphicFramePr>
        <p:xfrm>
          <a:off x="695400" y="285663"/>
          <a:ext cx="12124821" cy="731341"/>
        </p:xfrm>
        <a:graphic>
          <a:graphicData uri="http://schemas.openxmlformats.org/drawingml/2006/table">
            <a:tbl>
              <a:tblPr/>
              <a:tblGrid>
                <a:gridCol w="12124821">
                  <a:extLst>
                    <a:ext uri="{9D8B030D-6E8A-4147-A177-3AD203B41FA5}">
                      <a16:colId xmlns:a16="http://schemas.microsoft.com/office/drawing/2014/main" val="1800847061"/>
                    </a:ext>
                  </a:extLst>
                </a:gridCol>
              </a:tblGrid>
              <a:tr h="731341">
                <a:tc>
                  <a:txBody>
                    <a:bodyPr/>
                    <a:lstStyle/>
                    <a:p>
                      <a:pPr marL="50800" marR="2136775" indent="469900" algn="ctr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Грантополучатели в разрезе муниципальных районов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700872"/>
                  </a:ext>
                </a:extLst>
              </a:tr>
            </a:tbl>
          </a:graphicData>
        </a:graphic>
      </p:graphicFrame>
      <p:pic>
        <p:nvPicPr>
          <p:cNvPr id="7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2506" y="44624"/>
            <a:ext cx="1512168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43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03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507180"/>
              </p:ext>
            </p:extLst>
          </p:nvPr>
        </p:nvGraphicFramePr>
        <p:xfrm>
          <a:off x="191344" y="2055152"/>
          <a:ext cx="10577537" cy="3578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775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28405">
                <a:tc>
                  <a:txBody>
                    <a:bodyPr/>
                    <a:lstStyle/>
                    <a:p>
                      <a:pPr marL="457200" indent="-457200" algn="l">
                        <a:lnSpc>
                          <a:spcPct val="100000"/>
                        </a:lnSpc>
                        <a:buFont typeface="Wingdings" pitchFamily="2" charset="2"/>
                        <a:buAutoNum type="arabicPeriod"/>
                      </a:pP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Учителя могут принять участие в гранте один раз в три</a:t>
                      </a:r>
                      <a:r>
                        <a:rPr lang="ru-RU" sz="1800" b="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года</a:t>
                      </a:r>
                    </a:p>
                    <a:p>
                      <a:pPr marL="457200" indent="-457200" algn="l">
                        <a:lnSpc>
                          <a:spcPct val="100000"/>
                        </a:lnSpc>
                        <a:buFont typeface="Wingdings" pitchFamily="2" charset="2"/>
                        <a:buAutoNum type="arabicPeriod"/>
                      </a:pPr>
                      <a:r>
                        <a:rPr lang="ru-RU" sz="1800" b="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Победители гранта профессионального роста учителей 2016,2017, 2018 гг. не допускаются в 2019 году</a:t>
                      </a:r>
                    </a:p>
                    <a:p>
                      <a:pPr marL="457200" indent="-457200" algn="l">
                        <a:lnSpc>
                          <a:spcPct val="100000"/>
                        </a:lnSpc>
                        <a:buFont typeface="Wingdings" pitchFamily="2" charset="2"/>
                        <a:buAutoNum type="arabicPeriod"/>
                      </a:pPr>
                      <a:r>
                        <a:rPr lang="ru-RU" sz="1800" b="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В номинации «Учитель-эксперт» допускаются учителя только высшей квалификационной категории</a:t>
                      </a:r>
                    </a:p>
                    <a:p>
                      <a:pPr marL="457200" indent="-457200" algn="l">
                        <a:lnSpc>
                          <a:spcPct val="100000"/>
                        </a:lnSpc>
                        <a:buFont typeface="Wingdings" pitchFamily="2" charset="2"/>
                        <a:buAutoNum type="arabicPeriod"/>
                      </a:pPr>
                      <a:r>
                        <a:rPr lang="ru-RU" sz="1800" b="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В номинации «Учитель-наставник» допускаются учителя высшей и первой (неоднократно подтверждавшие) </a:t>
                      </a:r>
                      <a:r>
                        <a:rPr lang="ru-RU" sz="1800" b="0" kern="1200" baseline="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квалиф</a:t>
                      </a:r>
                      <a:r>
                        <a:rPr lang="ru-RU" sz="1800" b="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. категорий</a:t>
                      </a:r>
                    </a:p>
                    <a:p>
                      <a:pPr marL="457200" indent="-457200" algn="l">
                        <a:lnSpc>
                          <a:spcPct val="100000"/>
                        </a:lnSpc>
                        <a:buFont typeface="Wingdings" pitchFamily="2" charset="2"/>
                        <a:buAutoNum type="arabicPeriod"/>
                      </a:pPr>
                      <a:r>
                        <a:rPr lang="ru-RU" sz="1800" b="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В критерии «допуска» номинации «Учитель –наставник» добавить опыт работы руководителем РМО (3-5 лет)</a:t>
                      </a:r>
                    </a:p>
                    <a:p>
                      <a:pPr marL="457200" indent="-457200" algn="l">
                        <a:lnSpc>
                          <a:spcPct val="100000"/>
                        </a:lnSpc>
                        <a:buFont typeface="Wingdings" pitchFamily="2" charset="2"/>
                        <a:buAutoNum type="arabicPeriod"/>
                      </a:pPr>
                      <a:r>
                        <a:rPr lang="ru-RU" sz="1800" b="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В критериях «допуска» исключить критерий </a:t>
                      </a:r>
                      <a:r>
                        <a:rPr lang="ru-RU" sz="1800" b="0" i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о результатах качества обучения по муниципальным показателям в течение последних 3-х лет</a:t>
                      </a:r>
                    </a:p>
                    <a:p>
                      <a:pPr marL="457200" indent="-457200" algn="l">
                        <a:lnSpc>
                          <a:spcPct val="100000"/>
                        </a:lnSpc>
                        <a:buFont typeface="Wingdings" pitchFamily="2" charset="2"/>
                        <a:buAutoNum type="arabicPeriod"/>
                      </a:pPr>
                      <a:r>
                        <a:rPr lang="ru-RU" sz="1800" b="0" i="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В критериях «отбора» исключить </a:t>
                      </a:r>
                      <a:r>
                        <a:rPr lang="ru-RU" sz="1800" b="0" i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мотивационное письмо </a:t>
                      </a:r>
                    </a:p>
                    <a:p>
                      <a:pPr marL="457200" indent="-457200" algn="l">
                        <a:lnSpc>
                          <a:spcPct val="100000"/>
                        </a:lnSpc>
                        <a:buFont typeface="Wingdings" pitchFamily="2" charset="2"/>
                        <a:buAutoNum type="arabicPeriod"/>
                      </a:pPr>
                      <a:r>
                        <a:rPr lang="ru-RU" sz="1800" b="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Конкретизировать критерии конкурсного проекта и т.д.</a:t>
                      </a:r>
                    </a:p>
                    <a:p>
                      <a:pPr marL="457200" indent="-457200" algn="l">
                        <a:lnSpc>
                          <a:spcPts val="1300"/>
                        </a:lnSpc>
                        <a:buFont typeface="Wingdings" pitchFamily="2" charset="2"/>
                        <a:buAutoNum type="arabicPeriod"/>
                      </a:pPr>
                      <a:endParaRPr lang="ru-RU" sz="19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839421" y="1122152"/>
            <a:ext cx="10153123" cy="954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67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67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Некоторые предложения для включения в критерии «допуска» и «отбора»:</a:t>
            </a: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67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543163"/>
              </p:ext>
            </p:extLst>
          </p:nvPr>
        </p:nvGraphicFramePr>
        <p:xfrm>
          <a:off x="695400" y="232514"/>
          <a:ext cx="11809312" cy="853440"/>
        </p:xfrm>
        <a:graphic>
          <a:graphicData uri="http://schemas.openxmlformats.org/drawingml/2006/table">
            <a:tbl>
              <a:tblPr/>
              <a:tblGrid>
                <a:gridCol w="11809312">
                  <a:extLst>
                    <a:ext uri="{9D8B030D-6E8A-4147-A177-3AD203B41FA5}">
                      <a16:colId xmlns:a16="http://schemas.microsoft.com/office/drawing/2014/main" val="1800847061"/>
                    </a:ext>
                  </a:extLst>
                </a:gridCol>
              </a:tblGrid>
              <a:tr h="701327">
                <a:tc>
                  <a:txBody>
                    <a:bodyPr/>
                    <a:lstStyle/>
                    <a:p>
                      <a:pPr marL="50800" marR="2136775" indent="4699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Грантовая поддержка профессионального роста учителей </a:t>
                      </a:r>
                    </a:p>
                    <a:p>
                      <a:pPr marL="50800" marR="2136775" indent="4699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+mn-cs"/>
                        </a:rPr>
                        <a:t>Республики Татарстан в 2019 году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700872"/>
                  </a:ext>
                </a:extLst>
              </a:tr>
            </a:tbl>
          </a:graphicData>
        </a:graphic>
      </p:graphicFrame>
      <p:pic>
        <p:nvPicPr>
          <p:cNvPr id="8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2506" y="44624"/>
            <a:ext cx="1248958" cy="1077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244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6" y="72364"/>
            <a:ext cx="12192000" cy="6848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27648" y="2924944"/>
            <a:ext cx="8120173" cy="3994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0800" marR="2136775" indent="469900" algn="ctr">
              <a:lnSpc>
                <a:spcPts val="21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002060"/>
                </a:solidFill>
                <a:ea typeface="Calibri"/>
              </a:rPr>
              <a:t>Спасибо за внимание !</a:t>
            </a:r>
          </a:p>
        </p:txBody>
      </p:sp>
      <p:pic>
        <p:nvPicPr>
          <p:cNvPr id="4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2506" y="44624"/>
            <a:ext cx="1512168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66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885"/>
            <a:ext cx="12192000" cy="6848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0" y="24885"/>
            <a:ext cx="1865813" cy="124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71463" y="1472960"/>
            <a:ext cx="10297144" cy="4535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Всего 19 814 челове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к, из них: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</a:rPr>
              <a:t>Подтвердили </a:t>
            </a:r>
            <a:r>
              <a:rPr lang="ru-RU" sz="2100" b="1" dirty="0">
                <a:solidFill>
                  <a:schemeClr val="tx2">
                    <a:lumMod val="75000"/>
                  </a:schemeClr>
                </a:solidFill>
              </a:rPr>
              <a:t>ПК </a:t>
            </a:r>
            <a:r>
              <a:rPr lang="ru-RU" sz="2400" b="1" dirty="0">
                <a:solidFill>
                  <a:srgbClr val="C00000"/>
                </a:solidFill>
              </a:rPr>
              <a:t>17 </a:t>
            </a:r>
            <a:r>
              <a:rPr lang="ru-RU" sz="2400" b="1" dirty="0" smtClean="0">
                <a:solidFill>
                  <a:srgbClr val="C00000"/>
                </a:solidFill>
              </a:rPr>
              <a:t>711 (89%)</a:t>
            </a: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100" b="1" dirty="0">
                <a:solidFill>
                  <a:schemeClr val="tx2">
                    <a:lumMod val="75000"/>
                  </a:schemeClr>
                </a:solidFill>
              </a:rPr>
              <a:t>человек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не внесли информацию о </a:t>
            </a:r>
            <a:r>
              <a:rPr lang="ru-RU" sz="2400" dirty="0" smtClean="0">
                <a:solidFill>
                  <a:srgbClr val="002060"/>
                </a:solidFill>
              </a:rPr>
              <a:t>документе </a:t>
            </a:r>
            <a:r>
              <a:rPr lang="ru-RU" sz="2400" b="1" dirty="0" smtClean="0">
                <a:solidFill>
                  <a:srgbClr val="C00000"/>
                </a:solidFill>
              </a:rPr>
              <a:t>542 (2%)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чел.</a:t>
            </a:r>
            <a:r>
              <a:rPr lang="ru-RU" sz="2400" dirty="0" smtClean="0"/>
              <a:t> </a:t>
            </a:r>
          </a:p>
          <a:p>
            <a:endParaRPr lang="ru-RU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</a:rPr>
              <a:t>отозвали свои заявления по следующим </a:t>
            </a:r>
            <a:r>
              <a:rPr lang="ru-RU" sz="2400" dirty="0" smtClean="0">
                <a:solidFill>
                  <a:srgbClr val="002060"/>
                </a:solidFill>
              </a:rPr>
              <a:t>причинам </a:t>
            </a:r>
            <a:r>
              <a:rPr lang="ru-RU" sz="2400" b="1" dirty="0" smtClean="0">
                <a:solidFill>
                  <a:srgbClr val="C00000"/>
                </a:solidFill>
              </a:rPr>
              <a:t>1 547 (9%)</a:t>
            </a:r>
            <a:r>
              <a:rPr lang="ru-RU" sz="2400" dirty="0" smtClean="0">
                <a:solidFill>
                  <a:srgbClr val="002060"/>
                </a:solidFill>
              </a:rPr>
              <a:t>чел. </a:t>
            </a:r>
            <a:r>
              <a:rPr lang="ru-RU" sz="2400" dirty="0" smtClean="0"/>
              <a:t>:</a:t>
            </a:r>
          </a:p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rgbClr val="C00000"/>
                </a:solidFill>
              </a:rPr>
              <a:t>570</a:t>
            </a:r>
            <a:r>
              <a:rPr lang="ru-RU" sz="2400" dirty="0" smtClean="0"/>
              <a:t> чел. – увольнение или переход на другую работу</a:t>
            </a:r>
          </a:p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rgbClr val="C00000"/>
                </a:solidFill>
              </a:rPr>
              <a:t>315</a:t>
            </a:r>
            <a:r>
              <a:rPr lang="ru-RU" sz="2400" dirty="0" smtClean="0"/>
              <a:t> чел. – внебюджетное обучение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172 – отпуск по уходу за ребенком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124 – болезнь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109 – профессиональная переподготовка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60 – выход на заслуженный отдых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559496" y="320563"/>
            <a:ext cx="10009111" cy="9224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Подтверждение повышения квалификации за 2018 год</a:t>
            </a:r>
          </a:p>
        </p:txBody>
      </p:sp>
    </p:spTree>
    <p:extLst>
      <p:ext uri="{BB962C8B-B14F-4D97-AF65-F5344CB8AC3E}">
        <p14:creationId xmlns:p14="http://schemas.microsoft.com/office/powerpoint/2010/main" val="85406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43" y="243409"/>
            <a:ext cx="12208444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2506" y="44624"/>
            <a:ext cx="162018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596611"/>
              </p:ext>
            </p:extLst>
          </p:nvPr>
        </p:nvGraphicFramePr>
        <p:xfrm>
          <a:off x="1487487" y="980728"/>
          <a:ext cx="4464497" cy="5209689"/>
        </p:xfrm>
        <a:graphic>
          <a:graphicData uri="http://schemas.openxmlformats.org/drawingml/2006/table">
            <a:tbl>
              <a:tblPr/>
              <a:tblGrid>
                <a:gridCol w="1405841">
                  <a:extLst>
                    <a:ext uri="{9D8B030D-6E8A-4147-A177-3AD203B41FA5}">
                      <a16:colId xmlns:a16="http://schemas.microsoft.com/office/drawing/2014/main" val="4275324795"/>
                    </a:ext>
                  </a:extLst>
                </a:gridCol>
                <a:gridCol w="740553">
                  <a:extLst>
                    <a:ext uri="{9D8B030D-6E8A-4147-A177-3AD203B41FA5}">
                      <a16:colId xmlns:a16="http://schemas.microsoft.com/office/drawing/2014/main" val="508370741"/>
                    </a:ext>
                  </a:extLst>
                </a:gridCol>
                <a:gridCol w="858557">
                  <a:extLst>
                    <a:ext uri="{9D8B030D-6E8A-4147-A177-3AD203B41FA5}">
                      <a16:colId xmlns:a16="http://schemas.microsoft.com/office/drawing/2014/main" val="3156266190"/>
                    </a:ext>
                  </a:extLst>
                </a:gridCol>
                <a:gridCol w="739466">
                  <a:extLst>
                    <a:ext uri="{9D8B030D-6E8A-4147-A177-3AD203B41FA5}">
                      <a16:colId xmlns:a16="http://schemas.microsoft.com/office/drawing/2014/main" val="398701939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960670002"/>
                    </a:ext>
                  </a:extLst>
                </a:gridCol>
              </a:tblGrid>
              <a:tr h="52317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Муниципальный район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Количество</a:t>
                      </a:r>
                    </a:p>
                    <a:p>
                      <a:pPr algn="ctr" fontAlgn="t"/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подавших </a:t>
                      </a:r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заявление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Количество обучившихся</a:t>
                      </a:r>
                      <a:endParaRPr lang="ru-RU" sz="105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Отозвали заявление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Обучение не прошли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2469384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Авиастроительный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604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561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2472435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Агрызский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5838158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Азнакаевский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332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299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0221380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Аксубаевский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7770587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Актанышский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8733643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Алексеевский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8642698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Алькеевский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3447230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Альметьевский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1113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963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-6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6263550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Апастовский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183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-6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287235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Арский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383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369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4378690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Атнинский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9437527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Бавлинский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464696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Балтасинский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268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246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-10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6476706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Бугульминский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439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349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2706216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Буинский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379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359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-3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0627610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Вахитовский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508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459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413275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Верхнеуслонский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5349457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Высокогорский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410599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г. Набережные Челны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2107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1919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0599685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Дрожжановский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760296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Елабужский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580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534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7902989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Заинский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336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7900584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Зеленодольский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569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510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3706687"/>
                  </a:ext>
                </a:extLst>
              </a:tr>
              <a:tr h="18018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Кайбицкий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7347172"/>
                  </a:ext>
                </a:extLst>
              </a:tr>
              <a:tr h="17649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Камско-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Устьинский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3815254"/>
                  </a:ext>
                </a:extLst>
              </a:tr>
              <a:tr h="18562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Кировский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366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2349425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015605"/>
              </p:ext>
            </p:extLst>
          </p:nvPr>
        </p:nvGraphicFramePr>
        <p:xfrm>
          <a:off x="6456040" y="980728"/>
          <a:ext cx="4608513" cy="5209691"/>
        </p:xfrm>
        <a:graphic>
          <a:graphicData uri="http://schemas.openxmlformats.org/drawingml/2006/table">
            <a:tbl>
              <a:tblPr/>
              <a:tblGrid>
                <a:gridCol w="1305746">
                  <a:extLst>
                    <a:ext uri="{9D8B030D-6E8A-4147-A177-3AD203B41FA5}">
                      <a16:colId xmlns:a16="http://schemas.microsoft.com/office/drawing/2014/main" val="128425944"/>
                    </a:ext>
                  </a:extLst>
                </a:gridCol>
                <a:gridCol w="913167">
                  <a:extLst>
                    <a:ext uri="{9D8B030D-6E8A-4147-A177-3AD203B41FA5}">
                      <a16:colId xmlns:a16="http://schemas.microsoft.com/office/drawing/2014/main" val="3328217244"/>
                    </a:ext>
                  </a:extLst>
                </a:gridCol>
                <a:gridCol w="853429">
                  <a:extLst>
                    <a:ext uri="{9D8B030D-6E8A-4147-A177-3AD203B41FA5}">
                      <a16:colId xmlns:a16="http://schemas.microsoft.com/office/drawing/2014/main" val="3229006086"/>
                    </a:ext>
                  </a:extLst>
                </a:gridCol>
                <a:gridCol w="744082">
                  <a:extLst>
                    <a:ext uri="{9D8B030D-6E8A-4147-A177-3AD203B41FA5}">
                      <a16:colId xmlns:a16="http://schemas.microsoft.com/office/drawing/2014/main" val="1748625874"/>
                    </a:ext>
                  </a:extLst>
                </a:gridCol>
                <a:gridCol w="792089">
                  <a:extLst>
                    <a:ext uri="{9D8B030D-6E8A-4147-A177-3AD203B41FA5}">
                      <a16:colId xmlns:a16="http://schemas.microsoft.com/office/drawing/2014/main" val="404914812"/>
                    </a:ext>
                  </a:extLst>
                </a:gridCol>
              </a:tblGrid>
              <a:tr h="5204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Муниципальный район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Количество</a:t>
                      </a:r>
                    </a:p>
                    <a:p>
                      <a:pPr algn="ctr" fontAlgn="t"/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подавших </a:t>
                      </a:r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заявление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Количество</a:t>
                      </a:r>
                    </a:p>
                    <a:p>
                      <a:pPr algn="ctr" fontAlgn="t"/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обучившихся</a:t>
                      </a:r>
                      <a:endParaRPr lang="ru-RU" sz="105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Отозвали заявление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Обучение не прошли</a:t>
                      </a:r>
                    </a:p>
                  </a:txBody>
                  <a:tcPr marL="7803" marR="7803" marT="780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7746202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Кукморский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5252219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Лаишевский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4845125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Лениногорский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238614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Мамадышский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0570742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Менделеевский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5874124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Мензелинский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3034263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Московский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8387462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Муслюмовский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4425756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Нижнекамский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7114750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Ново-Савиновский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087176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Новошешминский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9003946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Нурлатский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6700454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Пестречинский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882184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Приволжский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6079567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Рыбно-Слободский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5668542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Сабинский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8837945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Сармановский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8075483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Советский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1479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7924388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Спасский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1339299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Тетюшский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6672563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Тукаевский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5571047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Тюлячинский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9747078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Черемшанский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4326430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Чистопольский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3596785"/>
                  </a:ext>
                </a:extLst>
              </a:tr>
              <a:tr h="15662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Ютазинский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8346710"/>
                  </a:ext>
                </a:extLst>
              </a:tr>
              <a:tr h="178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Общий итог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19814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17727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1654389"/>
                  </a:ext>
                </a:extLst>
              </a:tr>
            </a:tbl>
          </a:graphicData>
        </a:graphic>
      </p:graphicFrame>
      <p:sp>
        <p:nvSpPr>
          <p:cNvPr id="10" name="Заголовок 1"/>
          <p:cNvSpPr txBox="1">
            <a:spLocks/>
          </p:cNvSpPr>
          <p:nvPr/>
        </p:nvSpPr>
        <p:spPr>
          <a:xfrm>
            <a:off x="1271464" y="35116"/>
            <a:ext cx="10009111" cy="9224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Повышение квалификации в 2018 году </a:t>
            </a:r>
          </a:p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на </a:t>
            </a:r>
            <a:r>
              <a:rPr lang="ru-RU" sz="2400" b="1" dirty="0">
                <a:solidFill>
                  <a:srgbClr val="0070C0"/>
                </a:solidFill>
              </a:rPr>
              <a:t>бюджетной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 основе</a:t>
            </a:r>
          </a:p>
        </p:txBody>
      </p:sp>
    </p:spTree>
    <p:extLst>
      <p:ext uri="{BB962C8B-B14F-4D97-AF65-F5344CB8AC3E}">
        <p14:creationId xmlns:p14="http://schemas.microsoft.com/office/powerpoint/2010/main" val="44601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43" y="-11968"/>
            <a:ext cx="12208444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22506" y="44624"/>
            <a:ext cx="162018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651767"/>
              </p:ext>
            </p:extLst>
          </p:nvPr>
        </p:nvGraphicFramePr>
        <p:xfrm>
          <a:off x="1487488" y="980728"/>
          <a:ext cx="8928996" cy="5348464"/>
        </p:xfrm>
        <a:graphic>
          <a:graphicData uri="http://schemas.openxmlformats.org/drawingml/2006/table">
            <a:tbl>
              <a:tblPr/>
              <a:tblGrid>
                <a:gridCol w="1440160">
                  <a:extLst>
                    <a:ext uri="{9D8B030D-6E8A-4147-A177-3AD203B41FA5}">
                      <a16:colId xmlns:a16="http://schemas.microsoft.com/office/drawing/2014/main" val="94758046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881219452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906661905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685195064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3984513677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42197966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1036637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723149526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742296009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31115395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40407026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572125556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925169251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722022224"/>
                    </a:ext>
                  </a:extLst>
                </a:gridCol>
                <a:gridCol w="451196">
                  <a:extLst>
                    <a:ext uri="{9D8B030D-6E8A-4147-A177-3AD203B41FA5}">
                      <a16:colId xmlns:a16="http://schemas.microsoft.com/office/drawing/2014/main" val="3878874957"/>
                    </a:ext>
                  </a:extLst>
                </a:gridCol>
                <a:gridCol w="500158">
                  <a:extLst>
                    <a:ext uri="{9D8B030D-6E8A-4147-A177-3AD203B41FA5}">
                      <a16:colId xmlns:a16="http://schemas.microsoft.com/office/drawing/2014/main" val="2721128641"/>
                    </a:ext>
                  </a:extLst>
                </a:gridCol>
                <a:gridCol w="416802">
                  <a:extLst>
                    <a:ext uri="{9D8B030D-6E8A-4147-A177-3AD203B41FA5}">
                      <a16:colId xmlns:a16="http://schemas.microsoft.com/office/drawing/2014/main" val="2854770200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У</a:t>
                      </a:r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вольнение/</a:t>
                      </a:r>
                    </a:p>
                    <a:p>
                      <a:pPr algn="ctr" fontAlgn="b"/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переход </a:t>
                      </a:r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на </a:t>
                      </a:r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др. </a:t>
                      </a:r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работу</a:t>
                      </a:r>
                    </a:p>
                  </a:txBody>
                  <a:tcPr marL="7619" marR="7619" marT="7619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Внебюджет</a:t>
                      </a:r>
                      <a:endParaRPr lang="ru-RU" sz="105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9" marR="7619" marT="7619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Декрет.</a:t>
                      </a:r>
                    </a:p>
                    <a:p>
                      <a:pPr algn="ctr" fontAlgn="b"/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отпуск</a:t>
                      </a:r>
                      <a:endParaRPr lang="ru-RU" sz="105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9" marR="7619" marT="7619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Болезнь </a:t>
                      </a:r>
                      <a:endParaRPr lang="ru-RU" sz="105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9" marR="7619" marT="7619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050" b="1" i="0" u="none" strike="noStrike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Переподго-товка</a:t>
                      </a:r>
                      <a:endParaRPr lang="ru-RU" sz="105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9" marR="7619" marT="7619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В</a:t>
                      </a:r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ыход </a:t>
                      </a:r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на </a:t>
                      </a:r>
                      <a:r>
                        <a:rPr lang="ru-RU" sz="1050" b="1" i="0" u="none" strike="noStrike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заслуж</a:t>
                      </a:r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. отдых</a:t>
                      </a:r>
                    </a:p>
                  </a:txBody>
                  <a:tcPr marL="7619" marR="7619" marT="7619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П</a:t>
                      </a:r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рошел </a:t>
                      </a:r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стажировку</a:t>
                      </a:r>
                    </a:p>
                  </a:txBody>
                  <a:tcPr marL="7619" marR="7619" marT="7619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Н</a:t>
                      </a:r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е </a:t>
                      </a:r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проходил </a:t>
                      </a:r>
                      <a:r>
                        <a:rPr lang="ru-RU" sz="1050" b="1" i="0" u="none" strike="noStrike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анкети-рование</a:t>
                      </a:r>
                      <a:endParaRPr lang="ru-RU" sz="105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9" marR="7619" marT="7619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З</a:t>
                      </a:r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аочное </a:t>
                      </a:r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обучение</a:t>
                      </a:r>
                    </a:p>
                  </a:txBody>
                  <a:tcPr marL="7619" marR="7619" marT="7619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Совмес-титель</a:t>
                      </a:r>
                      <a:endParaRPr lang="ru-RU" sz="105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9" marR="7619" marT="7619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Грантополу-чатель</a:t>
                      </a:r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«Успешная школа»</a:t>
                      </a:r>
                    </a:p>
                  </a:txBody>
                  <a:tcPr marL="7619" marR="7619" marT="7619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А</a:t>
                      </a:r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дмин</a:t>
                      </a:r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. отпуск</a:t>
                      </a:r>
                    </a:p>
                  </a:txBody>
                  <a:tcPr marL="7619" marR="7619" marT="7619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(пусто)</a:t>
                      </a:r>
                    </a:p>
                  </a:txBody>
                  <a:tcPr marL="7619" marR="7619" marT="7619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Л</a:t>
                      </a:r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иквидация/оптимизация</a:t>
                      </a:r>
                      <a:endParaRPr lang="ru-RU" sz="105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9" marR="7619" marT="7619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У</a:t>
                      </a:r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читель-наставник</a:t>
                      </a:r>
                      <a:endParaRPr lang="ru-RU" sz="105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9" marR="7619" marT="7619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итог</a:t>
                      </a:r>
                    </a:p>
                  </a:txBody>
                  <a:tcPr marL="7619" marR="7619" marT="7619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692049"/>
                  </a:ext>
                </a:extLst>
              </a:tr>
              <a:tr h="27296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Авиастроительный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6322933"/>
                  </a:ext>
                </a:extLst>
              </a:tr>
              <a:tr h="1654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Агрызский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4357133"/>
                  </a:ext>
                </a:extLst>
              </a:tr>
              <a:tr h="1654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Азнакаевский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4445136"/>
                  </a:ext>
                </a:extLst>
              </a:tr>
              <a:tr h="1654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Аксубаевский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5268591"/>
                  </a:ext>
                </a:extLst>
              </a:tr>
              <a:tr h="1654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Актанышский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0247709"/>
                  </a:ext>
                </a:extLst>
              </a:tr>
              <a:tr h="1654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Алексеевский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0291800"/>
                  </a:ext>
                </a:extLst>
              </a:tr>
              <a:tr h="1654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Алькеевский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3184177"/>
                  </a:ext>
                </a:extLst>
              </a:tr>
              <a:tr h="1654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Альметьевский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107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156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6531520"/>
                  </a:ext>
                </a:extLst>
              </a:tr>
              <a:tr h="1654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Апастовский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3773875"/>
                  </a:ext>
                </a:extLst>
              </a:tr>
              <a:tr h="1654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Арский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5965150"/>
                  </a:ext>
                </a:extLst>
              </a:tr>
              <a:tr h="1654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Бавлинский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7841288"/>
                  </a:ext>
                </a:extLst>
              </a:tr>
              <a:tr h="1654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Балтасинский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0107762"/>
                  </a:ext>
                </a:extLst>
              </a:tr>
              <a:tr h="1654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Бугульминский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7293591"/>
                  </a:ext>
                </a:extLst>
              </a:tr>
              <a:tr h="1654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Буинский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066274"/>
                  </a:ext>
                </a:extLst>
              </a:tr>
              <a:tr h="1654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Вахитовский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7017745"/>
                  </a:ext>
                </a:extLst>
              </a:tr>
              <a:tr h="1654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Верхнеуслонский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6842118"/>
                  </a:ext>
                </a:extLst>
              </a:tr>
              <a:tr h="1654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Высокогорский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2522896"/>
                  </a:ext>
                </a:extLst>
              </a:tr>
              <a:tr h="15188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 Набережные Челны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27567"/>
                  </a:ext>
                </a:extLst>
              </a:tr>
              <a:tr h="1654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Дрожжановский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8357592"/>
                  </a:ext>
                </a:extLst>
              </a:tr>
              <a:tr h="1654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Елабужский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8995592"/>
                  </a:ext>
                </a:extLst>
              </a:tr>
              <a:tr h="1654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Заинский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2258841"/>
                  </a:ext>
                </a:extLst>
              </a:tr>
              <a:tr h="1654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Зеленодольский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6034097"/>
                  </a:ext>
                </a:extLst>
              </a:tr>
              <a:tr h="1654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Кайбицкий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1641391"/>
                  </a:ext>
                </a:extLst>
              </a:tr>
              <a:tr h="18044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Камско-Устьинский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5636333"/>
                  </a:ext>
                </a:extLst>
              </a:tr>
              <a:tr h="1654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Кировский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7619" marR="7619" marT="76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9517107"/>
                  </a:ext>
                </a:extLst>
              </a:tr>
            </a:tbl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>
          <a:xfrm>
            <a:off x="1415480" y="30020"/>
            <a:ext cx="10009111" cy="80669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Повышение квалификации в 2018 году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на </a:t>
            </a:r>
            <a:r>
              <a:rPr lang="ru-RU" sz="2400" b="1" dirty="0">
                <a:solidFill>
                  <a:srgbClr val="0070C0"/>
                </a:solidFill>
              </a:rPr>
              <a:t>бюджетной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 основе:  </a:t>
            </a:r>
            <a:endParaRPr lang="ru-RU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причины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отказов </a:t>
            </a:r>
          </a:p>
        </p:txBody>
      </p:sp>
    </p:spTree>
    <p:extLst>
      <p:ext uri="{BB962C8B-B14F-4D97-AF65-F5344CB8AC3E}">
        <p14:creationId xmlns:p14="http://schemas.microsoft.com/office/powerpoint/2010/main" val="47012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40" y="1"/>
            <a:ext cx="12208444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18636" y="0"/>
            <a:ext cx="162018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308386"/>
              </p:ext>
            </p:extLst>
          </p:nvPr>
        </p:nvGraphicFramePr>
        <p:xfrm>
          <a:off x="1681635" y="764704"/>
          <a:ext cx="8928996" cy="5634143"/>
        </p:xfrm>
        <a:graphic>
          <a:graphicData uri="http://schemas.openxmlformats.org/drawingml/2006/table">
            <a:tbl>
              <a:tblPr/>
              <a:tblGrid>
                <a:gridCol w="1368152">
                  <a:extLst>
                    <a:ext uri="{9D8B030D-6E8A-4147-A177-3AD203B41FA5}">
                      <a16:colId xmlns:a16="http://schemas.microsoft.com/office/drawing/2014/main" val="947580465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881219452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906661905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685195064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3984513677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42197966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1036637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723149526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742296009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31115395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40407026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572125556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925169251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722022224"/>
                    </a:ext>
                  </a:extLst>
                </a:gridCol>
                <a:gridCol w="451196">
                  <a:extLst>
                    <a:ext uri="{9D8B030D-6E8A-4147-A177-3AD203B41FA5}">
                      <a16:colId xmlns:a16="http://schemas.microsoft.com/office/drawing/2014/main" val="3878874957"/>
                    </a:ext>
                  </a:extLst>
                </a:gridCol>
                <a:gridCol w="500158">
                  <a:extLst>
                    <a:ext uri="{9D8B030D-6E8A-4147-A177-3AD203B41FA5}">
                      <a16:colId xmlns:a16="http://schemas.microsoft.com/office/drawing/2014/main" val="2721128641"/>
                    </a:ext>
                  </a:extLst>
                </a:gridCol>
                <a:gridCol w="416802">
                  <a:extLst>
                    <a:ext uri="{9D8B030D-6E8A-4147-A177-3AD203B41FA5}">
                      <a16:colId xmlns:a16="http://schemas.microsoft.com/office/drawing/2014/main" val="2854770200"/>
                    </a:ext>
                  </a:extLst>
                </a:gridCol>
              </a:tblGrid>
              <a:tr h="8663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7619" marR="7619" marT="76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У</a:t>
                      </a:r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вольнение/</a:t>
                      </a:r>
                    </a:p>
                    <a:p>
                      <a:pPr algn="ctr" fontAlgn="b"/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переход </a:t>
                      </a:r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на </a:t>
                      </a:r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др. </a:t>
                      </a:r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работу</a:t>
                      </a:r>
                    </a:p>
                  </a:txBody>
                  <a:tcPr marL="7619" marR="7619" marT="7619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Внебюджет</a:t>
                      </a:r>
                      <a:endParaRPr lang="ru-RU" sz="105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9" marR="7619" marT="7619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Декрет.</a:t>
                      </a:r>
                    </a:p>
                    <a:p>
                      <a:pPr algn="ctr" fontAlgn="b"/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отпуск</a:t>
                      </a:r>
                      <a:endParaRPr lang="ru-RU" sz="105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9" marR="7619" marT="7619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Болезнь </a:t>
                      </a:r>
                      <a:endParaRPr lang="ru-RU" sz="105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9" marR="7619" marT="7619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050" b="1" i="0" u="none" strike="noStrike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Переподго-товка</a:t>
                      </a:r>
                      <a:endParaRPr lang="ru-RU" sz="105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9" marR="7619" marT="7619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В</a:t>
                      </a:r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ыход </a:t>
                      </a:r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на </a:t>
                      </a:r>
                      <a:r>
                        <a:rPr lang="ru-RU" sz="1050" b="1" i="0" u="none" strike="noStrike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заслуж</a:t>
                      </a:r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. отдых</a:t>
                      </a:r>
                    </a:p>
                  </a:txBody>
                  <a:tcPr marL="7619" marR="7619" marT="7619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П</a:t>
                      </a:r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рошел </a:t>
                      </a:r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стажировку</a:t>
                      </a:r>
                    </a:p>
                  </a:txBody>
                  <a:tcPr marL="7619" marR="7619" marT="7619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Н</a:t>
                      </a:r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е </a:t>
                      </a:r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проходил </a:t>
                      </a:r>
                      <a:r>
                        <a:rPr lang="ru-RU" sz="1050" b="1" i="0" u="none" strike="noStrike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анкети-рование</a:t>
                      </a:r>
                      <a:endParaRPr lang="ru-RU" sz="105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9" marR="7619" marT="7619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З</a:t>
                      </a:r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аочное </a:t>
                      </a:r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обучение</a:t>
                      </a:r>
                    </a:p>
                  </a:txBody>
                  <a:tcPr marL="7619" marR="7619" marT="7619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Совмес-титель</a:t>
                      </a:r>
                      <a:endParaRPr lang="ru-RU" sz="105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9" marR="7619" marT="7619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Грантополу-чатель</a:t>
                      </a:r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«Успешная школа»</a:t>
                      </a:r>
                    </a:p>
                  </a:txBody>
                  <a:tcPr marL="7619" marR="7619" marT="7619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А</a:t>
                      </a:r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дмин</a:t>
                      </a:r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. отпуск</a:t>
                      </a:r>
                    </a:p>
                  </a:txBody>
                  <a:tcPr marL="7619" marR="7619" marT="7619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(пусто)</a:t>
                      </a:r>
                    </a:p>
                  </a:txBody>
                  <a:tcPr marL="7619" marR="7619" marT="7619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Л</a:t>
                      </a:r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иквидация/оптимизация</a:t>
                      </a:r>
                      <a:endParaRPr lang="ru-RU" sz="105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9" marR="7619" marT="7619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У</a:t>
                      </a:r>
                      <a:r>
                        <a:rPr lang="ru-RU" sz="105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читель-наставник</a:t>
                      </a:r>
                      <a:endParaRPr lang="ru-RU" sz="105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9" marR="7619" marT="7619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итог</a:t>
                      </a:r>
                    </a:p>
                  </a:txBody>
                  <a:tcPr marL="7619" marR="7619" marT="7619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692049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Кукморский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3294664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Лаишевский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3093242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Лениногорский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3318130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Мамадышский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4938344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Менделеевский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8095038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Мензелинский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6939422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Московский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8030291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Муслюмовский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4697604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Нижнекамский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8365582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Ново-Савиновский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3880227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Новошешминский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3411703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Нурлатский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0974818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Пестречинский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7332779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Приволжский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3346046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Рыбно-Слободский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0321869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Сабинский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7426034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Сармановский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3396773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Советский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0080122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Спасский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504050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Тетюшский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7680500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Тукаевский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5833672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Тюлячинский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2342344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Черемшанский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1039761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Чистопольский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4124521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Ютазинский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6529313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(пусто)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5046916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итог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566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309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172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123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107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1547</a:t>
                      </a:r>
                    </a:p>
                  </a:txBody>
                  <a:tcPr marL="8381" marR="8381" marT="83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409466"/>
                  </a:ext>
                </a:extLst>
              </a:tr>
            </a:tbl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833242" y="-33984"/>
            <a:ext cx="10136453" cy="5906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</a:rPr>
              <a:t>Повышение квалификации в 2018 году на </a:t>
            </a:r>
            <a:r>
              <a:rPr lang="ru-RU" sz="2200" b="1" dirty="0" smtClean="0">
                <a:solidFill>
                  <a:srgbClr val="0070C0"/>
                </a:solidFill>
              </a:rPr>
              <a:t>бюджетной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</a:rPr>
              <a:t> основе: </a:t>
            </a:r>
          </a:p>
          <a:p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</a:rPr>
              <a:t> причины отказов </a:t>
            </a:r>
            <a:endParaRPr lang="ru-RU" sz="2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63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6" y="0"/>
            <a:ext cx="12208444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18636" y="0"/>
            <a:ext cx="162018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415480" y="281186"/>
            <a:ext cx="10009111" cy="9224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Причины отказа на примере Нижнекамского МР 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035480"/>
              </p:ext>
            </p:extLst>
          </p:nvPr>
        </p:nvGraphicFramePr>
        <p:xfrm>
          <a:off x="815257" y="1484784"/>
          <a:ext cx="3888432" cy="2596370"/>
        </p:xfrm>
        <a:graphic>
          <a:graphicData uri="http://schemas.openxmlformats.org/drawingml/2006/table">
            <a:tbl>
              <a:tblPr/>
              <a:tblGrid>
                <a:gridCol w="3335411">
                  <a:extLst>
                    <a:ext uri="{9D8B030D-6E8A-4147-A177-3AD203B41FA5}">
                      <a16:colId xmlns:a16="http://schemas.microsoft.com/office/drawing/2014/main" val="3263540237"/>
                    </a:ext>
                  </a:extLst>
                </a:gridCol>
                <a:gridCol w="553021">
                  <a:extLst>
                    <a:ext uri="{9D8B030D-6E8A-4147-A177-3AD203B41FA5}">
                      <a16:colId xmlns:a16="http://schemas.microsoft.com/office/drawing/2014/main" val="2463276687"/>
                    </a:ext>
                  </a:extLst>
                </a:gridCol>
              </a:tblGrid>
              <a:tr h="51927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Детские сады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2547947"/>
                  </a:ext>
                </a:extLst>
              </a:tr>
              <a:tr h="51927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Дополнительное образование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8868741"/>
                  </a:ext>
                </a:extLst>
              </a:tr>
              <a:tr h="51927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Среднее профессиональное образование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26577"/>
                  </a:ext>
                </a:extLst>
              </a:tr>
              <a:tr h="51927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Школы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301159"/>
                  </a:ext>
                </a:extLst>
              </a:tr>
              <a:tr h="51927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итог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7660463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608793"/>
              </p:ext>
            </p:extLst>
          </p:nvPr>
        </p:nvGraphicFramePr>
        <p:xfrm>
          <a:off x="6155148" y="1892790"/>
          <a:ext cx="4837396" cy="2640372"/>
        </p:xfrm>
        <a:graphic>
          <a:graphicData uri="http://schemas.openxmlformats.org/drawingml/2006/table">
            <a:tbl>
              <a:tblPr/>
              <a:tblGrid>
                <a:gridCol w="3757276">
                  <a:extLst>
                    <a:ext uri="{9D8B030D-6E8A-4147-A177-3AD203B41FA5}">
                      <a16:colId xmlns:a16="http://schemas.microsoft.com/office/drawing/2014/main" val="357466205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425089260"/>
                    </a:ext>
                  </a:extLst>
                </a:gridCol>
              </a:tblGrid>
              <a:tr h="44006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Директор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367973"/>
                  </a:ext>
                </a:extLst>
              </a:tr>
              <a:tr h="44006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Заместитель директора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8388245"/>
                  </a:ext>
                </a:extLst>
              </a:tr>
              <a:tr h="44006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Педагог дополнительного образования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6201396"/>
                  </a:ext>
                </a:extLst>
              </a:tr>
              <a:tr h="44006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Учитель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1801950"/>
                  </a:ext>
                </a:extLst>
              </a:tr>
              <a:tr h="44006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Воспитатель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8518168"/>
                  </a:ext>
                </a:extLst>
              </a:tr>
              <a:tr h="44006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итог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061085"/>
                  </a:ext>
                </a:extLst>
              </a:tr>
            </a:tbl>
          </a:graphicData>
        </a:graphic>
      </p:graphicFrame>
      <p:sp>
        <p:nvSpPr>
          <p:cNvPr id="10" name="Стрелка вправо 9"/>
          <p:cNvSpPr/>
          <p:nvPr/>
        </p:nvSpPr>
        <p:spPr>
          <a:xfrm>
            <a:off x="4799856" y="3068960"/>
            <a:ext cx="1224136" cy="288032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0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43" y="-11968"/>
            <a:ext cx="12208444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 descr="http://aksubayevo.ru/images/uploads/news/2018/4/27/1196c3f59c37977c9cec81ac355e0df1_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4" t="10591" r="22009" b="36450"/>
          <a:stretch/>
        </p:blipFill>
        <p:spPr bwMode="auto">
          <a:xfrm>
            <a:off x="18636" y="0"/>
            <a:ext cx="162018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344317" y="204407"/>
            <a:ext cx="10009111" cy="9224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Причины отказа на примере Нижнекамского МР 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29944"/>
              </p:ext>
            </p:extLst>
          </p:nvPr>
        </p:nvGraphicFramePr>
        <p:xfrm>
          <a:off x="505744" y="980728"/>
          <a:ext cx="10369152" cy="5391369"/>
        </p:xfrm>
        <a:graphic>
          <a:graphicData uri="http://schemas.openxmlformats.org/drawingml/2006/table">
            <a:tbl>
              <a:tblPr/>
              <a:tblGrid>
                <a:gridCol w="2016223">
                  <a:extLst>
                    <a:ext uri="{9D8B030D-6E8A-4147-A177-3AD203B41FA5}">
                      <a16:colId xmlns:a16="http://schemas.microsoft.com/office/drawing/2014/main" val="687018315"/>
                    </a:ext>
                  </a:extLst>
                </a:gridCol>
                <a:gridCol w="823736">
                  <a:extLst>
                    <a:ext uri="{9D8B030D-6E8A-4147-A177-3AD203B41FA5}">
                      <a16:colId xmlns:a16="http://schemas.microsoft.com/office/drawing/2014/main" val="3847658918"/>
                    </a:ext>
                  </a:extLst>
                </a:gridCol>
                <a:gridCol w="858592">
                  <a:extLst>
                    <a:ext uri="{9D8B030D-6E8A-4147-A177-3AD203B41FA5}">
                      <a16:colId xmlns:a16="http://schemas.microsoft.com/office/drawing/2014/main" val="47321103"/>
                    </a:ext>
                  </a:extLst>
                </a:gridCol>
                <a:gridCol w="924638">
                  <a:extLst>
                    <a:ext uri="{9D8B030D-6E8A-4147-A177-3AD203B41FA5}">
                      <a16:colId xmlns:a16="http://schemas.microsoft.com/office/drawing/2014/main" val="874023020"/>
                    </a:ext>
                  </a:extLst>
                </a:gridCol>
                <a:gridCol w="1137450">
                  <a:extLst>
                    <a:ext uri="{9D8B030D-6E8A-4147-A177-3AD203B41FA5}">
                      <a16:colId xmlns:a16="http://schemas.microsoft.com/office/drawing/2014/main" val="3626336451"/>
                    </a:ext>
                  </a:extLst>
                </a:gridCol>
                <a:gridCol w="976007">
                  <a:extLst>
                    <a:ext uri="{9D8B030D-6E8A-4147-A177-3AD203B41FA5}">
                      <a16:colId xmlns:a16="http://schemas.microsoft.com/office/drawing/2014/main" val="2469547225"/>
                    </a:ext>
                  </a:extLst>
                </a:gridCol>
                <a:gridCol w="1544273">
                  <a:extLst>
                    <a:ext uri="{9D8B030D-6E8A-4147-A177-3AD203B41FA5}">
                      <a16:colId xmlns:a16="http://schemas.microsoft.com/office/drawing/2014/main" val="2877963769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778757236"/>
                    </a:ext>
                  </a:extLst>
                </a:gridCol>
                <a:gridCol w="792089">
                  <a:extLst>
                    <a:ext uri="{9D8B030D-6E8A-4147-A177-3AD203B41FA5}">
                      <a16:colId xmlns:a16="http://schemas.microsoft.com/office/drawing/2014/main" val="1905162799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Образовательная организация</a:t>
                      </a:r>
                    </a:p>
                  </a:txBody>
                  <a:tcPr marL="6175" marR="6175" marT="61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выход на заслуженный отдых</a:t>
                      </a:r>
                    </a:p>
                  </a:txBody>
                  <a:tcPr marL="6175" marR="6175" marT="61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не проходил анкетирование</a:t>
                      </a:r>
                    </a:p>
                  </a:txBody>
                  <a:tcPr marL="6175" marR="6175" marT="61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отпуск по уходу за ребенком</a:t>
                      </a:r>
                    </a:p>
                  </a:txBody>
                  <a:tcPr marL="6175" marR="6175" marT="61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профессиональная переподготовка</a:t>
                      </a:r>
                    </a:p>
                  </a:txBody>
                  <a:tcPr marL="6175" marR="6175" marT="61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прошёл обучение за счёт внебюджетных средств</a:t>
                      </a:r>
                    </a:p>
                  </a:txBody>
                  <a:tcPr marL="6175" marR="6175" marT="61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тяжелое заболевание, подтвержденное документами о временной нетрудоспособности</a:t>
                      </a:r>
                    </a:p>
                  </a:txBody>
                  <a:tcPr marL="6175" marR="6175" marT="61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увольнение/переход на другую работу</a:t>
                      </a:r>
                    </a:p>
                  </a:txBody>
                  <a:tcPr marL="6175" marR="6175" marT="61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Общий итог</a:t>
                      </a:r>
                    </a:p>
                  </a:txBody>
                  <a:tcPr marL="6175" marR="6175" marT="61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4223239"/>
                  </a:ext>
                </a:extLst>
              </a:tr>
              <a:tr h="308374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ГБОУ "Татарстанский кадетский корпус Приволжского федерального округа им. Героя Советского Союза Гани Сафиуллина"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7945808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МАУО "Надежда"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631213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МБОУ "Гимназия №22" НМР РТ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436797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МБОУ "Гимназия №25" НМР РТ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0494808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МБОУ "Гимназия-интернат №13" НМР РТ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885557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МБОУ "Елантовская ООШ"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0244761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МБОУ "Лицей №35" НМР РТ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1140735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МБОУ "Лицей-интернат №24" НМР РТ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2021644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МБОУ "НШДС №71" НМР РТ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0582222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МБОУ "СОШ № 21" НМР РТ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5323031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МБОУ "СОШ № 5" НМР РТ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4929626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МБОУ "СОШ № 9" НМР РТ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4122768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МБОУ "СОШ №1" НМР РТ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2822370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МБОУ "СОШ №16" НМР РТ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1512639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МБОУ "СОШ №2" НМР РТ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774222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МБОУ "СОШ №29" НМР РТ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3160840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МБОУ "СОШ №3" НМР РТ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0134534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МБОУ "СОШ №33" НМР РТ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6082061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МБОУ "СОШ №7"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6493368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МБОУ "СОШ№20" НМР РТ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0027731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МБОУ "СОШ№27" НМР РТ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2376048"/>
                  </a:ext>
                </a:extLst>
              </a:tr>
              <a:tr h="205582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МБОУ "Средняя общеобразовательная школа №8"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83804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МБОУ "Шингальчинская ООШ" НМР РТ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2354965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МБОУ «Лицей №14» НМР РТ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3841535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МБОУ"СОШ №31" НМР РТ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2385550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93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Средняя школа №15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3013615"/>
                  </a:ext>
                </a:extLst>
              </a:tr>
              <a:tr h="12848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Общий итог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6175" marR="6175" marT="61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3563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23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8696</TotalTime>
  <Words>4746</Words>
  <Application>Microsoft Office PowerPoint</Application>
  <PresentationFormat>Широкоэкранный</PresentationFormat>
  <Paragraphs>2970</Paragraphs>
  <Slides>34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34</vt:i4>
      </vt:variant>
    </vt:vector>
  </HeadingPairs>
  <TitlesOfParts>
    <vt:vector size="48" baseType="lpstr">
      <vt:lpstr>Arial</vt:lpstr>
      <vt:lpstr>Calibri</vt:lpstr>
      <vt:lpstr>Calibri Light</vt:lpstr>
      <vt:lpstr>Garamond</vt:lpstr>
      <vt:lpstr>Georgia</vt:lpstr>
      <vt:lpstr>Times New Roman</vt:lpstr>
      <vt:lpstr>Wingdings</vt:lpstr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Подготовка (обучение) педагогов  по актуальным направлениям в 2019 году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ФИС ФРДО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Выбор педагогами образовательных организаций  для повышения квалификации в 2016 году</dc:title>
  <dc:creator>Giniatullina</dc:creator>
  <cp:lastModifiedBy>Пользователь Windows</cp:lastModifiedBy>
  <cp:revision>787</cp:revision>
  <cp:lastPrinted>2019-01-25T14:43:40Z</cp:lastPrinted>
  <dcterms:created xsi:type="dcterms:W3CDTF">2015-12-30T06:08:30Z</dcterms:created>
  <dcterms:modified xsi:type="dcterms:W3CDTF">2019-03-12T14:42:27Z</dcterms:modified>
</cp:coreProperties>
</file>