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notesMasterIdLst>
    <p:notesMasterId r:id="rId13"/>
  </p:notesMasterIdLst>
  <p:handoutMasterIdLst>
    <p:handoutMasterId r:id="rId14"/>
  </p:handoutMasterIdLst>
  <p:sldIdLst>
    <p:sldId id="517" r:id="rId2"/>
    <p:sldId id="603" r:id="rId3"/>
    <p:sldId id="602" r:id="rId4"/>
    <p:sldId id="575" r:id="rId5"/>
    <p:sldId id="607" r:id="rId6"/>
    <p:sldId id="608" r:id="rId7"/>
    <p:sldId id="604" r:id="rId8"/>
    <p:sldId id="605" r:id="rId9"/>
    <p:sldId id="606" r:id="rId10"/>
    <p:sldId id="610" r:id="rId11"/>
    <p:sldId id="611" r:id="rId12"/>
  </p:sldIdLst>
  <p:sldSz cx="9144000" cy="5143500" type="screen16x9"/>
  <p:notesSz cx="9925050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 userDrawn="1">
          <p15:clr>
            <a:srgbClr val="A4A3A4"/>
          </p15:clr>
        </p15:guide>
        <p15:guide id="2" pos="3126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Тамара" initials="Т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1F53"/>
    <a:srgbClr val="6430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2" autoAdjust="0"/>
    <p:restoredTop sz="93369" autoAdjust="0"/>
  </p:normalViewPr>
  <p:slideViewPr>
    <p:cSldViewPr>
      <p:cViewPr varScale="1">
        <p:scale>
          <a:sx n="142" d="100"/>
          <a:sy n="142" d="100"/>
        </p:scale>
        <p:origin x="732" y="12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-1698" y="-90"/>
      </p:cViewPr>
      <p:guideLst>
        <p:guide orient="horz" pos="2141"/>
        <p:guide pos="312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0855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473" y="0"/>
            <a:ext cx="4300855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13B26767-79F9-4D46-B051-5A6862988A34}" type="datetimeFigureOut">
              <a:rPr lang="ru-RU"/>
              <a:pPr>
                <a:defRPr/>
              </a:pPr>
              <a:t>26.12.2018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218"/>
            <a:ext cx="4300855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473" y="6456218"/>
            <a:ext cx="4300855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7AD8D9F1-9591-4D4B-A04A-3707094FF86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33218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0855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2473" y="0"/>
            <a:ext cx="4300855" cy="339884"/>
          </a:xfrm>
          <a:prstGeom prst="rect">
            <a:avLst/>
          </a:prstGeom>
        </p:spPr>
        <p:txBody>
          <a:bodyPr vert="horz" lIns="95256" tIns="47627" rIns="95256" bIns="4762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04151EBE-D386-4399-9A5D-72D85B149530}" type="datetimeFigureOut">
              <a:rPr lang="ru-RU"/>
              <a:pPr>
                <a:defRPr/>
              </a:pPr>
              <a:t>26.12.2018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5575" y="509588"/>
            <a:ext cx="453390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56" tIns="47627" rIns="95256" bIns="47627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505" y="3228897"/>
            <a:ext cx="7940040" cy="3058953"/>
          </a:xfrm>
          <a:prstGeom prst="rect">
            <a:avLst/>
          </a:prstGeom>
        </p:spPr>
        <p:txBody>
          <a:bodyPr vert="horz" lIns="95256" tIns="47627" rIns="95256" bIns="47627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218"/>
            <a:ext cx="4300855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2473" y="6456218"/>
            <a:ext cx="4300855" cy="339884"/>
          </a:xfrm>
          <a:prstGeom prst="rect">
            <a:avLst/>
          </a:prstGeom>
        </p:spPr>
        <p:txBody>
          <a:bodyPr vert="horz" lIns="95256" tIns="47627" rIns="95256" bIns="4762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FFBAF3D5-1B80-4EF4-B75C-FF638E31CB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08570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5595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ЛК педагога -  Педагогическая аттестация  - Создать пакет</a:t>
            </a:r>
          </a:p>
          <a:p>
            <a:r>
              <a:rPr lang="ru-RU" dirty="0" smtClean="0"/>
              <a:t>При создании пакета  необходимо выбрать из списка – </a:t>
            </a:r>
          </a:p>
          <a:p>
            <a:r>
              <a:rPr lang="ru-RU" dirty="0" smtClean="0"/>
              <a:t> - заявленную категорию, </a:t>
            </a:r>
          </a:p>
          <a:p>
            <a:r>
              <a:rPr lang="ru-RU" dirty="0" smtClean="0"/>
              <a:t> - предмет (для школ и СПО)</a:t>
            </a:r>
          </a:p>
          <a:p>
            <a:r>
              <a:rPr lang="ru-RU" dirty="0" smtClean="0"/>
              <a:t> - должность</a:t>
            </a:r>
          </a:p>
          <a:p>
            <a:r>
              <a:rPr lang="ru-RU" dirty="0" smtClean="0"/>
              <a:t> - указать наличие льготы.</a:t>
            </a:r>
          </a:p>
          <a:p>
            <a:endParaRPr lang="ru-RU" dirty="0" smtClean="0"/>
          </a:p>
          <a:p>
            <a:r>
              <a:rPr lang="ru-RU" dirty="0" smtClean="0"/>
              <a:t>Приложить электронные документы </a:t>
            </a:r>
          </a:p>
          <a:p>
            <a:r>
              <a:rPr lang="ru-RU" dirty="0" smtClean="0"/>
              <a:t> - заявление</a:t>
            </a:r>
          </a:p>
          <a:p>
            <a:r>
              <a:rPr lang="ru-RU" dirty="0" smtClean="0"/>
              <a:t> - карту результативности</a:t>
            </a:r>
          </a:p>
          <a:p>
            <a:r>
              <a:rPr lang="ru-RU" dirty="0" smtClean="0"/>
              <a:t> - справку о прохождении тестирования</a:t>
            </a:r>
          </a:p>
          <a:p>
            <a:r>
              <a:rPr lang="ru-RU" dirty="0" smtClean="0"/>
              <a:t>-др. документы.</a:t>
            </a:r>
          </a:p>
          <a:p>
            <a:r>
              <a:rPr lang="ru-RU" dirty="0" smtClean="0"/>
              <a:t> Пакет можно формировать поэтапно в удобное время.</a:t>
            </a:r>
          </a:p>
          <a:p>
            <a:r>
              <a:rPr lang="ru-RU" dirty="0" smtClean="0"/>
              <a:t>Пакет можно отправить куратору ОО или удалить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FBAF3D5-1B80-4EF4-B75C-FF638E31CB44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196C954-18BA-41A2-995B-E631260102CD}" type="datetimeFigureOut">
              <a:rPr lang="ru-RU" smtClean="0"/>
              <a:pPr>
                <a:defRPr/>
              </a:pPr>
              <a:t>26.12.2018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4186842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9EC189B-A4EA-4E93-B4A7-3FC7FFD52B30}" type="datetimeFigureOut">
              <a:rPr lang="ru-RU" smtClean="0"/>
              <a:pPr>
                <a:defRPr/>
              </a:pPr>
              <a:t>26.12.2018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D975DB6-D327-4D8F-868C-004A25465D1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206679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AEE08B2-0914-4407-8CE3-6377AF85DCB3}" type="datetimeFigureOut">
              <a:rPr lang="ru-RU" smtClean="0"/>
              <a:pPr>
                <a:defRPr/>
              </a:pPr>
              <a:t>26.12.2018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F78C995-9E73-48D0-9045-A9D09C8C04E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4153133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4E6AD7E6-BEFC-43DE-9FDD-89B25F90965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26.12.2018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683919"/>
            <a:ext cx="2895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683919"/>
            <a:ext cx="2133600" cy="35718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4B56BA-4046-45D5-95F4-92E75209C2F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1619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C:\Users\Vlad\Desktop\!Output\background1.jpg"/>
          <p:cNvPicPr>
            <a:picLocks noChangeAspect="1" noChangeArrowheads="1"/>
          </p:cNvPicPr>
          <p:nvPr/>
        </p:nvPicPr>
        <p:blipFill>
          <a:blip r:embed="rId2" cstate="print"/>
          <a:srcRect l="17579" r="7422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672203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Vlad\Desktop\!Output\bg.png"/>
          <p:cNvPicPr>
            <a:picLocks noChangeAspect="1" noChangeArrowheads="1"/>
          </p:cNvPicPr>
          <p:nvPr/>
        </p:nvPicPr>
        <p:blipFill>
          <a:blip r:embed="rId2" cstate="print"/>
          <a:srcRect r="1539" b="1538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94884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B732CDA5-1D73-422A-BD80-F6539FF1FB98}" type="datetimeFigureOut">
              <a:rPr lang="ru-RU" smtClean="0"/>
              <a:pPr>
                <a:defRPr/>
              </a:pPr>
              <a:t>26.12.2018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D70D469-6DA1-43AC-BAE1-B48D74219B7B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5046031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B1EE4AB-0A9C-4E59-879B-AF20E70922A9}" type="datetimeFigureOut">
              <a:rPr lang="ru-RU" smtClean="0"/>
              <a:pPr>
                <a:defRPr/>
              </a:pPr>
              <a:t>26.12.2018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2D19531-AD65-4D35-B5A4-133574BF74E9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0871148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228D1F62-AC50-4BE5-A28C-0AE1A971E61F}" type="datetimeFigureOut">
              <a:rPr lang="ru-RU" smtClean="0"/>
              <a:pPr>
                <a:defRPr/>
              </a:pPr>
              <a:t>26.12.2018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64946AD-5BB7-46EB-888D-F1BEDE773812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4362005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4F3282E-3082-42C7-B123-E7670E356F13}" type="datetimeFigureOut">
              <a:rPr lang="ru-RU" smtClean="0"/>
              <a:pPr>
                <a:defRPr/>
              </a:pPr>
              <a:t>26.12.2018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99F6CF8-1C5F-41F9-B88B-E5EA7A0805E8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6161195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A2859386-FB35-4054-B7C8-B1CE4CDDBA50}" type="datetimeFigureOut">
              <a:rPr lang="ru-RU" smtClean="0">
                <a:solidFill>
                  <a:prstClr val="black"/>
                </a:solidFill>
              </a:rPr>
              <a:pPr/>
              <a:t>26.12.2018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4DD06AB8-6CFB-4190-B3B4-8839C2241864}" type="slidenum">
              <a:rPr lang="ru-RU" smtClean="0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5288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3483C18-4E6D-4827-8459-017900150775}" type="datetimeFigureOut">
              <a:rPr lang="ru-RU" smtClean="0"/>
              <a:pPr>
                <a:defRPr/>
              </a:pPr>
              <a:t>26.12.2018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F7B11E0-FE46-4D50-9335-48D6AE2C02B0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03177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418A23C-1663-4691-92E3-19616B23F65D}" type="datetimeFigureOut">
              <a:rPr lang="ru-RU" smtClean="0"/>
              <a:pPr>
                <a:defRPr/>
              </a:pPr>
              <a:t>26.12.2018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C646F19-232A-496C-A1AA-D8E9BD472E53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2734628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A76BAD6-1FBD-4997-A483-AC086A0BD000}" type="datetimeFigureOut">
              <a:rPr lang="ru-RU" smtClean="0"/>
              <a:pPr>
                <a:defRPr/>
              </a:pPr>
              <a:t>26.12.2018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DA7E6BCA-E7F6-4D08-A90A-0AED8BF0A216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210318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87" b="5879"/>
          <a:stretch/>
        </p:blipFill>
        <p:spPr bwMode="auto">
          <a:xfrm>
            <a:off x="-1587" y="812130"/>
            <a:ext cx="9143999" cy="433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588" y="761330"/>
            <a:ext cx="9144000" cy="4330700"/>
          </a:xfrm>
          <a:prstGeom prst="rect">
            <a:avLst/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6" name="Рисунок 5" descr="Описание: Описание: C:\Users\micadmin\AppData\Local\Microsoft\Windows\Temporary Internet Files\Content.Word\etat1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629150"/>
            <a:ext cx="1368151" cy="2999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9949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</p:sldLayoutIdLst>
  <p:transition>
    <p:cover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457253"/>
            <a:ext cx="8784976" cy="144016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Аттестация </a:t>
            </a:r>
            <a:b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педагогических кадров в ГИС «Электронное образование в РТ»</a:t>
            </a:r>
            <a:endParaRPr sz="3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7232650" cy="1314450"/>
          </a:xfrm>
        </p:spPr>
        <p:txBody>
          <a:bodyPr/>
          <a:lstStyle/>
          <a:p>
            <a:pPr algn="r" eaLnBrk="1" hangingPunct="1">
              <a:defRPr/>
            </a:pPr>
            <a:endParaRPr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 eaLnBrk="1" hangingPunct="1">
              <a:defRPr/>
            </a:pP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algn="r" eaLnBrk="1" hangingPunct="1">
              <a:defRPr/>
            </a:pPr>
            <a:endParaRPr lang="ru-RU" sz="1800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04787"/>
            <a:ext cx="8229595" cy="871538"/>
          </a:xfrm>
        </p:spPr>
        <p:txBody>
          <a:bodyPr/>
          <a:lstStyle/>
          <a:p>
            <a:pPr algn="ctr"/>
            <a:r>
              <a:rPr lang="ru-RU" sz="24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По итогам аттестации периода – </a:t>
            </a: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октябрь </a:t>
            </a:r>
            <a:r>
              <a:rPr lang="ru-RU" sz="24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– </a:t>
            </a: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декабрь,  </a:t>
            </a:r>
            <a:r>
              <a:rPr lang="ru-RU" sz="2400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2018 г. </a:t>
            </a: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/>
            </a:r>
            <a:b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400" spc="5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Общее </a:t>
            </a:r>
            <a:r>
              <a:rPr lang="ru-RU" sz="2400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количество обращений - 1407</a:t>
            </a:r>
            <a:endParaRPr lang="ru-RU" sz="2400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35896" y="1047750"/>
            <a:ext cx="5400600" cy="3756248"/>
          </a:xfrm>
        </p:spPr>
        <p:txBody>
          <a:bodyPr/>
          <a:lstStyle/>
          <a:p>
            <a:r>
              <a:rPr lang="ru-RU" sz="1600" dirty="0" smtClean="0">
                <a:latin typeface="Bookman Old Style" panose="02050604050505020204" pitchFamily="18" charset="0"/>
              </a:rPr>
              <a:t>С какой ролью доступна подача заявлений? (создание пакета) – </a:t>
            </a:r>
            <a:r>
              <a:rPr lang="ru-RU" sz="1600" b="1" dirty="0" smtClean="0">
                <a:latin typeface="Bookman Old Style" panose="02050604050505020204" pitchFamily="18" charset="0"/>
              </a:rPr>
              <a:t>18%</a:t>
            </a:r>
          </a:p>
          <a:p>
            <a:r>
              <a:rPr lang="ru-RU" sz="1600" dirty="0" smtClean="0">
                <a:latin typeface="Bookman Old Style" panose="02050604050505020204" pitchFamily="18" charset="0"/>
              </a:rPr>
              <a:t>Неверно заполненный ЛК (должность </a:t>
            </a:r>
            <a:r>
              <a:rPr lang="ru-RU" sz="1600" b="1" dirty="0" smtClean="0">
                <a:latin typeface="Bookman Old Style" panose="02050604050505020204" pitchFamily="18" charset="0"/>
              </a:rPr>
              <a:t>22%</a:t>
            </a:r>
            <a:r>
              <a:rPr lang="ru-RU" sz="1600" dirty="0" smtClean="0">
                <a:latin typeface="Bookman Old Style" panose="02050604050505020204" pitchFamily="18" charset="0"/>
              </a:rPr>
              <a:t>, </a:t>
            </a:r>
            <a:r>
              <a:rPr lang="ru-RU" sz="1600" dirty="0" err="1" smtClean="0">
                <a:latin typeface="Bookman Old Style" panose="02050604050505020204" pitchFamily="18" charset="0"/>
              </a:rPr>
              <a:t>пк</a:t>
            </a:r>
            <a:r>
              <a:rPr lang="ru-RU" sz="1600" dirty="0" smtClean="0">
                <a:latin typeface="Bookman Old Style" panose="02050604050505020204" pitchFamily="18" charset="0"/>
              </a:rPr>
              <a:t>) – </a:t>
            </a:r>
            <a:r>
              <a:rPr lang="ru-RU" sz="1600" dirty="0" err="1" smtClean="0">
                <a:latin typeface="Bookman Old Style" panose="02050604050505020204" pitchFamily="18" charset="0"/>
              </a:rPr>
              <a:t>Электроенное</a:t>
            </a:r>
            <a:r>
              <a:rPr lang="ru-RU" sz="1600" dirty="0" smtClean="0">
                <a:latin typeface="Bookman Old Style" panose="02050604050505020204" pitchFamily="18" charset="0"/>
              </a:rPr>
              <a:t> заявление заполнилось неверно </a:t>
            </a:r>
          </a:p>
          <a:p>
            <a:r>
              <a:rPr lang="ru-RU" sz="1600" dirty="0" smtClean="0">
                <a:latin typeface="Bookman Old Style" panose="02050604050505020204" pitchFamily="18" charset="0"/>
              </a:rPr>
              <a:t>Какие </a:t>
            </a:r>
            <a:r>
              <a:rPr lang="ru-RU" sz="1600" dirty="0">
                <a:latin typeface="Bookman Old Style" panose="02050604050505020204" pitchFamily="18" charset="0"/>
              </a:rPr>
              <a:t>документы прикреплять к пакету, как прикреплять, как изменять тип загруженных </a:t>
            </a:r>
            <a:r>
              <a:rPr lang="ru-RU" sz="1600" dirty="0" smtClean="0">
                <a:latin typeface="Bookman Old Style" panose="02050604050505020204" pitchFamily="18" charset="0"/>
              </a:rPr>
              <a:t>документов – </a:t>
            </a:r>
            <a:r>
              <a:rPr lang="ru-RU" sz="1600" b="1" dirty="0" smtClean="0">
                <a:latin typeface="Bookman Old Style" panose="02050604050505020204" pitchFamily="18" charset="0"/>
              </a:rPr>
              <a:t>21%</a:t>
            </a:r>
          </a:p>
          <a:p>
            <a:r>
              <a:rPr lang="ru-RU" sz="1600" dirty="0" smtClean="0">
                <a:latin typeface="Bookman Old Style" panose="02050604050505020204" pitchFamily="18" charset="0"/>
              </a:rPr>
              <a:t>Тестирование ПА пройдено в рамках другого теста</a:t>
            </a:r>
          </a:p>
          <a:p>
            <a:r>
              <a:rPr lang="ru-RU" sz="1600" dirty="0" smtClean="0">
                <a:latin typeface="Bookman Old Style" panose="02050604050505020204" pitchFamily="18" charset="0"/>
              </a:rPr>
              <a:t>Нет назначенного эксперта, в соответствии с выбранной Должностью/Предметом/Специализацией – аттестуемого – </a:t>
            </a:r>
            <a:r>
              <a:rPr lang="ru-RU" sz="1600" b="1" dirty="0" smtClean="0">
                <a:latin typeface="Bookman Old Style" panose="02050604050505020204" pitchFamily="18" charset="0"/>
              </a:rPr>
              <a:t>50%</a:t>
            </a:r>
          </a:p>
          <a:p>
            <a:endParaRPr lang="ru-RU" sz="1600" dirty="0">
              <a:latin typeface="Bookman Old Style" panose="020506040505050202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7504" y="1076328"/>
            <a:ext cx="3312367" cy="3781421"/>
          </a:xfrm>
        </p:spPr>
        <p:txBody>
          <a:bodyPr/>
          <a:lstStyle/>
          <a:p>
            <a:r>
              <a:rPr lang="ru-RU" sz="1600" b="1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1 этап </a:t>
            </a:r>
            <a:r>
              <a:rPr lang="ru-RU" sz="16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(01.10 – 31.10) – Подача заявлений и работа кураторов - </a:t>
            </a:r>
            <a:r>
              <a:rPr lang="ru-RU" sz="1600" b="1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531</a:t>
            </a:r>
          </a:p>
          <a:p>
            <a:r>
              <a:rPr lang="ru-RU" sz="1600" b="1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2 этап </a:t>
            </a:r>
            <a:r>
              <a:rPr lang="ru-RU" sz="16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(01.11 – 19.11) – Профтестирование - </a:t>
            </a:r>
            <a:r>
              <a:rPr lang="ru-RU" sz="1600" b="1" spc="50" dirty="0">
                <a:ln w="11430"/>
                <a:solidFill>
                  <a:schemeClr val="tx2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647</a:t>
            </a:r>
          </a:p>
          <a:p>
            <a:r>
              <a:rPr lang="ru-RU" sz="1600" b="1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3 этап </a:t>
            </a:r>
            <a:r>
              <a:rPr lang="ru-RU" sz="1600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(20.11 – 04.12) – Экспертиза – </a:t>
            </a:r>
            <a:r>
              <a:rPr lang="ru-RU" sz="1600" b="1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180</a:t>
            </a:r>
          </a:p>
          <a:p>
            <a:endParaRPr lang="ru-RU" sz="1600" b="1" dirty="0" smtClean="0">
              <a:solidFill>
                <a:schemeClr val="tx2"/>
              </a:solidFill>
              <a:latin typeface="Bookman Old Style" panose="02050604050505020204" pitchFamily="18" charset="0"/>
            </a:endParaRPr>
          </a:p>
          <a:p>
            <a:r>
              <a:rPr lang="ru-RU" sz="1600" u="sng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После распределения пакетов внешним экспертам </a:t>
            </a:r>
            <a:r>
              <a:rPr lang="ru-RU" sz="1600" b="1" u="sng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– 230</a:t>
            </a:r>
            <a:r>
              <a:rPr lang="ru-RU" sz="1600" u="sng" dirty="0" smtClean="0">
                <a:solidFill>
                  <a:schemeClr val="tx2"/>
                </a:solidFill>
                <a:latin typeface="Bookman Old Style" panose="02050604050505020204" pitchFamily="18" charset="0"/>
              </a:rPr>
              <a:t> пакетов не распределились, т.к. не было соответствующего эксперта</a:t>
            </a:r>
            <a:endParaRPr lang="ru-RU" sz="1600" u="sng" dirty="0">
              <a:solidFill>
                <a:schemeClr val="tx2"/>
              </a:solidFill>
              <a:latin typeface="Bookman Old Style" panose="02050604050505020204" pitchFamily="18" charset="0"/>
            </a:endParaRPr>
          </a:p>
          <a:p>
            <a:endParaRPr lang="ru-RU" b="1" dirty="0" smtClean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1415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272"/>
            <a:ext cx="9144000" cy="4765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"/>
            <a:ext cx="8075240" cy="378272"/>
          </a:xfrm>
        </p:spPr>
        <p:txBody>
          <a:bodyPr/>
          <a:lstStyle/>
          <a:p>
            <a:pPr marL="0" indent="0">
              <a:buNone/>
            </a:pPr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Мониторинг по обращениям в ТП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8174475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23478"/>
            <a:ext cx="8229600" cy="857250"/>
          </a:xfrm>
        </p:spPr>
        <p:txBody>
          <a:bodyPr/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Участники педагогической аттестации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555526"/>
            <a:ext cx="8229600" cy="3895081"/>
          </a:xfrm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Педагог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Руководитель организации/Куратор ОО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Начальник управления образования МР/Куратор МР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Куратор МОиН РТ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Аттестационная комиссия</a:t>
            </a:r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60826561"/>
              </p:ext>
            </p:extLst>
          </p:nvPr>
        </p:nvGraphicFramePr>
        <p:xfrm>
          <a:off x="467544" y="1995686"/>
          <a:ext cx="8013576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1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711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711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Образовательная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 организация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Муниципальный район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 smtClean="0">
                          <a:solidFill>
                            <a:schemeClr val="lt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</a:rPr>
                        <a:t>МОиН РТ и члены АК МОиН РТ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buNone/>
                      </a:pPr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Arial" charset="0"/>
                        </a:rPr>
                        <a:t>Директор </a:t>
                      </a:r>
                    </a:p>
                    <a:p>
                      <a:pPr algn="ctr">
                        <a:spcBef>
                          <a:spcPct val="0"/>
                        </a:spcBef>
                        <a:buNone/>
                      </a:pPr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Arial" charset="0"/>
                        </a:rPr>
                        <a:t>образовательной организации (ОО) назначает куратора по аттестации ОО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Bef>
                          <a:spcPct val="0"/>
                        </a:spcBef>
                        <a:buNone/>
                      </a:pPr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Arial" charset="0"/>
                        </a:rPr>
                        <a:t>Начальник </a:t>
                      </a:r>
                    </a:p>
                    <a:p>
                      <a:pPr algn="ctr">
                        <a:spcBef>
                          <a:spcPct val="0"/>
                        </a:spcBef>
                        <a:buNone/>
                      </a:pPr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cs typeface="Arial" charset="0"/>
                        </a:rPr>
                        <a:t>управления образования муниципального района  (МР) назначает куратора по аттестации МР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Bef>
                          <a:spcPct val="0"/>
                        </a:spcBef>
                        <a:buNone/>
                      </a:pPr>
                      <a:r>
                        <a:rPr lang="ru-RU" sz="1800" b="1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  <a:ea typeface="+mn-ea"/>
                          <a:cs typeface="Arial" charset="0"/>
                        </a:rPr>
                        <a:t>Специалист  МОиН РТ  - отслеживает  в режиме просмотра, АК МОиН РТ – работа с документами в режиме просмотра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669957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Этапы педагогической аттестации аттестации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6401875"/>
              </p:ext>
            </p:extLst>
          </p:nvPr>
        </p:nvGraphicFramePr>
        <p:xfrm>
          <a:off x="107504" y="699542"/>
          <a:ext cx="8928992" cy="3185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607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44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31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806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- этап</a:t>
                      </a:r>
                      <a:endParaRPr lang="en-US" sz="18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подача заявлений на аттестацию</a:t>
                      </a:r>
                    </a:p>
                    <a:p>
                      <a:pPr algn="ctr"/>
                      <a:r>
                        <a:rPr lang="ru-RU" sz="1800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работа кураторов ОО, МР и МОиН РТ</a:t>
                      </a:r>
                      <a:endParaRPr lang="ru-RU" sz="1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-этап</a:t>
                      </a:r>
                      <a:endParaRPr lang="en-US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ru-RU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льготный</a:t>
                      </a:r>
                      <a:r>
                        <a:rPr lang="en-US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Заполнение  заявления</a:t>
                      </a:r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Профтестирование педагогов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tt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Экспертиза пакетов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rowSpan="5">
                  <a:txBody>
                    <a:bodyPr/>
                    <a:lstStyle/>
                    <a:p>
                      <a:r>
                        <a:rPr lang="tt-RU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Работа АК МОиН РТ</a:t>
                      </a:r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Согласование на уровне ОО,  МР, МОиН РТ</a:t>
                      </a:r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Доработка заявления со статусом «Возврат на доработку» согласно комментария</a:t>
                      </a:r>
                      <a:endParaRPr lang="ru-RU" sz="16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Конец этапа – заявления со статусом Отправлен МОиН РТ 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b="1" kern="1200" dirty="0" smtClean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Куратор МР – формирование состава экспертов</a:t>
                      </a:r>
                      <a:endParaRPr lang="ru-RU" sz="1600" b="1" kern="1200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Интерфейс педагога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3" y="915567"/>
            <a:ext cx="4460657" cy="208823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3795886"/>
            <a:ext cx="1872208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Заявление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0385" y="2715766"/>
            <a:ext cx="2851691" cy="2314013"/>
          </a:xfrm>
          <a:prstGeom prst="rect">
            <a:avLst/>
          </a:prstGeom>
        </p:spPr>
      </p:pic>
      <p:sp>
        <p:nvSpPr>
          <p:cNvPr id="14" name="Выноска 1 (граница и черта) 13"/>
          <p:cNvSpPr/>
          <p:nvPr/>
        </p:nvSpPr>
        <p:spPr>
          <a:xfrm>
            <a:off x="2915816" y="3795886"/>
            <a:ext cx="2160239" cy="792088"/>
          </a:xfrm>
          <a:prstGeom prst="accentBorderCallout1">
            <a:avLst>
              <a:gd name="adj1" fmla="val 18750"/>
              <a:gd name="adj2" fmla="val -8333"/>
              <a:gd name="adj3" fmla="val 87157"/>
              <a:gd name="adj4" fmla="val -785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Наименование теста для </a:t>
            </a:r>
            <a:r>
              <a:rPr lang="ru-RU" sz="1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профтестирования</a:t>
            </a:r>
            <a:r>
              <a:rPr lang="ru-RU" sz="1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932041" y="771550"/>
            <a:ext cx="413995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 заявления</a:t>
            </a:r>
          </a:p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 Отправлен куратору  ОО/ МР/ МОиН РТ</a:t>
            </a:r>
          </a:p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- Возврат на доработку</a:t>
            </a:r>
          </a:p>
          <a:p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Отправлен эксперту/эксперт не назначен</a:t>
            </a:r>
          </a:p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Установлена /Отказано в установлении заявленной категории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175" y="0"/>
            <a:ext cx="7886700" cy="994172"/>
          </a:xfrm>
        </p:spPr>
        <p:txBody>
          <a:bodyPr>
            <a:normAutofit/>
          </a:bodyPr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Обязательные требования к формированию пакета аттестационных документов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958" y="689675"/>
            <a:ext cx="7569954" cy="11619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b="1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1 </a:t>
            </a:r>
            <a:r>
              <a:rPr lang="ru-RU" sz="1800" b="1" dirty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этап </a:t>
            </a:r>
            <a:r>
              <a:rPr lang="ru-RU" sz="1800" dirty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– </a:t>
            </a:r>
            <a:endParaRPr lang="ru-RU" sz="1800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b="1" dirty="0" smtClean="0">
                <a:solidFill>
                  <a:schemeClr val="tx2"/>
                </a:solidFill>
                <a:latin typeface="Arial" pitchFamily="34" charset="0"/>
                <a:ea typeface="Times New Roman" pitchFamily="18" charset="0"/>
                <a:cs typeface="Times New Roman" pitchFamily="18" charset="0"/>
              </a:rPr>
              <a:t>Перечень обязательных документов согласно категории и должности</a:t>
            </a:r>
          </a:p>
          <a:p>
            <a:pPr>
              <a:buFont typeface="Wingdings" panose="05000000000000000000" pitchFamily="2" charset="2"/>
              <a:buChar char="Ø"/>
            </a:pPr>
            <a:endParaRPr lang="ru-RU" sz="1800" b="1" dirty="0" smtClean="0">
              <a:solidFill>
                <a:schemeClr val="tx2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800" b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800" b="1" dirty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800" b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1800" b="1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433416"/>
              </p:ext>
            </p:extLst>
          </p:nvPr>
        </p:nvGraphicFramePr>
        <p:xfrm>
          <a:off x="325464" y="1707654"/>
          <a:ext cx="7741404" cy="3108861"/>
        </p:xfrm>
        <a:graphic>
          <a:graphicData uri="http://schemas.openxmlformats.org/drawingml/2006/table">
            <a:tbl>
              <a:tblPr firstRow="1" firstCol="1" bandRow="1"/>
              <a:tblGrid>
                <a:gridCol w="1983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63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23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938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33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5610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16506">
                <a:tc>
                  <a:txBody>
                    <a:bodyPr/>
                    <a:lstStyle/>
                    <a:p>
                      <a:pPr marL="9017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Перечень документов</a:t>
                      </a:r>
                      <a:endParaRPr lang="ru-RU" sz="12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1 кат.</a:t>
                      </a:r>
                      <a:endParaRPr lang="ru-RU" sz="12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Высшая кат.</a:t>
                      </a:r>
                      <a:endParaRPr lang="ru-RU" sz="12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i="1" dirty="0"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  <a:ea typeface="Calibri"/>
                          <a:cs typeface="Times New Roman"/>
                        </a:rPr>
                        <a:t>сообщение</a:t>
                      </a:r>
                      <a:endParaRPr lang="ru-RU" sz="1200" b="1" dirty="0"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9707">
                <a:tc>
                  <a:txBody>
                    <a:bodyPr/>
                    <a:lstStyle/>
                    <a:p>
                      <a:pPr marL="9017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льготный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льготный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льготный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льготный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пакете отсутствует </a:t>
                      </a:r>
                      <a:endParaRPr lang="ru-RU" sz="12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3858">
                <a:tc>
                  <a:txBody>
                    <a:bodyPr/>
                    <a:lstStyle/>
                    <a:p>
                      <a:pPr marL="9017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Электронное заявление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0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0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0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0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5">
                  <a:txBody>
                    <a:bodyPr/>
                    <a:lstStyle/>
                    <a:p>
                      <a:pPr marL="9017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&lt;</a:t>
                      </a:r>
                      <a:r>
                        <a:rPr lang="ru-RU" sz="1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наименование документа</a:t>
                      </a:r>
                      <a:r>
                        <a:rPr lang="en-US" sz="10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&gt;</a:t>
                      </a:r>
                      <a:endParaRPr lang="ru-RU" sz="1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8966">
                <a:tc>
                  <a:txBody>
                    <a:bodyPr/>
                    <a:lstStyle/>
                    <a:p>
                      <a:pPr marL="9017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Аттестационный лист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b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0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0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3751">
                <a:tc>
                  <a:txBody>
                    <a:bodyPr/>
                    <a:lstStyle/>
                    <a:p>
                      <a:pPr marL="9017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Карта результативности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000" b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0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0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0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358">
                <a:tc>
                  <a:txBody>
                    <a:bodyPr/>
                    <a:lstStyle/>
                    <a:p>
                      <a:pPr marL="9017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Лист самооценки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b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000" b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0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0715">
                <a:tc>
                  <a:txBody>
                    <a:bodyPr/>
                    <a:lstStyle/>
                    <a:p>
                      <a:pPr marL="9017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 подтверждающих документа</a:t>
                      </a:r>
                      <a:endParaRPr lang="ru-RU" sz="12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0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0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9017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0" dirty="0">
                          <a:solidFill>
                            <a:schemeClr val="tx2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+</a:t>
                      </a:r>
                      <a:endParaRPr lang="ru-RU" sz="1000" b="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2812696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555314"/>
          </a:xfrm>
        </p:spPr>
        <p:txBody>
          <a:bodyPr>
            <a:normAutofit fontScale="90000"/>
          </a:bodyPr>
          <a:lstStyle/>
          <a:p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Ограничения на подачу заявлений</a:t>
            </a:r>
            <a:b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endParaRPr lang="ru-RU" sz="2500" b="1" dirty="0">
              <a:solidFill>
                <a:srgbClr val="0070C0"/>
              </a:solidFill>
              <a:latin typeface="Clear Sans" pitchFamily="34" charset="0"/>
              <a:ea typeface="+mn-ea"/>
              <a:cs typeface="Clear Sans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9552746"/>
              </p:ext>
            </p:extLst>
          </p:nvPr>
        </p:nvGraphicFramePr>
        <p:xfrm>
          <a:off x="611560" y="1059582"/>
          <a:ext cx="7632848" cy="3343905"/>
        </p:xfrm>
        <a:graphic>
          <a:graphicData uri="http://schemas.openxmlformats.org/drawingml/2006/table">
            <a:tbl>
              <a:tblPr firstRow="1" firstCol="1" bandRow="1"/>
              <a:tblGrid>
                <a:gridCol w="14292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93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542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8878"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имеет</a:t>
                      </a:r>
                      <a:endParaRPr lang="ru-RU" sz="1600" b="1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желает</a:t>
                      </a:r>
                      <a:endParaRPr lang="ru-RU" sz="1600" b="1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26987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i="0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ограничение на подачу заявления</a:t>
                      </a:r>
                      <a:endParaRPr lang="ru-RU" sz="1600" b="1" i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03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первая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первая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ранее 4, 9 месяцев после последней аттестации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03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первая 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высшая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ранее 2 лет после  аттестации на 1 категорию 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03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высшая</a:t>
                      </a:r>
                      <a:endParaRPr lang="ru-RU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высшая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ранее 4, 9 месяцев после последней аттестации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8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без категории</a:t>
                      </a:r>
                      <a:endParaRPr lang="ru-RU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первая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1F497D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Нет ограничений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7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Отказ на высшую кат.</a:t>
                      </a:r>
                      <a:endParaRPr lang="ru-RU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первую</a:t>
                      </a:r>
                      <a:endParaRPr lang="ru-RU" sz="1600" b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Нет ограничений (может сразу в следующий период аттестации)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049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Отказ на первую/высшую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98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 ту же категорию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587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 ранее 1 года после Отказа на </a:t>
                      </a:r>
                      <a:r>
                        <a:rPr lang="ru-RU" sz="1600" b="0" dirty="0">
                          <a:solidFill>
                            <a:srgbClr val="00B05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ту же категорию</a:t>
                      </a:r>
                      <a:endParaRPr lang="ru-RU" sz="1600" b="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8774867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Интерфейс </a:t>
            </a:r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куратора ОО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64088" y="1059582"/>
            <a:ext cx="3600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Функционал –</a:t>
            </a:r>
          </a:p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 заявления  </a:t>
            </a:r>
          </a:p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Отправка на доработку</a:t>
            </a:r>
          </a:p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Отправка куратору МР</a:t>
            </a:r>
          </a:p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 по итогам</a:t>
            </a: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84" y="667727"/>
            <a:ext cx="4321535" cy="207169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1" y="2913718"/>
            <a:ext cx="4827487" cy="188496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2046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Интерфейс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куратора МР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003798"/>
            <a:ext cx="5472608" cy="1734841"/>
          </a:xfrm>
        </p:spPr>
        <p:txBody>
          <a:bodyPr/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Внутренняя экспертиза не льготных пакетов (экспертная оценка, экспертный лист и экспертное заключение) 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1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Отправка внешнему эксперту</a:t>
            </a:r>
          </a:p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148064" y="869720"/>
            <a:ext cx="388843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 пакета документов</a:t>
            </a:r>
          </a:p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Отправка на доработку</a:t>
            </a:r>
          </a:p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Отправка куратору МОиН РТ (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обязательное требование по заполнению полей 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Предложение» и «Рекомендации»)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28934" y="3651870"/>
            <a:ext cx="420756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Формирование списка 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экспертов –</a:t>
            </a:r>
          </a:p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этапах –</a:t>
            </a:r>
          </a:p>
          <a:p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-подача заявлений</a:t>
            </a:r>
          </a:p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профтестирование</a:t>
            </a: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99542"/>
            <a:ext cx="4870123" cy="2133314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824946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Интерфейс 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куратора МОиН РТ </a:t>
            </a:r>
            <a:b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latin typeface="Tahoma" pitchFamily="34" charset="0"/>
                <a:ea typeface="Tahoma" pitchFamily="34" charset="0"/>
                <a:cs typeface="Tahoma" pitchFamily="34" charset="0"/>
              </a:rPr>
              <a:t>и членов АК МОиН РТ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03598"/>
            <a:ext cx="8229600" cy="1981771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7544" y="3291830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1- 3  этапы – 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 и  о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тслеживание процесса аттестации</a:t>
            </a: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 smtClean="0"/>
          </a:p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</a:t>
            </a:r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- </a:t>
            </a: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Проверка </a:t>
            </a: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пакетов</a:t>
            </a:r>
          </a:p>
          <a:p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Решение по итогам педагогической аттестации</a:t>
            </a:r>
          </a:p>
        </p:txBody>
      </p:sp>
    </p:spTree>
    <p:extLst>
      <p:ext uri="{BB962C8B-B14F-4D97-AF65-F5344CB8AC3E}">
        <p14:creationId xmlns:p14="http://schemas.microsoft.com/office/powerpoint/2010/main" val="3738824946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10581</TotalTime>
  <Words>630</Words>
  <Application>Microsoft Office PowerPoint</Application>
  <PresentationFormat>Экран (16:9)</PresentationFormat>
  <Paragraphs>154</Paragraphs>
  <Slides>11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Bookman Old Style</vt:lpstr>
      <vt:lpstr>Calibri</vt:lpstr>
      <vt:lpstr>Clear Sans</vt:lpstr>
      <vt:lpstr>Tahoma</vt:lpstr>
      <vt:lpstr>Times New Roman</vt:lpstr>
      <vt:lpstr>Wingdings</vt:lpstr>
      <vt:lpstr>Тема Office</vt:lpstr>
      <vt:lpstr>Аттестация  педагогических кадров в ГИС «Электронное образование в РТ»</vt:lpstr>
      <vt:lpstr>Участники педагогической аттестации</vt:lpstr>
      <vt:lpstr>Этапы педагогической аттестации аттестации</vt:lpstr>
      <vt:lpstr>Интерфейс педагога</vt:lpstr>
      <vt:lpstr>Обязательные требования к формированию пакета аттестационных документов</vt:lpstr>
      <vt:lpstr>Ограничения на подачу заявлений </vt:lpstr>
      <vt:lpstr>Интерфейс куратора ОО</vt:lpstr>
      <vt:lpstr>Интерфейс куратора МР</vt:lpstr>
      <vt:lpstr>Интерфейс куратора МОиН РТ  и членов АК МОиН РТ</vt:lpstr>
      <vt:lpstr>По итогам аттестации периода –  октябрь – декабрь,  2018 г.  Общее количество обращений - 1407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МИС РТ-Низамиев Ильдар Мунавирович</dc:creator>
  <cp:lastModifiedBy>Пользователь</cp:lastModifiedBy>
  <cp:revision>897</cp:revision>
  <cp:lastPrinted>2018-12-26T08:18:51Z</cp:lastPrinted>
  <dcterms:created xsi:type="dcterms:W3CDTF">2006-08-16T00:00:00Z</dcterms:created>
  <dcterms:modified xsi:type="dcterms:W3CDTF">2018-12-26T08:20:24Z</dcterms:modified>
</cp:coreProperties>
</file>